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48" r:id="rId1"/>
  </p:sldMasterIdLst>
  <p:notesMasterIdLst>
    <p:notesMasterId r:id="rId49"/>
  </p:notesMasterIdLst>
  <p:handoutMasterIdLst>
    <p:handoutMasterId r:id="rId50"/>
  </p:handoutMasterIdLst>
  <p:sldIdLst>
    <p:sldId id="599" r:id="rId2"/>
    <p:sldId id="621" r:id="rId3"/>
    <p:sldId id="640" r:id="rId4"/>
    <p:sldId id="584" r:id="rId5"/>
    <p:sldId id="651" r:id="rId6"/>
    <p:sldId id="645" r:id="rId7"/>
    <p:sldId id="655" r:id="rId8"/>
    <p:sldId id="601" r:id="rId9"/>
    <p:sldId id="256" r:id="rId10"/>
    <p:sldId id="562" r:id="rId11"/>
    <p:sldId id="577" r:id="rId12"/>
    <p:sldId id="576" r:id="rId13"/>
    <p:sldId id="630" r:id="rId14"/>
    <p:sldId id="656" r:id="rId15"/>
    <p:sldId id="552" r:id="rId16"/>
    <p:sldId id="596" r:id="rId17"/>
    <p:sldId id="622" r:id="rId18"/>
    <p:sldId id="585" r:id="rId19"/>
    <p:sldId id="626" r:id="rId20"/>
    <p:sldId id="648" r:id="rId21"/>
    <p:sldId id="641" r:id="rId22"/>
    <p:sldId id="563" r:id="rId23"/>
    <p:sldId id="566" r:id="rId24"/>
    <p:sldId id="633" r:id="rId25"/>
    <p:sldId id="619" r:id="rId26"/>
    <p:sldId id="620" r:id="rId27"/>
    <p:sldId id="657" r:id="rId28"/>
    <p:sldId id="616" r:id="rId29"/>
    <p:sldId id="618" r:id="rId30"/>
    <p:sldId id="634" r:id="rId31"/>
    <p:sldId id="647" r:id="rId32"/>
    <p:sldId id="617" r:id="rId33"/>
    <p:sldId id="628" r:id="rId34"/>
    <p:sldId id="608" r:id="rId35"/>
    <p:sldId id="609" r:id="rId36"/>
    <p:sldId id="629" r:id="rId37"/>
    <p:sldId id="610" r:id="rId38"/>
    <p:sldId id="283" r:id="rId39"/>
    <p:sldId id="639" r:id="rId40"/>
    <p:sldId id="611" r:id="rId41"/>
    <p:sldId id="612" r:id="rId42"/>
    <p:sldId id="257" r:id="rId43"/>
    <p:sldId id="582" r:id="rId44"/>
    <p:sldId id="604" r:id="rId45"/>
    <p:sldId id="635" r:id="rId46"/>
    <p:sldId id="578" r:id="rId47"/>
    <p:sldId id="571" r:id="rId4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on" initials="Anon" lastIdx="2" clrIdx="0">
    <p:extLst>
      <p:ext uri="{19B8F6BF-5375-455C-9EA6-DF929625EA0E}">
        <p15:presenceInfo xmlns:p15="http://schemas.microsoft.com/office/powerpoint/2012/main" userId="An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FFFF66"/>
    <a:srgbClr val="CC0066"/>
    <a:srgbClr val="990099"/>
    <a:srgbClr val="1F497D"/>
    <a:srgbClr val="3366CC"/>
    <a:srgbClr val="D60093"/>
    <a:srgbClr val="FF0066"/>
    <a:srgbClr val="FF33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94595" autoAdjust="0"/>
  </p:normalViewPr>
  <p:slideViewPr>
    <p:cSldViewPr snapToGrid="0" snapToObjects="1">
      <p:cViewPr varScale="1">
        <p:scale>
          <a:sx n="56" d="100"/>
          <a:sy n="56" d="100"/>
        </p:scale>
        <p:origin x="1336" y="28"/>
      </p:cViewPr>
      <p:guideLst>
        <p:guide orient="horz" pos="218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F38E45B-CD45-DB43-B9CA-B0EA5A1A9A55}" type="datetimeFigureOut">
              <a:rPr lang="en-US" smtClean="0"/>
              <a:pPr/>
              <a:t>10/24/2025</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20522AD-C32C-EC45-89BD-90F6C8C950E4}" type="slidenum">
              <a:rPr lang="en-US" smtClean="0"/>
              <a:pPr/>
              <a:t>‹#›</a:t>
            </a:fld>
            <a:endParaRPr lang="en-US"/>
          </a:p>
        </p:txBody>
      </p:sp>
    </p:spTree>
    <p:extLst>
      <p:ext uri="{BB962C8B-B14F-4D97-AF65-F5344CB8AC3E}">
        <p14:creationId xmlns:p14="http://schemas.microsoft.com/office/powerpoint/2010/main" val="32405889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D9B6C66-2845-874B-8756-D93FA2E4F942}" type="datetimeFigureOut">
              <a:rPr lang="en-US" smtClean="0"/>
              <a:pPr/>
              <a:t>10/24/2025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928E049-3220-D446-94AA-4A1DA0AFD76A}" type="slidenum">
              <a:rPr lang="en-US" smtClean="0"/>
              <a:pPr/>
              <a:t>‹#›</a:t>
            </a:fld>
            <a:endParaRPr lang="en-US"/>
          </a:p>
        </p:txBody>
      </p:sp>
    </p:spTree>
    <p:extLst>
      <p:ext uri="{BB962C8B-B14F-4D97-AF65-F5344CB8AC3E}">
        <p14:creationId xmlns:p14="http://schemas.microsoft.com/office/powerpoint/2010/main" val="21871253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Operational guidelines (2016) and community participation framework (2023)</a:t>
            </a:r>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11</a:t>
            </a:fld>
            <a:endParaRPr lang="en-US" dirty="0"/>
          </a:p>
        </p:txBody>
      </p:sp>
    </p:spTree>
    <p:extLst>
      <p:ext uri="{BB962C8B-B14F-4D97-AF65-F5344CB8AC3E}">
        <p14:creationId xmlns:p14="http://schemas.microsoft.com/office/powerpoint/2010/main" val="3671012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becomes clearly apparent is the critical role that the three stakeholders – community, government and private – need to play in order for CBT to be </a:t>
            </a:r>
            <a:r>
              <a:rPr lang="en-US" dirty="0" err="1"/>
              <a:t>optimised</a:t>
            </a:r>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35</a:t>
            </a:fld>
            <a:endParaRPr lang="en-US"/>
          </a:p>
        </p:txBody>
      </p:sp>
    </p:spTree>
    <p:extLst>
      <p:ext uri="{BB962C8B-B14F-4D97-AF65-F5344CB8AC3E}">
        <p14:creationId xmlns:p14="http://schemas.microsoft.com/office/powerpoint/2010/main" val="3683191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Arial" panose="020B0604020202020204" pitchFamily="34" charset="0"/>
                <a:ea typeface="Times New Roman" panose="02020603050405020304" pitchFamily="18" charset="0"/>
              </a:rPr>
              <a:t>Three proposed solutions for the optimization of CBT with a more sustainable option within a South African context were devised. They addressed the range of issues and challenges that the research at both international and local level highlighted. It must however be noted that these three proposed solutions for, or approaches to, are not a formula, model or recipe for CBT. Rather, they are possible solutions to address what the research has indicated are hindrances, obstacles or weaknesses in the operation and functioning of some CBT projects</a:t>
            </a:r>
            <a:endParaRPr lang="en-ZA" sz="1800" dirty="0">
              <a:effectLst/>
              <a:latin typeface="Times New Roman" panose="02020603050405020304" pitchFamily="18" charset="0"/>
              <a:ea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36</a:t>
            </a:fld>
            <a:endParaRPr lang="en-US"/>
          </a:p>
        </p:txBody>
      </p:sp>
    </p:spTree>
    <p:extLst>
      <p:ext uri="{BB962C8B-B14F-4D97-AF65-F5344CB8AC3E}">
        <p14:creationId xmlns:p14="http://schemas.microsoft.com/office/powerpoint/2010/main" val="3247442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37</a:t>
            </a:fld>
            <a:endParaRPr lang="en-US"/>
          </a:p>
        </p:txBody>
      </p:sp>
    </p:spTree>
    <p:extLst>
      <p:ext uri="{BB962C8B-B14F-4D97-AF65-F5344CB8AC3E}">
        <p14:creationId xmlns:p14="http://schemas.microsoft.com/office/powerpoint/2010/main" val="708250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Arial" panose="020B0604020202020204" pitchFamily="34" charset="0"/>
                <a:ea typeface="Times New Roman" panose="02020603050405020304" pitchFamily="18" charset="0"/>
              </a:rPr>
              <a:t>The first solution, the “Community carousel” is concerned with assessing the notion of “community” as a more inclusive and nuanced concept. It </a:t>
            </a:r>
            <a:r>
              <a:rPr lang="en-GB" sz="1200" spc="10" dirty="0">
                <a:solidFill>
                  <a:srgbClr val="001D35"/>
                </a:solidFill>
                <a:effectLst/>
                <a:latin typeface="Arial" panose="020B0604020202020204" pitchFamily="34" charset="0"/>
                <a:ea typeface="Times New Roman" panose="02020603050405020304" pitchFamily="18" charset="0"/>
              </a:rPr>
              <a:t>flags the divergent components that form part of an identified “community” within a specified location. D</a:t>
            </a:r>
            <a:r>
              <a:rPr lang="en-GB" sz="1200" dirty="0">
                <a:solidFill>
                  <a:srgbClr val="000000"/>
                </a:solidFill>
                <a:effectLst/>
                <a:latin typeface="Arial" panose="020B0604020202020204" pitchFamily="34" charset="0"/>
                <a:ea typeface="Times New Roman" panose="02020603050405020304" pitchFamily="18" charset="0"/>
              </a:rPr>
              <a:t>ifferences as regards culture, language, dialect, customs, and belief systems need to be acknowledged as do disparities as regards economics, politics, education and society inequalities. This is premised on the need for all members of the community to feel recognised as regards the individual preferences and to ensure that all members of the community feel included in the CBT project, in terms of minorities and majorities. </a:t>
            </a:r>
            <a:endParaRPr lang="en-ZA" sz="1200" dirty="0">
              <a:effectLst/>
              <a:latin typeface="Times New Roman" panose="02020603050405020304" pitchFamily="18" charset="0"/>
              <a:ea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38</a:t>
            </a:fld>
            <a:endParaRPr lang="en-US"/>
          </a:p>
        </p:txBody>
      </p:sp>
    </p:spTree>
    <p:extLst>
      <p:ext uri="{BB962C8B-B14F-4D97-AF65-F5344CB8AC3E}">
        <p14:creationId xmlns:p14="http://schemas.microsoft.com/office/powerpoint/2010/main" val="3765841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rPr>
              <a:t>The second solution, the “C-Based-T Integration”, reassessed the component of “based” in the concept CBT proposing that, where viable, the government and private sector need to be formally integrated into CBT. This solution argues for a greater role to be apportioned to monitoring by government making all stakeholders accountable throughout the project lifespan. The private sector on the other hand needs also to be an integral part of CBT to not only provide foundational funding – with the understanding that the CBT project will eventually become profitable – but also to assist with skills development and management training component which should be perpetuated throughout. Just like the government, the private sector must be a permanent participant in CBT for it to be sustainable and successful. </a:t>
            </a:r>
            <a:endParaRPr lang="en-ZA" sz="1800" dirty="0">
              <a:effectLst/>
              <a:latin typeface="Times New Roman" panose="02020603050405020304" pitchFamily="18" charset="0"/>
              <a:ea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40</a:t>
            </a:fld>
            <a:endParaRPr lang="en-US"/>
          </a:p>
        </p:txBody>
      </p:sp>
    </p:spTree>
    <p:extLst>
      <p:ext uri="{BB962C8B-B14F-4D97-AF65-F5344CB8AC3E}">
        <p14:creationId xmlns:p14="http://schemas.microsoft.com/office/powerpoint/2010/main" val="1079268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41</a:t>
            </a:fld>
            <a:endParaRPr lang="en-US"/>
          </a:p>
        </p:txBody>
      </p:sp>
    </p:spTree>
    <p:extLst>
      <p:ext uri="{BB962C8B-B14F-4D97-AF65-F5344CB8AC3E}">
        <p14:creationId xmlns:p14="http://schemas.microsoft.com/office/powerpoint/2010/main" val="454697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Times New Roman" panose="02020603050405020304" pitchFamily="18" charset="0"/>
              </a:rPr>
              <a:t>The third proposed solution introduced the “I-factor” into the process of operating CBT contending that all three key stakeholders are integral to the CBT project and need to be assigned specific roles both individually and in collaboration with one another. This proposed solution comprises seven elements which need to be galvanised by the three stakeholders to allow for optimum alignment, harmonious commitment and ultimate success. These elements include: initiate; ideate; interest; interact; invest; incentivise; and insure. The three key stakeholders in the CBT project need to be responsible for a number of these elements in an integrated manner which will ensure a more effective symbiosis between the various stakeholders and hopefully a more sustainable and optimised CBT domain.</a:t>
            </a:r>
            <a:endParaRPr lang="en-ZA" sz="1200" dirty="0">
              <a:effectLst/>
              <a:latin typeface="Times New Roman" panose="02020603050405020304" pitchFamily="18" charset="0"/>
              <a:ea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42</a:t>
            </a:fld>
            <a:endParaRPr lang="en-US"/>
          </a:p>
        </p:txBody>
      </p:sp>
    </p:spTree>
    <p:extLst>
      <p:ext uri="{BB962C8B-B14F-4D97-AF65-F5344CB8AC3E}">
        <p14:creationId xmlns:p14="http://schemas.microsoft.com/office/powerpoint/2010/main" val="162639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Times New Roman" panose="02020603050405020304" pitchFamily="18" charset="0"/>
              </a:rPr>
              <a:t>Since the late 1970s CBT was regarded as an “alternative” to the massification of tourism and was seen as a potential economic lifeline and social change-maker for previously marginalized and disadvantaged communities in the global South. In the 1980s, community involvement in tourism was officially acknowledged in the Manilla Declaration by the United Nations Tourism Organization (UNTWO). This indicated that tourism should not be disadvantageous to the social and economic interests of local communities, but should rather contribute to improving their situations. However, it would only be in the late 1990s, characterized by the shift internationally from a commercialized mass industry to more individualized experience-based economy, that CBT would gain widespread popularity globally and shift to local tourism landscapes</a:t>
            </a:r>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20</a:t>
            </a:fld>
            <a:endParaRPr lang="en-US"/>
          </a:p>
        </p:txBody>
      </p:sp>
    </p:spTree>
    <p:extLst>
      <p:ext uri="{BB962C8B-B14F-4D97-AF65-F5344CB8AC3E}">
        <p14:creationId xmlns:p14="http://schemas.microsoft.com/office/powerpoint/2010/main" val="984869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27</a:t>
            </a:fld>
            <a:endParaRPr lang="en-US"/>
          </a:p>
        </p:txBody>
      </p:sp>
    </p:spTree>
    <p:extLst>
      <p:ext uri="{BB962C8B-B14F-4D97-AF65-F5344CB8AC3E}">
        <p14:creationId xmlns:p14="http://schemas.microsoft.com/office/powerpoint/2010/main" val="1201374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six of the ten operating models appraised, the community was not a central component; as regards government, only half of the models situated this stakeholder in a central position; while the private sector did not feature in seven of the ten instances. The importance of sustainability was apparent as was the responsible and ethical dimensions of CBT. </a:t>
            </a:r>
            <a:endParaRPr lang="en-ZA" dirty="0"/>
          </a:p>
          <a:p>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28</a:t>
            </a:fld>
            <a:endParaRPr lang="en-US"/>
          </a:p>
        </p:txBody>
      </p:sp>
    </p:spTree>
    <p:extLst>
      <p:ext uri="{BB962C8B-B14F-4D97-AF65-F5344CB8AC3E}">
        <p14:creationId xmlns:p14="http://schemas.microsoft.com/office/powerpoint/2010/main" val="933271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fifteen global South case studies </a:t>
            </a:r>
            <a:r>
              <a:rPr lang="en-US" dirty="0" err="1"/>
              <a:t>analysed</a:t>
            </a:r>
            <a:r>
              <a:rPr lang="en-US" dirty="0"/>
              <a:t> indicated that while community is integral to CBT, private stakeholders were apparent in six with government featuring in only two. This was not the finding in the case in the South African CBT domain.</a:t>
            </a:r>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29</a:t>
            </a:fld>
            <a:endParaRPr lang="en-US"/>
          </a:p>
        </p:txBody>
      </p:sp>
    </p:spTree>
    <p:extLst>
      <p:ext uri="{BB962C8B-B14F-4D97-AF65-F5344CB8AC3E}">
        <p14:creationId xmlns:p14="http://schemas.microsoft.com/office/powerpoint/2010/main" val="3396328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The </a:t>
            </a:r>
            <a:r>
              <a:rPr lang="en-GB" sz="1800" i="1" dirty="0">
                <a:effectLst/>
                <a:latin typeface="Arial" panose="020B0604020202020204" pitchFamily="34" charset="0"/>
                <a:ea typeface="Calibri" panose="020F0502020204030204" pitchFamily="34" charset="0"/>
                <a:cs typeface="Times New Roman" panose="02020603050405020304" pitchFamily="18" charset="0"/>
              </a:rPr>
              <a:t>Operational Guidelines</a:t>
            </a:r>
            <a:r>
              <a:rPr lang="en-GB" sz="1800" dirty="0">
                <a:effectLst/>
                <a:latin typeface="Arial" panose="020B0604020202020204" pitchFamily="34" charset="0"/>
                <a:ea typeface="Calibri" panose="020F0502020204030204" pitchFamily="34" charset="0"/>
                <a:cs typeface="Times New Roman" panose="02020603050405020304" pitchFamily="18" charset="0"/>
              </a:rPr>
              <a:t> also proscribe four operating models which illuminate varying positioning of the community in CBT with two advocating partnerships with the private sector. The later </a:t>
            </a:r>
            <a:r>
              <a:rPr lang="en-GB" sz="1800" i="1" dirty="0">
                <a:effectLst/>
                <a:latin typeface="Arial" panose="020B0604020202020204" pitchFamily="34" charset="0"/>
                <a:ea typeface="Calibri" panose="020F0502020204030204" pitchFamily="34" charset="0"/>
                <a:cs typeface="Times New Roman" panose="02020603050405020304" pitchFamily="18" charset="0"/>
              </a:rPr>
              <a:t>Framework</a:t>
            </a:r>
            <a:r>
              <a:rPr lang="en-GB" sz="1800" dirty="0">
                <a:effectLst/>
                <a:latin typeface="Arial" panose="020B0604020202020204" pitchFamily="34" charset="0"/>
                <a:ea typeface="Calibri" panose="020F0502020204030204" pitchFamily="34" charset="0"/>
                <a:cs typeface="Times New Roman" panose="02020603050405020304" pitchFamily="18" charset="0"/>
              </a:rPr>
              <a:t> called for the strengthening of the support for communities – an aspect which has been endorsed in South Africa’s G20 presidency, a notion called the “Alula Framework for Inclusive Community Development”.</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31</a:t>
            </a:fld>
            <a:endParaRPr lang="en-US"/>
          </a:p>
        </p:txBody>
      </p:sp>
    </p:spTree>
    <p:extLst>
      <p:ext uri="{BB962C8B-B14F-4D97-AF65-F5344CB8AC3E}">
        <p14:creationId xmlns:p14="http://schemas.microsoft.com/office/powerpoint/2010/main" val="3214821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32</a:t>
            </a:fld>
            <a:endParaRPr lang="en-US"/>
          </a:p>
        </p:txBody>
      </p:sp>
    </p:spTree>
    <p:extLst>
      <p:ext uri="{BB962C8B-B14F-4D97-AF65-F5344CB8AC3E}">
        <p14:creationId xmlns:p14="http://schemas.microsoft.com/office/powerpoint/2010/main" val="683865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survey of ninety South African CBT case studies revealed that although there should be a symbiotic relationship between the three stakeholders, the analysis actually pointed to the community and government being insiders and the private sector as a temporary outsider. </a:t>
            </a:r>
            <a:endParaRPr lang="en-ZA" dirty="0"/>
          </a:p>
          <a:p>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33</a:t>
            </a:fld>
            <a:endParaRPr lang="en-US"/>
          </a:p>
        </p:txBody>
      </p:sp>
    </p:spTree>
    <p:extLst>
      <p:ext uri="{BB962C8B-B14F-4D97-AF65-F5344CB8AC3E}">
        <p14:creationId xmlns:p14="http://schemas.microsoft.com/office/powerpoint/2010/main" val="2207486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it exhibited a top-down development, from government to community, with the private sector as a tangential component resulting in a general lack of optimization of CBT. </a:t>
            </a:r>
            <a:endParaRPr lang="en-ZA" dirty="0"/>
          </a:p>
        </p:txBody>
      </p:sp>
      <p:sp>
        <p:nvSpPr>
          <p:cNvPr id="4" name="Slide Number Placeholder 3"/>
          <p:cNvSpPr>
            <a:spLocks noGrp="1"/>
          </p:cNvSpPr>
          <p:nvPr>
            <p:ph type="sldNum" sz="quarter" idx="5"/>
          </p:nvPr>
        </p:nvSpPr>
        <p:spPr/>
        <p:txBody>
          <a:bodyPr/>
          <a:lstStyle/>
          <a:p>
            <a:fld id="{7928E049-3220-D446-94AA-4A1DA0AFD76A}" type="slidenum">
              <a:rPr lang="en-US" smtClean="0"/>
              <a:pPr/>
              <a:t>34</a:t>
            </a:fld>
            <a:endParaRPr lang="en-US"/>
          </a:p>
        </p:txBody>
      </p:sp>
    </p:spTree>
    <p:extLst>
      <p:ext uri="{BB962C8B-B14F-4D97-AF65-F5344CB8AC3E}">
        <p14:creationId xmlns:p14="http://schemas.microsoft.com/office/powerpoint/2010/main" val="365602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Clock tower__1.jpg"/>
          <p:cNvPicPr>
            <a:picLocks/>
          </p:cNvPicPr>
          <p:nvPr userDrawn="1"/>
        </p:nvPicPr>
        <p:blipFill rotWithShape="1">
          <a:blip r:embed="rId2"/>
          <a:srcRect l="-53719" t="8729" r="16595"/>
          <a:stretch/>
        </p:blipFill>
        <p:spPr>
          <a:xfrm>
            <a:off x="3744000" y="720000"/>
            <a:ext cx="5400000" cy="5400000"/>
          </a:xfrm>
          <a:prstGeom prst="rect">
            <a:avLst/>
          </a:prstGeom>
        </p:spPr>
      </p:pic>
      <p:sp>
        <p:nvSpPr>
          <p:cNvPr id="7" name="Rectangle 6"/>
          <p:cNvSpPr>
            <a:spLocks/>
          </p:cNvSpPr>
          <p:nvPr userDrawn="1"/>
        </p:nvSpPr>
        <p:spPr>
          <a:xfrm>
            <a:off x="720000" y="720000"/>
            <a:ext cx="5400000" cy="5400000"/>
          </a:xfrm>
          <a:prstGeom prst="rect">
            <a:avLst/>
          </a:prstGeom>
          <a:solidFill>
            <a:srgbClr val="002F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a:spLocks noChangeAspect="1"/>
          </p:cNvSpPr>
          <p:nvPr userDrawn="1"/>
        </p:nvSpPr>
        <p:spPr>
          <a:xfrm>
            <a:off x="720000" y="720000"/>
            <a:ext cx="1800000" cy="18000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u="sng"/>
          </a:p>
        </p:txBody>
      </p:sp>
      <p:sp>
        <p:nvSpPr>
          <p:cNvPr id="9" name="Rectangle 8"/>
          <p:cNvSpPr>
            <a:spLocks noChangeAspect="1"/>
          </p:cNvSpPr>
          <p:nvPr userDrawn="1"/>
        </p:nvSpPr>
        <p:spPr>
          <a:xfrm>
            <a:off x="360000" y="360000"/>
            <a:ext cx="1800000" cy="1800000"/>
          </a:xfrm>
          <a:prstGeom prst="rect">
            <a:avLst/>
          </a:prstGeom>
          <a:solidFill>
            <a:srgbClr val="B16E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u="sng"/>
          </a:p>
        </p:txBody>
      </p:sp>
      <p:pic>
        <p:nvPicPr>
          <p:cNvPr id="11" name="Picture 10"/>
          <p:cNvPicPr>
            <a:picLocks noChangeAspect="1"/>
          </p:cNvPicPr>
          <p:nvPr userDrawn="1"/>
        </p:nvPicPr>
        <p:blipFill>
          <a:blip r:embed="rId3"/>
          <a:stretch>
            <a:fillRect/>
          </a:stretch>
        </p:blipFill>
        <p:spPr>
          <a:xfrm>
            <a:off x="720000" y="720000"/>
            <a:ext cx="1440000" cy="1440000"/>
          </a:xfrm>
          <a:prstGeom prst="rect">
            <a:avLst/>
          </a:prstGeom>
        </p:spPr>
      </p:pic>
      <p:sp>
        <p:nvSpPr>
          <p:cNvPr id="19" name="Title 1"/>
          <p:cNvSpPr>
            <a:spLocks noGrp="1"/>
          </p:cNvSpPr>
          <p:nvPr>
            <p:ph type="title" hasCustomPrompt="1"/>
          </p:nvPr>
        </p:nvSpPr>
        <p:spPr>
          <a:xfrm>
            <a:off x="1082859" y="2864231"/>
            <a:ext cx="4680000" cy="1079999"/>
          </a:xfrm>
        </p:spPr>
        <p:txBody>
          <a:bodyPr anchor="b" anchorCtr="0">
            <a:normAutofit/>
          </a:bodyPr>
          <a:lstStyle>
            <a:lvl1pPr algn="l">
              <a:lnSpc>
                <a:spcPct val="90000"/>
              </a:lnSpc>
              <a:defRPr sz="3200">
                <a:solidFill>
                  <a:schemeClr val="bg1"/>
                </a:solidFill>
              </a:defRPr>
            </a:lvl1pPr>
          </a:lstStyle>
          <a:p>
            <a:r>
              <a:rPr lang="en-US" dirty="0"/>
              <a:t>Heading</a:t>
            </a:r>
          </a:p>
        </p:txBody>
      </p:sp>
      <p:sp>
        <p:nvSpPr>
          <p:cNvPr id="20" name="Text Placeholder 22"/>
          <p:cNvSpPr>
            <a:spLocks noGrp="1"/>
          </p:cNvSpPr>
          <p:nvPr>
            <p:ph type="body" sz="quarter" idx="13" hasCustomPrompt="1"/>
          </p:nvPr>
        </p:nvSpPr>
        <p:spPr>
          <a:xfrm>
            <a:off x="1082859" y="3944230"/>
            <a:ext cx="4680000" cy="1800001"/>
          </a:xfrm>
        </p:spPr>
        <p:txBody>
          <a:bodyPr>
            <a:normAutofit/>
          </a:bodyPr>
          <a:lstStyle>
            <a:lvl1pPr marL="0" indent="0" algn="l">
              <a:buNone/>
              <a:defRPr sz="1800">
                <a:solidFill>
                  <a:schemeClr val="bg1"/>
                </a:solidFill>
              </a:defRPr>
            </a:lvl1pPr>
            <a:lvl2pPr marL="457178" indent="0" algn="l">
              <a:buNone/>
              <a:defRPr/>
            </a:lvl2pPr>
            <a:lvl3pPr marL="914355" indent="0" algn="l">
              <a:buNone/>
              <a:defRPr/>
            </a:lvl3pPr>
            <a:lvl4pPr marL="1371532" indent="0" algn="l">
              <a:buNone/>
              <a:defRPr/>
            </a:lvl4pPr>
            <a:lvl5pPr marL="1828709" indent="0" algn="l">
              <a:buNone/>
              <a:defRPr/>
            </a:lvl5pPr>
          </a:lstStyle>
          <a:p>
            <a:pPr lvl="0"/>
            <a:r>
              <a:rPr lang="en-US" dirty="0"/>
              <a:t>Subheading</a:t>
            </a:r>
          </a:p>
        </p:txBody>
      </p:sp>
      <p:sp>
        <p:nvSpPr>
          <p:cNvPr id="23" name="Text Placeholder 22"/>
          <p:cNvSpPr>
            <a:spLocks noGrp="1"/>
          </p:cNvSpPr>
          <p:nvPr>
            <p:ph type="body" sz="quarter" idx="14" hasCustomPrompt="1"/>
          </p:nvPr>
        </p:nvSpPr>
        <p:spPr>
          <a:xfrm>
            <a:off x="1082859" y="5024230"/>
            <a:ext cx="4680000" cy="720001"/>
          </a:xfrm>
        </p:spPr>
        <p:txBody>
          <a:bodyPr anchor="b">
            <a:normAutofit/>
          </a:bodyPr>
          <a:lstStyle>
            <a:lvl1pPr marL="0" indent="0" algn="l">
              <a:buNone/>
              <a:defRPr sz="1800">
                <a:solidFill>
                  <a:schemeClr val="bg1"/>
                </a:solidFill>
              </a:defRPr>
            </a:lvl1pPr>
            <a:lvl2pPr marL="457178" indent="0" algn="l">
              <a:buNone/>
              <a:defRPr/>
            </a:lvl2pPr>
            <a:lvl3pPr marL="914355" indent="0" algn="l">
              <a:buNone/>
              <a:defRPr/>
            </a:lvl3pPr>
            <a:lvl4pPr marL="1371532" indent="0" algn="l">
              <a:buNone/>
              <a:defRPr/>
            </a:lvl4pPr>
            <a:lvl5pPr marL="1828709" indent="0" algn="l">
              <a:buNone/>
              <a:defRPr/>
            </a:lvl5pPr>
          </a:lstStyle>
          <a:p>
            <a:pPr lvl="0"/>
            <a:r>
              <a:rPr lang="en-US" dirty="0"/>
              <a:t>Date</a:t>
            </a:r>
          </a:p>
        </p:txBody>
      </p:sp>
    </p:spTree>
    <p:extLst>
      <p:ext uri="{BB962C8B-B14F-4D97-AF65-F5344CB8AC3E}">
        <p14:creationId xmlns:p14="http://schemas.microsoft.com/office/powerpoint/2010/main" val="151883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Rectangle 10"/>
          <p:cNvSpPr>
            <a:spLocks/>
          </p:cNvSpPr>
          <p:nvPr userDrawn="1"/>
        </p:nvSpPr>
        <p:spPr>
          <a:xfrm>
            <a:off x="6119999" y="-2"/>
            <a:ext cx="1476004" cy="1476006"/>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a:spLocks noChangeAspect="1"/>
          </p:cNvSpPr>
          <p:nvPr userDrawn="1"/>
        </p:nvSpPr>
        <p:spPr>
          <a:xfrm>
            <a:off x="-3" y="-2"/>
            <a:ext cx="6120000" cy="6120000"/>
          </a:xfrm>
          <a:prstGeom prst="rect">
            <a:avLst/>
          </a:prstGeom>
          <a:solidFill>
            <a:srgbClr val="002F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Title 1"/>
          <p:cNvSpPr>
            <a:spLocks noGrp="1"/>
          </p:cNvSpPr>
          <p:nvPr>
            <p:ph type="title" hasCustomPrompt="1"/>
          </p:nvPr>
        </p:nvSpPr>
        <p:spPr>
          <a:xfrm>
            <a:off x="457202" y="1629004"/>
            <a:ext cx="5205596" cy="1800000"/>
          </a:xfrm>
        </p:spPr>
        <p:txBody>
          <a:bodyPr anchor="b" anchorCtr="0"/>
          <a:lstStyle>
            <a:lvl1pPr algn="l">
              <a:defRPr>
                <a:solidFill>
                  <a:schemeClr val="bg1"/>
                </a:solidFill>
              </a:defRPr>
            </a:lvl1pPr>
          </a:lstStyle>
          <a:p>
            <a:r>
              <a:rPr lang="en-US" dirty="0"/>
              <a:t>Thank you</a:t>
            </a:r>
          </a:p>
        </p:txBody>
      </p:sp>
    </p:spTree>
    <p:extLst>
      <p:ext uri="{BB962C8B-B14F-4D97-AF65-F5344CB8AC3E}">
        <p14:creationId xmlns:p14="http://schemas.microsoft.com/office/powerpoint/2010/main" val="384729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889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Foo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6DEBFB-0936-6143-BAE6-3D973CE4C577}" type="datetime3">
              <a:rPr lang="en-ZA" smtClean="0"/>
              <a:t>24 October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01C495-B0FE-B941-950D-F04B47F85F84}" type="slidenum">
              <a:rPr lang="en-US" smtClean="0"/>
              <a:pPr/>
              <a:t>‹#›</a:t>
            </a:fld>
            <a:endParaRPr lang="en-US"/>
          </a:p>
        </p:txBody>
      </p:sp>
    </p:spTree>
    <p:extLst>
      <p:ext uri="{BB962C8B-B14F-4D97-AF65-F5344CB8AC3E}">
        <p14:creationId xmlns:p14="http://schemas.microsoft.com/office/powerpoint/2010/main" val="27913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none">
                <a:solidFill>
                  <a:srgbClr val="002F87"/>
                </a:solidFill>
              </a:defRPr>
            </a:lvl1pPr>
          </a:lstStyle>
          <a:p>
            <a:r>
              <a:rPr lang="en-US" dirty="0"/>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00B710-ED15-FC4C-91D6-FD04400D2FA0}" type="datetime3">
              <a:rPr lang="en-ZA" smtClean="0"/>
              <a:t>24 October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01C495-B0FE-B941-950D-F04B47F85F84}" type="slidenum">
              <a:rPr lang="en-US" smtClean="0"/>
              <a:pPr/>
              <a:t>‹#›</a:t>
            </a:fld>
            <a:endParaRPr lang="en-US"/>
          </a:p>
        </p:txBody>
      </p:sp>
    </p:spTree>
    <p:extLst>
      <p:ext uri="{BB962C8B-B14F-4D97-AF65-F5344CB8AC3E}">
        <p14:creationId xmlns:p14="http://schemas.microsoft.com/office/powerpoint/2010/main" val="3705054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F87"/>
                </a:solidFill>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0438AD-1916-2D4B-AF65-EE3EE30D4914}" type="datetime3">
              <a:rPr lang="en-ZA" smtClean="0"/>
              <a:t>24 October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01C495-B0FE-B941-950D-F04B47F85F84}" type="slidenum">
              <a:rPr lang="en-US" smtClean="0"/>
              <a:pPr/>
              <a:t>‹#›</a:t>
            </a:fld>
            <a:endParaRPr lang="en-US"/>
          </a:p>
        </p:txBody>
      </p:sp>
    </p:spTree>
    <p:extLst>
      <p:ext uri="{BB962C8B-B14F-4D97-AF65-F5344CB8AC3E}">
        <p14:creationId xmlns:p14="http://schemas.microsoft.com/office/powerpoint/2010/main" val="4010593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F87"/>
                </a:solidFill>
              </a:defRPr>
            </a:lvl1pPr>
          </a:lstStyle>
          <a:p>
            <a:r>
              <a:rPr lang="en-US" dirty="0"/>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39A428-E44B-2E44-B79D-CAD6972D3252}" type="datetime3">
              <a:rPr lang="en-ZA" smtClean="0"/>
              <a:t>24 October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01C495-B0FE-B941-950D-F04B47F85F84}" type="slidenum">
              <a:rPr lang="en-US" smtClean="0"/>
              <a:pPr/>
              <a:t>‹#›</a:t>
            </a:fld>
            <a:endParaRPr lang="en-US"/>
          </a:p>
        </p:txBody>
      </p:sp>
    </p:spTree>
    <p:extLst>
      <p:ext uri="{BB962C8B-B14F-4D97-AF65-F5344CB8AC3E}">
        <p14:creationId xmlns:p14="http://schemas.microsoft.com/office/powerpoint/2010/main" val="2732023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solidFill>
                  <a:srgbClr val="002F87"/>
                </a:solidFill>
              </a:defRPr>
            </a:lvl1pPr>
          </a:lstStyle>
          <a:p>
            <a:r>
              <a:rPr lang="en-US" dirty="0"/>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684351-E7F9-0546-8857-E9AA1B4F068A}" type="datetime3">
              <a:rPr lang="en-ZA" smtClean="0"/>
              <a:t>24 October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01C495-B0FE-B941-950D-F04B47F85F84}" type="slidenum">
              <a:rPr lang="en-US" smtClean="0"/>
              <a:pPr/>
              <a:t>‹#›</a:t>
            </a:fld>
            <a:endParaRPr lang="en-US"/>
          </a:p>
        </p:txBody>
      </p:sp>
    </p:spTree>
    <p:extLst>
      <p:ext uri="{BB962C8B-B14F-4D97-AF65-F5344CB8AC3E}">
        <p14:creationId xmlns:p14="http://schemas.microsoft.com/office/powerpoint/2010/main" val="1558306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solidFill>
                  <a:srgbClr val="002F87"/>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33899F-BC56-B242-826B-89657D22AB71}" type="datetime3">
              <a:rPr lang="en-ZA" smtClean="0"/>
              <a:t>24 October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01C495-B0FE-B941-950D-F04B47F85F84}" type="slidenum">
              <a:rPr lang="en-US" smtClean="0"/>
              <a:pPr/>
              <a:t>‹#›</a:t>
            </a:fld>
            <a:endParaRPr lang="en-US"/>
          </a:p>
        </p:txBody>
      </p:sp>
    </p:spTree>
    <p:extLst>
      <p:ext uri="{BB962C8B-B14F-4D97-AF65-F5344CB8AC3E}">
        <p14:creationId xmlns:p14="http://schemas.microsoft.com/office/powerpoint/2010/main" val="3383182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F87"/>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6DA3F4-1BDE-A24E-B4E2-E701CB6032A9}" type="datetime3">
              <a:rPr lang="en-ZA" smtClean="0"/>
              <a:t>24 October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01C495-B0FE-B941-950D-F04B47F85F84}" type="slidenum">
              <a:rPr lang="en-US" smtClean="0"/>
              <a:pPr/>
              <a:t>‹#›</a:t>
            </a:fld>
            <a:endParaRPr lang="en-US"/>
          </a:p>
        </p:txBody>
      </p:sp>
    </p:spTree>
    <p:extLst>
      <p:ext uri="{BB962C8B-B14F-4D97-AF65-F5344CB8AC3E}">
        <p14:creationId xmlns:p14="http://schemas.microsoft.com/office/powerpoint/2010/main" val="119422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lvl1pPr>
              <a:defRPr>
                <a:solidFill>
                  <a:srgbClr val="002F87"/>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40CC85-39B9-8E4E-A505-2856635097A9}" type="datetime3">
              <a:rPr lang="en-ZA" smtClean="0"/>
              <a:t>24 October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01C495-B0FE-B941-950D-F04B47F85F84}" type="slidenum">
              <a:rPr lang="en-US" smtClean="0"/>
              <a:pPr/>
              <a:t>‹#›</a:t>
            </a:fld>
            <a:endParaRPr lang="en-US"/>
          </a:p>
        </p:txBody>
      </p:sp>
    </p:spTree>
    <p:extLst>
      <p:ext uri="{BB962C8B-B14F-4D97-AF65-F5344CB8AC3E}">
        <p14:creationId xmlns:p14="http://schemas.microsoft.com/office/powerpoint/2010/main" val="3925469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Clock tower__1.jpg"/>
          <p:cNvPicPr>
            <a:picLocks/>
          </p:cNvPicPr>
          <p:nvPr userDrawn="1"/>
        </p:nvPicPr>
        <p:blipFill rotWithShape="1">
          <a:blip r:embed="rId2"/>
          <a:srcRect l="-49218" t="10830" r="15250"/>
          <a:stretch/>
        </p:blipFill>
        <p:spPr>
          <a:xfrm>
            <a:off x="5301128" y="720000"/>
            <a:ext cx="3842872" cy="3842872"/>
          </a:xfrm>
          <a:prstGeom prst="rect">
            <a:avLst/>
          </a:prstGeom>
        </p:spPr>
      </p:pic>
      <p:sp>
        <p:nvSpPr>
          <p:cNvPr id="7" name="Rectangle 6"/>
          <p:cNvSpPr>
            <a:spLocks/>
          </p:cNvSpPr>
          <p:nvPr userDrawn="1"/>
        </p:nvSpPr>
        <p:spPr>
          <a:xfrm>
            <a:off x="720000" y="720000"/>
            <a:ext cx="6138000" cy="6138000"/>
          </a:xfrm>
          <a:prstGeom prst="rect">
            <a:avLst/>
          </a:prstGeom>
          <a:solidFill>
            <a:srgbClr val="002F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a:spLocks noChangeAspect="1"/>
          </p:cNvSpPr>
          <p:nvPr userDrawn="1"/>
        </p:nvSpPr>
        <p:spPr>
          <a:xfrm>
            <a:off x="720000" y="720000"/>
            <a:ext cx="1800000" cy="1800000"/>
          </a:xfrm>
          <a:prstGeom prst="rect">
            <a:avLst/>
          </a:prstGeom>
          <a:solidFill>
            <a:srgbClr val="B16E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u="sng"/>
          </a:p>
        </p:txBody>
      </p:sp>
      <p:sp>
        <p:nvSpPr>
          <p:cNvPr id="9" name="Rectangle 8"/>
          <p:cNvSpPr>
            <a:spLocks noChangeAspect="1"/>
          </p:cNvSpPr>
          <p:nvPr userDrawn="1"/>
        </p:nvSpPr>
        <p:spPr>
          <a:xfrm>
            <a:off x="0" y="0"/>
            <a:ext cx="2160000" cy="21600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u="sng"/>
          </a:p>
        </p:txBody>
      </p:sp>
      <p:pic>
        <p:nvPicPr>
          <p:cNvPr id="10" name="Picture 9"/>
          <p:cNvPicPr>
            <a:picLocks noChangeAspect="1"/>
          </p:cNvPicPr>
          <p:nvPr userDrawn="1"/>
        </p:nvPicPr>
        <p:blipFill>
          <a:blip r:embed="rId3"/>
          <a:stretch>
            <a:fillRect/>
          </a:stretch>
        </p:blipFill>
        <p:spPr>
          <a:xfrm>
            <a:off x="720000" y="720000"/>
            <a:ext cx="1440000" cy="1440000"/>
          </a:xfrm>
          <a:prstGeom prst="rect">
            <a:avLst/>
          </a:prstGeom>
        </p:spPr>
      </p:pic>
      <p:sp>
        <p:nvSpPr>
          <p:cNvPr id="11" name="Title 1"/>
          <p:cNvSpPr>
            <a:spLocks noGrp="1"/>
          </p:cNvSpPr>
          <p:nvPr>
            <p:ph type="title" hasCustomPrompt="1"/>
          </p:nvPr>
        </p:nvSpPr>
        <p:spPr>
          <a:xfrm>
            <a:off x="1082859" y="2864231"/>
            <a:ext cx="5412284" cy="1079999"/>
          </a:xfrm>
        </p:spPr>
        <p:txBody>
          <a:bodyPr anchor="b" anchorCtr="0">
            <a:normAutofit/>
          </a:bodyPr>
          <a:lstStyle>
            <a:lvl1pPr algn="l">
              <a:lnSpc>
                <a:spcPct val="90000"/>
              </a:lnSpc>
              <a:defRPr sz="3200">
                <a:solidFill>
                  <a:schemeClr val="bg1"/>
                </a:solidFill>
              </a:defRPr>
            </a:lvl1pPr>
          </a:lstStyle>
          <a:p>
            <a:r>
              <a:rPr lang="en-US" dirty="0"/>
              <a:t>Heading</a:t>
            </a:r>
          </a:p>
        </p:txBody>
      </p:sp>
      <p:sp>
        <p:nvSpPr>
          <p:cNvPr id="12" name="Text Placeholder 22"/>
          <p:cNvSpPr>
            <a:spLocks noGrp="1"/>
          </p:cNvSpPr>
          <p:nvPr>
            <p:ph type="body" sz="quarter" idx="13" hasCustomPrompt="1"/>
          </p:nvPr>
        </p:nvSpPr>
        <p:spPr>
          <a:xfrm>
            <a:off x="1082859" y="3944229"/>
            <a:ext cx="5412284" cy="1080000"/>
          </a:xfrm>
        </p:spPr>
        <p:txBody>
          <a:bodyPr>
            <a:normAutofit/>
          </a:bodyPr>
          <a:lstStyle>
            <a:lvl1pPr marL="0" indent="0" algn="l">
              <a:buNone/>
              <a:defRPr sz="1800">
                <a:solidFill>
                  <a:schemeClr val="bg1"/>
                </a:solidFill>
              </a:defRPr>
            </a:lvl1pPr>
            <a:lvl2pPr marL="457178" indent="0" algn="l">
              <a:buNone/>
              <a:defRPr/>
            </a:lvl2pPr>
            <a:lvl3pPr marL="914355" indent="0" algn="l">
              <a:buNone/>
              <a:defRPr/>
            </a:lvl3pPr>
            <a:lvl4pPr marL="1371532" indent="0" algn="l">
              <a:buNone/>
              <a:defRPr/>
            </a:lvl4pPr>
            <a:lvl5pPr marL="1828709" indent="0" algn="l">
              <a:buNone/>
              <a:defRPr/>
            </a:lvl5pPr>
          </a:lstStyle>
          <a:p>
            <a:pPr lvl="0"/>
            <a:r>
              <a:rPr lang="en-US" dirty="0"/>
              <a:t>Subheading</a:t>
            </a:r>
          </a:p>
        </p:txBody>
      </p:sp>
      <p:sp>
        <p:nvSpPr>
          <p:cNvPr id="13" name="Text Placeholder 22"/>
          <p:cNvSpPr>
            <a:spLocks noGrp="1"/>
          </p:cNvSpPr>
          <p:nvPr>
            <p:ph type="body" sz="quarter" idx="14" hasCustomPrompt="1"/>
          </p:nvPr>
        </p:nvSpPr>
        <p:spPr>
          <a:xfrm>
            <a:off x="1082859" y="5024230"/>
            <a:ext cx="5412284" cy="720001"/>
          </a:xfrm>
        </p:spPr>
        <p:txBody>
          <a:bodyPr anchor="b">
            <a:normAutofit/>
          </a:bodyPr>
          <a:lstStyle>
            <a:lvl1pPr marL="0" indent="0" algn="l">
              <a:buNone/>
              <a:defRPr sz="1800">
                <a:solidFill>
                  <a:schemeClr val="bg1"/>
                </a:solidFill>
              </a:defRPr>
            </a:lvl1pPr>
            <a:lvl2pPr marL="457178" indent="0" algn="l">
              <a:buNone/>
              <a:defRPr/>
            </a:lvl2pPr>
            <a:lvl3pPr marL="914355" indent="0" algn="l">
              <a:buNone/>
              <a:defRPr/>
            </a:lvl3pPr>
            <a:lvl4pPr marL="1371532" indent="0" algn="l">
              <a:buNone/>
              <a:defRPr/>
            </a:lvl4pPr>
            <a:lvl5pPr marL="1828709" indent="0" algn="l">
              <a:buNone/>
              <a:defRPr/>
            </a:lvl5pPr>
          </a:lstStyle>
          <a:p>
            <a:pPr lvl="0"/>
            <a:r>
              <a:rPr lang="en-US" dirty="0"/>
              <a:t>Date</a:t>
            </a:r>
          </a:p>
        </p:txBody>
      </p:sp>
    </p:spTree>
    <p:extLst>
      <p:ext uri="{BB962C8B-B14F-4D97-AF65-F5344CB8AC3E}">
        <p14:creationId xmlns:p14="http://schemas.microsoft.com/office/powerpoint/2010/main" val="63503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Clock tower__1.jpg"/>
          <p:cNvPicPr>
            <a:picLocks/>
          </p:cNvPicPr>
          <p:nvPr userDrawn="1"/>
        </p:nvPicPr>
        <p:blipFill rotWithShape="1">
          <a:blip r:embed="rId2"/>
          <a:srcRect l="-76121" t="2707" r="29950"/>
          <a:stretch/>
        </p:blipFill>
        <p:spPr>
          <a:xfrm>
            <a:off x="3780000" y="360000"/>
            <a:ext cx="5364000" cy="5364000"/>
          </a:xfrm>
          <a:prstGeom prst="rect">
            <a:avLst/>
          </a:prstGeom>
        </p:spPr>
      </p:pic>
      <p:sp>
        <p:nvSpPr>
          <p:cNvPr id="7" name="Rectangle 6"/>
          <p:cNvSpPr>
            <a:spLocks/>
          </p:cNvSpPr>
          <p:nvPr userDrawn="1"/>
        </p:nvSpPr>
        <p:spPr>
          <a:xfrm>
            <a:off x="360000" y="360000"/>
            <a:ext cx="6498000" cy="6498000"/>
          </a:xfrm>
          <a:prstGeom prst="rect">
            <a:avLst/>
          </a:prstGeom>
          <a:solidFill>
            <a:srgbClr val="002F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a:spLocks noChangeAspect="1"/>
          </p:cNvSpPr>
          <p:nvPr userDrawn="1"/>
        </p:nvSpPr>
        <p:spPr>
          <a:xfrm>
            <a:off x="360000" y="360000"/>
            <a:ext cx="1800000" cy="1800000"/>
          </a:xfrm>
          <a:prstGeom prst="rect">
            <a:avLst/>
          </a:prstGeom>
          <a:solidFill>
            <a:srgbClr val="B16E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u="sng"/>
          </a:p>
        </p:txBody>
      </p:sp>
      <p:sp>
        <p:nvSpPr>
          <p:cNvPr id="9" name="Rectangle 8"/>
          <p:cNvSpPr>
            <a:spLocks noChangeAspect="1"/>
          </p:cNvSpPr>
          <p:nvPr userDrawn="1"/>
        </p:nvSpPr>
        <p:spPr>
          <a:xfrm>
            <a:off x="0" y="0"/>
            <a:ext cx="1800000" cy="18000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u="sng"/>
          </a:p>
        </p:txBody>
      </p:sp>
      <p:pic>
        <p:nvPicPr>
          <p:cNvPr id="10" name="Picture 9"/>
          <p:cNvPicPr>
            <a:picLocks noChangeAspect="1"/>
          </p:cNvPicPr>
          <p:nvPr userDrawn="1"/>
        </p:nvPicPr>
        <p:blipFill>
          <a:blip r:embed="rId3"/>
          <a:stretch>
            <a:fillRect/>
          </a:stretch>
        </p:blipFill>
        <p:spPr>
          <a:xfrm>
            <a:off x="360000" y="360000"/>
            <a:ext cx="1440000" cy="1440000"/>
          </a:xfrm>
          <a:prstGeom prst="rect">
            <a:avLst/>
          </a:prstGeom>
        </p:spPr>
      </p:pic>
      <p:sp>
        <p:nvSpPr>
          <p:cNvPr id="11" name="Title 1"/>
          <p:cNvSpPr>
            <a:spLocks noGrp="1"/>
          </p:cNvSpPr>
          <p:nvPr>
            <p:ph type="title" hasCustomPrompt="1"/>
          </p:nvPr>
        </p:nvSpPr>
        <p:spPr>
          <a:xfrm>
            <a:off x="720002" y="2504228"/>
            <a:ext cx="5775143" cy="1440000"/>
          </a:xfrm>
        </p:spPr>
        <p:txBody>
          <a:bodyPr anchor="b" anchorCtr="0">
            <a:normAutofit/>
          </a:bodyPr>
          <a:lstStyle>
            <a:lvl1pPr algn="l">
              <a:lnSpc>
                <a:spcPct val="90000"/>
              </a:lnSpc>
              <a:defRPr sz="3200">
                <a:solidFill>
                  <a:schemeClr val="bg1"/>
                </a:solidFill>
              </a:defRPr>
            </a:lvl1pPr>
          </a:lstStyle>
          <a:p>
            <a:r>
              <a:rPr lang="en-US" dirty="0"/>
              <a:t>Heading</a:t>
            </a:r>
          </a:p>
        </p:txBody>
      </p:sp>
      <p:sp>
        <p:nvSpPr>
          <p:cNvPr id="12" name="Text Placeholder 22"/>
          <p:cNvSpPr>
            <a:spLocks noGrp="1"/>
          </p:cNvSpPr>
          <p:nvPr>
            <p:ph type="body" sz="quarter" idx="13" hasCustomPrompt="1"/>
          </p:nvPr>
        </p:nvSpPr>
        <p:spPr>
          <a:xfrm>
            <a:off x="720002" y="3944229"/>
            <a:ext cx="5775143" cy="1080000"/>
          </a:xfrm>
        </p:spPr>
        <p:txBody>
          <a:bodyPr>
            <a:normAutofit/>
          </a:bodyPr>
          <a:lstStyle>
            <a:lvl1pPr marL="0" indent="0" algn="l">
              <a:buNone/>
              <a:defRPr sz="1800">
                <a:solidFill>
                  <a:schemeClr val="bg1"/>
                </a:solidFill>
              </a:defRPr>
            </a:lvl1pPr>
            <a:lvl2pPr marL="457178" indent="0" algn="l">
              <a:buNone/>
              <a:defRPr/>
            </a:lvl2pPr>
            <a:lvl3pPr marL="914355" indent="0" algn="l">
              <a:buNone/>
              <a:defRPr/>
            </a:lvl3pPr>
            <a:lvl4pPr marL="1371532" indent="0" algn="l">
              <a:buNone/>
              <a:defRPr/>
            </a:lvl4pPr>
            <a:lvl5pPr marL="1828709" indent="0" algn="l">
              <a:buNone/>
              <a:defRPr/>
            </a:lvl5pPr>
          </a:lstStyle>
          <a:p>
            <a:pPr lvl="0"/>
            <a:r>
              <a:rPr lang="en-US" dirty="0"/>
              <a:t>Subheading</a:t>
            </a:r>
          </a:p>
        </p:txBody>
      </p:sp>
      <p:sp>
        <p:nvSpPr>
          <p:cNvPr id="13" name="Text Placeholder 22"/>
          <p:cNvSpPr>
            <a:spLocks noGrp="1"/>
          </p:cNvSpPr>
          <p:nvPr>
            <p:ph type="body" sz="quarter" idx="14" hasCustomPrompt="1"/>
          </p:nvPr>
        </p:nvSpPr>
        <p:spPr>
          <a:xfrm>
            <a:off x="720002" y="5024230"/>
            <a:ext cx="5775143" cy="720001"/>
          </a:xfrm>
        </p:spPr>
        <p:txBody>
          <a:bodyPr anchor="b">
            <a:normAutofit/>
          </a:bodyPr>
          <a:lstStyle>
            <a:lvl1pPr marL="0" indent="0" algn="l">
              <a:buNone/>
              <a:defRPr sz="1800">
                <a:solidFill>
                  <a:schemeClr val="bg1"/>
                </a:solidFill>
              </a:defRPr>
            </a:lvl1pPr>
            <a:lvl2pPr marL="457178" indent="0" algn="l">
              <a:buNone/>
              <a:defRPr/>
            </a:lvl2pPr>
            <a:lvl3pPr marL="914355" indent="0" algn="l">
              <a:buNone/>
              <a:defRPr/>
            </a:lvl3pPr>
            <a:lvl4pPr marL="1371532" indent="0" algn="l">
              <a:buNone/>
              <a:defRPr/>
            </a:lvl4pPr>
            <a:lvl5pPr marL="1828709" indent="0" algn="l">
              <a:buNone/>
              <a:defRPr/>
            </a:lvl5pPr>
          </a:lstStyle>
          <a:p>
            <a:pPr lvl="0"/>
            <a:r>
              <a:rPr lang="en-US" dirty="0"/>
              <a:t>Date</a:t>
            </a:r>
          </a:p>
        </p:txBody>
      </p:sp>
    </p:spTree>
    <p:extLst>
      <p:ext uri="{BB962C8B-B14F-4D97-AF65-F5344CB8AC3E}">
        <p14:creationId xmlns:p14="http://schemas.microsoft.com/office/powerpoint/2010/main" val="981592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F0E4806-577C-5E4B-B2DF-BE87917C71CC}" type="datetime3">
              <a:rPr lang="en-ZA" smtClean="0"/>
              <a:t>24 October 2025</a:t>
            </a:fld>
            <a:endParaRPr lang="en-US" dirty="0"/>
          </a:p>
        </p:txBody>
      </p:sp>
      <p:sp>
        <p:nvSpPr>
          <p:cNvPr id="5" name="Footer Placeholder 4"/>
          <p:cNvSpPr>
            <a:spLocks noGrp="1"/>
          </p:cNvSpPr>
          <p:nvPr>
            <p:ph type="ftr" sz="quarter" idx="11"/>
          </p:nvPr>
        </p:nvSpPr>
        <p:spPr>
          <a:xfrm>
            <a:off x="2365201" y="6356352"/>
            <a:ext cx="4211999" cy="365125"/>
          </a:xfrm>
        </p:spPr>
        <p:txBody>
          <a:bodyPr/>
          <a:lstStyle/>
          <a:p>
            <a:endParaRPr lang="en-US" dirty="0"/>
          </a:p>
        </p:txBody>
      </p:sp>
      <p:sp>
        <p:nvSpPr>
          <p:cNvPr id="6" name="Slide Number Placeholder 5"/>
          <p:cNvSpPr>
            <a:spLocks noGrp="1"/>
          </p:cNvSpPr>
          <p:nvPr>
            <p:ph type="sldNum" sz="quarter" idx="12"/>
          </p:nvPr>
        </p:nvSpPr>
        <p:spPr/>
        <p:txBody>
          <a:bodyPr/>
          <a:lstStyle/>
          <a:p>
            <a:fld id="{3801C495-B0FE-B941-950D-F04B47F85F84}" type="slidenum">
              <a:rPr lang="en-US" smtClean="0"/>
              <a:pPr/>
              <a:t>‹#›</a:t>
            </a:fld>
            <a:endParaRPr lang="en-US"/>
          </a:p>
        </p:txBody>
      </p:sp>
    </p:spTree>
    <p:extLst>
      <p:ext uri="{BB962C8B-B14F-4D97-AF65-F5344CB8AC3E}">
        <p14:creationId xmlns:p14="http://schemas.microsoft.com/office/powerpoint/2010/main" val="120940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096591B-4ED9-D54F-8486-2F7FAAA0CF7B}" type="datetime3">
              <a:rPr lang="en-ZA" smtClean="0"/>
              <a:t>24 October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01C495-B0FE-B941-950D-F04B47F85F84}" type="slidenum">
              <a:rPr lang="en-US" smtClean="0"/>
              <a:pPr/>
              <a:t>‹#›</a:t>
            </a:fld>
            <a:endParaRPr lang="en-US"/>
          </a:p>
        </p:txBody>
      </p:sp>
    </p:spTree>
    <p:extLst>
      <p:ext uri="{BB962C8B-B14F-4D97-AF65-F5344CB8AC3E}">
        <p14:creationId xmlns:p14="http://schemas.microsoft.com/office/powerpoint/2010/main" val="1038117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ictur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6858000"/>
          </a:xfrm>
        </p:spPr>
        <p:txBody>
          <a:bodyPr anchor="ctr" anchorCtr="0"/>
          <a:lstStyle>
            <a:lvl1pPr marL="0" indent="0" algn="l">
              <a:buNone/>
              <a:defRPr>
                <a:solidFill>
                  <a:srgbClr val="002F87"/>
                </a:solidFill>
              </a:defRPr>
            </a:lvl1pPr>
          </a:lstStyle>
          <a:p>
            <a:endParaRPr lang="en-US" dirty="0"/>
          </a:p>
        </p:txBody>
      </p:sp>
    </p:spTree>
    <p:extLst>
      <p:ext uri="{BB962C8B-B14F-4D97-AF65-F5344CB8AC3E}">
        <p14:creationId xmlns:p14="http://schemas.microsoft.com/office/powerpoint/2010/main" val="170176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text colour">
    <p:spTree>
      <p:nvGrpSpPr>
        <p:cNvPr id="1" name=""/>
        <p:cNvGrpSpPr/>
        <p:nvPr/>
      </p:nvGrpSpPr>
      <p:grpSpPr>
        <a:xfrm>
          <a:off x="0" y="0"/>
          <a:ext cx="0" cy="0"/>
          <a:chOff x="0" y="0"/>
          <a:chExt cx="0" cy="0"/>
        </a:xfrm>
      </p:grpSpPr>
      <p:sp>
        <p:nvSpPr>
          <p:cNvPr id="6" name="Rectangle 5"/>
          <p:cNvSpPr/>
          <p:nvPr userDrawn="1"/>
        </p:nvSpPr>
        <p:spPr>
          <a:xfrm>
            <a:off x="0" y="0"/>
            <a:ext cx="6876000" cy="6858000"/>
          </a:xfrm>
          <a:prstGeom prst="rect">
            <a:avLst/>
          </a:prstGeom>
          <a:solidFill>
            <a:srgbClr val="002F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457201" y="909000"/>
            <a:ext cx="5973619" cy="5040000"/>
          </a:xfrm>
        </p:spPr>
        <p:txBody>
          <a:bodyPr>
            <a:normAutofit/>
          </a:bodyPr>
          <a:lstStyle>
            <a:lvl1pPr>
              <a:defRPr sz="5400" baseline="0">
                <a:solidFill>
                  <a:schemeClr val="bg1"/>
                </a:solidFill>
              </a:defRPr>
            </a:lvl1pPr>
          </a:lstStyle>
          <a:p>
            <a:r>
              <a:rPr lang="en-US" dirty="0"/>
              <a:t>Large type used for bold statement or quote</a:t>
            </a:r>
          </a:p>
        </p:txBody>
      </p:sp>
      <p:sp>
        <p:nvSpPr>
          <p:cNvPr id="9" name="Rectangle 8"/>
          <p:cNvSpPr>
            <a:spLocks noChangeAspect="1"/>
          </p:cNvSpPr>
          <p:nvPr userDrawn="1"/>
        </p:nvSpPr>
        <p:spPr>
          <a:xfrm>
            <a:off x="6876000" y="6066000"/>
            <a:ext cx="792000" cy="7920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98553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text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6811CE3-A300-E740-B533-75EEDFA738B4}" type="datetime3">
              <a:rPr lang="en-ZA" smtClean="0"/>
              <a:t>24 October 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01C495-B0FE-B941-950D-F04B47F85F84}" type="slidenum">
              <a:rPr lang="en-US" smtClean="0"/>
              <a:pPr/>
              <a:t>‹#›</a:t>
            </a:fld>
            <a:endParaRPr lang="en-US" dirty="0"/>
          </a:p>
        </p:txBody>
      </p:sp>
      <p:sp>
        <p:nvSpPr>
          <p:cNvPr id="6" name="Title 1"/>
          <p:cNvSpPr>
            <a:spLocks noGrp="1"/>
          </p:cNvSpPr>
          <p:nvPr>
            <p:ph type="title" hasCustomPrompt="1"/>
          </p:nvPr>
        </p:nvSpPr>
        <p:spPr>
          <a:xfrm>
            <a:off x="457200" y="909000"/>
            <a:ext cx="8229600" cy="5040000"/>
          </a:xfrm>
        </p:spPr>
        <p:txBody>
          <a:bodyPr>
            <a:normAutofit/>
          </a:bodyPr>
          <a:lstStyle>
            <a:lvl1pPr>
              <a:defRPr sz="5400" baseline="0">
                <a:solidFill>
                  <a:srgbClr val="002F87"/>
                </a:solidFill>
              </a:defRPr>
            </a:lvl1pPr>
          </a:lstStyle>
          <a:p>
            <a:r>
              <a:rPr lang="en-US" dirty="0"/>
              <a:t>Large type used for bold statement or quote</a:t>
            </a:r>
          </a:p>
        </p:txBody>
      </p:sp>
    </p:spTree>
    <p:extLst>
      <p:ext uri="{BB962C8B-B14F-4D97-AF65-F5344CB8AC3E}">
        <p14:creationId xmlns:p14="http://schemas.microsoft.com/office/powerpoint/2010/main" val="392106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heading 01">
    <p:spTree>
      <p:nvGrpSpPr>
        <p:cNvPr id="1" name=""/>
        <p:cNvGrpSpPr/>
        <p:nvPr/>
      </p:nvGrpSpPr>
      <p:grpSpPr>
        <a:xfrm>
          <a:off x="0" y="0"/>
          <a:ext cx="0" cy="0"/>
          <a:chOff x="0" y="0"/>
          <a:chExt cx="0" cy="0"/>
        </a:xfrm>
      </p:grpSpPr>
      <p:sp>
        <p:nvSpPr>
          <p:cNvPr id="12" name="Rectangle 11"/>
          <p:cNvSpPr>
            <a:spLocks/>
          </p:cNvSpPr>
          <p:nvPr userDrawn="1"/>
        </p:nvSpPr>
        <p:spPr>
          <a:xfrm>
            <a:off x="6119999" y="-2"/>
            <a:ext cx="1476004" cy="1476006"/>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a:spLocks noChangeAspect="1"/>
          </p:cNvSpPr>
          <p:nvPr userDrawn="1"/>
        </p:nvSpPr>
        <p:spPr>
          <a:xfrm>
            <a:off x="-3" y="-2"/>
            <a:ext cx="6120000" cy="6120000"/>
          </a:xfrm>
          <a:prstGeom prst="rect">
            <a:avLst/>
          </a:prstGeom>
          <a:solidFill>
            <a:srgbClr val="002F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title" hasCustomPrompt="1"/>
          </p:nvPr>
        </p:nvSpPr>
        <p:spPr>
          <a:xfrm>
            <a:off x="457202" y="1629004"/>
            <a:ext cx="5205596" cy="1800000"/>
          </a:xfrm>
        </p:spPr>
        <p:txBody>
          <a:bodyPr anchor="b" anchorCtr="0"/>
          <a:lstStyle>
            <a:lvl1pPr algn="l">
              <a:defRPr>
                <a:solidFill>
                  <a:schemeClr val="bg1"/>
                </a:solidFill>
              </a:defRPr>
            </a:lvl1pPr>
          </a:lstStyle>
          <a:p>
            <a:r>
              <a:rPr lang="en-US" dirty="0"/>
              <a:t>Heading</a:t>
            </a:r>
          </a:p>
        </p:txBody>
      </p:sp>
      <p:sp>
        <p:nvSpPr>
          <p:cNvPr id="23" name="Text Placeholder 22"/>
          <p:cNvSpPr>
            <a:spLocks noGrp="1"/>
          </p:cNvSpPr>
          <p:nvPr>
            <p:ph type="body" sz="quarter" idx="13" hasCustomPrompt="1"/>
          </p:nvPr>
        </p:nvSpPr>
        <p:spPr>
          <a:xfrm>
            <a:off x="457202" y="3429004"/>
            <a:ext cx="5205596" cy="1800000"/>
          </a:xfrm>
        </p:spPr>
        <p:txBody>
          <a:bodyPr>
            <a:normAutofit/>
          </a:bodyPr>
          <a:lstStyle>
            <a:lvl1pPr marL="0" indent="0" algn="l">
              <a:buNone/>
              <a:defRPr sz="2800">
                <a:solidFill>
                  <a:schemeClr val="bg1"/>
                </a:solidFill>
              </a:defRPr>
            </a:lvl1pPr>
            <a:lvl2pPr marL="457178" indent="0" algn="l">
              <a:buNone/>
              <a:defRPr/>
            </a:lvl2pPr>
            <a:lvl3pPr marL="914355" indent="0" algn="l">
              <a:buNone/>
              <a:defRPr/>
            </a:lvl3pPr>
            <a:lvl4pPr marL="1371532" indent="0" algn="l">
              <a:buNone/>
              <a:defRPr/>
            </a:lvl4pPr>
            <a:lvl5pPr marL="1828709" indent="0" algn="l">
              <a:buNone/>
              <a:defRPr/>
            </a:lvl5pPr>
          </a:lstStyle>
          <a:p>
            <a:pPr lvl="0"/>
            <a:r>
              <a:rPr lang="en-US" dirty="0"/>
              <a:t>Subheading</a:t>
            </a:r>
          </a:p>
        </p:txBody>
      </p:sp>
    </p:spTree>
    <p:extLst>
      <p:ext uri="{BB962C8B-B14F-4D97-AF65-F5344CB8AC3E}">
        <p14:creationId xmlns:p14="http://schemas.microsoft.com/office/powerpoint/2010/main" val="1252255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105202" y="6356352"/>
            <a:ext cx="1259999"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6D053E97-A28A-C64D-A325-FB087128DEA8}" type="datetime3">
              <a:rPr lang="en-ZA" smtClean="0"/>
              <a:t>24 October 2025</a:t>
            </a:fld>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365201" y="6356352"/>
            <a:ext cx="4211999"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457200" y="6356352"/>
            <a:ext cx="6480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3801C495-B0FE-B941-950D-F04B47F85F84}" type="slidenum">
              <a:rPr lang="en-US" smtClean="0"/>
              <a:pPr/>
              <a:t>‹#›</a:t>
            </a:fld>
            <a:endParaRPr lang="en-US" dirty="0"/>
          </a:p>
        </p:txBody>
      </p:sp>
    </p:spTree>
    <p:extLst>
      <p:ext uri="{BB962C8B-B14F-4D97-AF65-F5344CB8AC3E}">
        <p14:creationId xmlns:p14="http://schemas.microsoft.com/office/powerpoint/2010/main" val="1987831511"/>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7" r:id="rId3"/>
    <p:sldLayoutId id="2147483650" r:id="rId4"/>
    <p:sldLayoutId id="2147483654" r:id="rId5"/>
    <p:sldLayoutId id="2147483665" r:id="rId6"/>
    <p:sldLayoutId id="2147483660" r:id="rId7"/>
    <p:sldLayoutId id="2147483664" r:id="rId8"/>
    <p:sldLayoutId id="2147483662" r:id="rId9"/>
    <p:sldLayoutId id="2147483663" r:id="rId10"/>
    <p:sldLayoutId id="2147483661" r:id="rId11"/>
    <p:sldLayoutId id="2147483655" r:id="rId12"/>
    <p:sldLayoutId id="2147483651" r:id="rId13"/>
    <p:sldLayoutId id="2147483652" r:id="rId14"/>
    <p:sldLayoutId id="2147483653" r:id="rId15"/>
    <p:sldLayoutId id="2147483656" r:id="rId16"/>
    <p:sldLayoutId id="2147483657" r:id="rId17"/>
    <p:sldLayoutId id="2147483658" r:id="rId18"/>
    <p:sldLayoutId id="2147483659" r:id="rId19"/>
  </p:sldLayoutIdLst>
  <p:hf sldNum="0" hdr="0" ftr="0" dt="0"/>
  <p:txStyles>
    <p:titleStyle>
      <a:lvl1pPr algn="l" defTabSz="457178" rtl="0" eaLnBrk="1" latinLnBrk="0" hangingPunct="1">
        <a:spcBef>
          <a:spcPct val="0"/>
        </a:spcBef>
        <a:buNone/>
        <a:defRPr sz="4400" kern="1200">
          <a:solidFill>
            <a:srgbClr val="002F87"/>
          </a:solidFill>
          <a:latin typeface="Arial"/>
          <a:ea typeface="+mj-ea"/>
          <a:cs typeface="Arial"/>
        </a:defRPr>
      </a:lvl1pPr>
    </p:titleStyle>
    <p:bodyStyle>
      <a:lvl1pPr marL="457178" indent="-457178" algn="l" defTabSz="457178" rtl="0" eaLnBrk="1" latinLnBrk="0" hangingPunct="1">
        <a:spcBef>
          <a:spcPct val="20000"/>
        </a:spcBef>
        <a:buFont typeface="Arial"/>
        <a:buChar char="•"/>
        <a:defRPr sz="3200" kern="1200">
          <a:solidFill>
            <a:schemeClr val="tx1">
              <a:lumMod val="75000"/>
              <a:lumOff val="25000"/>
            </a:schemeClr>
          </a:solidFill>
          <a:latin typeface="Arial"/>
          <a:ea typeface="+mn-ea"/>
          <a:cs typeface="Arial"/>
        </a:defRPr>
      </a:lvl1pPr>
      <a:lvl2pPr marL="742913" indent="-285736" algn="l" defTabSz="457178" rtl="0" eaLnBrk="1" latinLnBrk="0" hangingPunct="1">
        <a:spcBef>
          <a:spcPct val="20000"/>
        </a:spcBef>
        <a:buFont typeface="Arial"/>
        <a:buChar char="–"/>
        <a:defRPr sz="2800" kern="1200">
          <a:solidFill>
            <a:schemeClr val="tx1">
              <a:lumMod val="75000"/>
              <a:lumOff val="25000"/>
            </a:schemeClr>
          </a:solidFill>
          <a:latin typeface="Arial"/>
          <a:ea typeface="+mn-ea"/>
          <a:cs typeface="Arial"/>
        </a:defRPr>
      </a:lvl2pPr>
      <a:lvl3pPr marL="1142944" indent="-228588" algn="l" defTabSz="457178" rtl="0" eaLnBrk="1" latinLnBrk="0" hangingPunct="1">
        <a:spcBef>
          <a:spcPct val="20000"/>
        </a:spcBef>
        <a:buFont typeface="Arial"/>
        <a:buChar char="•"/>
        <a:defRPr sz="2400" kern="1200">
          <a:solidFill>
            <a:schemeClr val="tx1">
              <a:lumMod val="75000"/>
              <a:lumOff val="25000"/>
            </a:schemeClr>
          </a:solidFill>
          <a:latin typeface="Arial"/>
          <a:ea typeface="+mn-ea"/>
          <a:cs typeface="Arial"/>
        </a:defRPr>
      </a:lvl3pPr>
      <a:lvl4pPr marL="1600120" indent="-228588" algn="l" defTabSz="457178"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4pPr>
      <a:lvl5pPr marL="2057297" indent="-228588" algn="l" defTabSz="457178"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eg"/><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5.jpeg"/><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5.jpeg"/><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jpe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5.jpeg"/><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hwe Shwe Colours I'll Have Them All Colours | The African Fabric Shop">
            <a:extLst>
              <a:ext uri="{FF2B5EF4-FFF2-40B4-BE49-F238E27FC236}">
                <a16:creationId xmlns:a16="http://schemas.microsoft.com/office/drawing/2014/main" id="{22DB5822-7E20-408E-BD58-B7FC08DE6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4F01792-938C-4E1B-B99C-32DB938CAEA4}"/>
              </a:ext>
            </a:extLst>
          </p:cNvPr>
          <p:cNvSpPr txBox="1"/>
          <p:nvPr/>
        </p:nvSpPr>
        <p:spPr>
          <a:xfrm>
            <a:off x="4307001" y="2213003"/>
            <a:ext cx="184731" cy="461665"/>
          </a:xfrm>
          <a:prstGeom prst="rect">
            <a:avLst/>
          </a:prstGeom>
          <a:solidFill>
            <a:srgbClr val="1F497D"/>
          </a:solidFill>
        </p:spPr>
        <p:txBody>
          <a:bodyPr wrap="none" rtlCol="0">
            <a:spAutoFit/>
          </a:bodyPr>
          <a:lstStyle/>
          <a:p>
            <a:pPr algn="ctr"/>
            <a:endParaRPr lang="en-US" sz="2400" b="1"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E96F122-9851-4DEA-A301-9EEB26C16DEC}"/>
              </a:ext>
            </a:extLst>
          </p:cNvPr>
          <p:cNvPicPr/>
          <p:nvPr/>
        </p:nvPicPr>
        <p:blipFill>
          <a:blip r:embed="rId3">
            <a:extLst>
              <a:ext uri="{28A0092B-C50C-407E-A947-70E740481C1C}">
                <a14:useLocalDpi xmlns:a14="http://schemas.microsoft.com/office/drawing/2010/main" val="0"/>
              </a:ext>
            </a:extLst>
          </a:blip>
          <a:stretch>
            <a:fillRect/>
          </a:stretch>
        </p:blipFill>
        <p:spPr>
          <a:xfrm>
            <a:off x="5239821" y="4591408"/>
            <a:ext cx="3904179" cy="2255177"/>
          </a:xfrm>
          <a:prstGeom prst="rect">
            <a:avLst/>
          </a:prstGeom>
        </p:spPr>
      </p:pic>
      <p:sp>
        <p:nvSpPr>
          <p:cNvPr id="2" name="TextBox 1">
            <a:extLst>
              <a:ext uri="{FF2B5EF4-FFF2-40B4-BE49-F238E27FC236}">
                <a16:creationId xmlns:a16="http://schemas.microsoft.com/office/drawing/2014/main" id="{9D230344-F127-4807-B440-F793738FDDE4}"/>
              </a:ext>
            </a:extLst>
          </p:cNvPr>
          <p:cNvSpPr txBox="1"/>
          <p:nvPr/>
        </p:nvSpPr>
        <p:spPr>
          <a:xfrm>
            <a:off x="0" y="0"/>
            <a:ext cx="7559040" cy="4339650"/>
          </a:xfrm>
          <a:prstGeom prst="rect">
            <a:avLst/>
          </a:prstGeom>
          <a:solidFill>
            <a:srgbClr val="1F497D"/>
          </a:solidFill>
        </p:spPr>
        <p:txBody>
          <a:bodyPr wrap="square" rtlCol="0">
            <a:spAutoFit/>
          </a:bodyPr>
          <a:lstStyle/>
          <a:p>
            <a:r>
              <a:rPr lang="en-US" sz="3200" b="1" dirty="0">
                <a:solidFill>
                  <a:srgbClr val="CC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OPTIMIZING SUSTAINABLE COMMUNITY-BASED TOURISM: SOUTH AFRICAN SCENARIOS AND SOLUTIONS</a:t>
            </a:r>
          </a:p>
          <a:p>
            <a:pPr algn="ctr"/>
            <a:endParaRPr lang="en-US" sz="1200" b="1" dirty="0">
              <a:solidFill>
                <a:schemeClr val="bg1"/>
              </a:solidFill>
              <a:latin typeface="Arial" panose="020B0604020202020204" pitchFamily="34" charset="0"/>
              <a:cs typeface="Arial" panose="020B0604020202020204" pitchFamily="34" charset="0"/>
            </a:endParaRPr>
          </a:p>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Professor K.L. Harris &amp; C.R. Botha</a:t>
            </a:r>
            <a:endParaRPr lang="en-ZA"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Department of Historical and Heritage Studies</a:t>
            </a:r>
          </a:p>
          <a:p>
            <a:r>
              <a:rPr lang="en-US" sz="2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University of Pretoria</a:t>
            </a:r>
          </a:p>
          <a:p>
            <a:endParaRPr lang="en-US" sz="1200" b="1" dirty="0">
              <a:solidFill>
                <a:schemeClr val="bg1"/>
              </a:solidFill>
              <a:latin typeface="Arial" panose="020B0604020202020204" pitchFamily="34" charset="0"/>
              <a:cs typeface="Arial" panose="020B0604020202020204" pitchFamily="34" charset="0"/>
            </a:endParaRPr>
          </a:p>
          <a:p>
            <a:r>
              <a:rPr lang="en-US" sz="2000" b="1" i="1" dirty="0">
                <a:solidFill>
                  <a:schemeClr val="bg1"/>
                </a:solidFill>
                <a:latin typeface="Arial" panose="020B0604020202020204" pitchFamily="34" charset="0"/>
                <a:cs typeface="Arial" panose="020B0604020202020204" pitchFamily="34" charset="0"/>
              </a:rPr>
              <a:t>Department of Tourism Research Seminar</a:t>
            </a:r>
          </a:p>
          <a:p>
            <a:r>
              <a:rPr lang="en-US" sz="2000" b="1" dirty="0">
                <a:solidFill>
                  <a:schemeClr val="bg1"/>
                </a:solidFill>
                <a:latin typeface="Arial" panose="020B0604020202020204" pitchFamily="34" charset="0"/>
                <a:cs typeface="Arial" panose="020B0604020202020204" pitchFamily="34" charset="0"/>
              </a:rPr>
              <a:t>Future Africa, Pretoria </a:t>
            </a:r>
          </a:p>
          <a:p>
            <a:r>
              <a:rPr lang="en-US" sz="2000" b="1" dirty="0">
                <a:solidFill>
                  <a:schemeClr val="bg1"/>
                </a:solidFill>
                <a:latin typeface="Arial" panose="020B0604020202020204" pitchFamily="34" charset="0"/>
                <a:cs typeface="Arial" panose="020B0604020202020204" pitchFamily="34" charset="0"/>
              </a:rPr>
              <a:t>24 October 2025</a:t>
            </a:r>
            <a:endParaRPr lang="en-ZA"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351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edicine Pills Falling Out Of Pill Bottle In Slow Motion Black Background  4K Stock Video - Download Video Clip Now - iStock">
            <a:extLst>
              <a:ext uri="{FF2B5EF4-FFF2-40B4-BE49-F238E27FC236}">
                <a16:creationId xmlns:a16="http://schemas.microsoft.com/office/drawing/2014/main" id="{863FCFA9-B1E2-4A78-BDF3-FC11F0C8A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2320" flipH="1">
            <a:off x="1514765" y="329917"/>
            <a:ext cx="260386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nacea Written Pills Capsules Symbolic Magic Stock Vector (Royalty Free)  1092207866 | Shutterstock">
            <a:extLst>
              <a:ext uri="{FF2B5EF4-FFF2-40B4-BE49-F238E27FC236}">
                <a16:creationId xmlns:a16="http://schemas.microsoft.com/office/drawing/2014/main" id="{2DEF8B83-1776-4164-8F66-A18F9C4143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225" b="30653"/>
          <a:stretch/>
        </p:blipFill>
        <p:spPr bwMode="auto">
          <a:xfrm>
            <a:off x="3096478" y="1836502"/>
            <a:ext cx="5619750" cy="11234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A968EFD-A20A-4B2B-9AB8-108453A635E5}"/>
              </a:ext>
            </a:extLst>
          </p:cNvPr>
          <p:cNvSpPr txBox="1"/>
          <p:nvPr/>
        </p:nvSpPr>
        <p:spPr>
          <a:xfrm>
            <a:off x="1617072" y="3183990"/>
            <a:ext cx="7099155" cy="1754326"/>
          </a:xfrm>
          <a:prstGeom prst="rect">
            <a:avLst/>
          </a:prstGeom>
          <a:solidFill>
            <a:srgbClr val="FFFF00"/>
          </a:solidFill>
        </p:spPr>
        <p:txBody>
          <a:bodyPr wrap="square">
            <a:spAutoFit/>
          </a:bodyPr>
          <a:lstStyle/>
          <a:p>
            <a:pPr algn="ctr"/>
            <a:r>
              <a:rPr lang="en-US" sz="5400" b="1" dirty="0">
                <a:solidFill>
                  <a:srgbClr val="CC0099"/>
                </a:solidFill>
                <a:latin typeface="Arial" panose="020B0604020202020204" pitchFamily="34" charset="0"/>
                <a:cs typeface="Arial" panose="020B0604020202020204" pitchFamily="34" charset="0"/>
              </a:rPr>
              <a:t>COMMUNITY-BASED TOURISM </a:t>
            </a:r>
          </a:p>
        </p:txBody>
      </p:sp>
      <p:pic>
        <p:nvPicPr>
          <p:cNvPr id="5130" name="Picture 10" descr="Red Cross Clipart – Free Clipart #2953883 | Clipart Library">
            <a:extLst>
              <a:ext uri="{FF2B5EF4-FFF2-40B4-BE49-F238E27FC236}">
                <a16:creationId xmlns:a16="http://schemas.microsoft.com/office/drawing/2014/main" id="{840246C2-CFC8-400E-A1E2-76BFC1BAF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541" y="-35082"/>
            <a:ext cx="6887426" cy="688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83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wipe(left)">
                                      <p:cBhvr>
                                        <p:cTn id="7" dur="500"/>
                                        <p:tgtEl>
                                          <p:spTgt spid="5128"/>
                                        </p:tgtEl>
                                      </p:cBhvr>
                                    </p:animEffect>
                                  </p:childTnLst>
                                </p:cTn>
                              </p:par>
                              <p:par>
                                <p:cTn id="8" presetID="22" presetClass="entr" presetSubtype="8"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ipe(left)">
                                      <p:cBhvr>
                                        <p:cTn id="10" dur="5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130"/>
                                        </p:tgtEl>
                                        <p:attrNameLst>
                                          <p:attrName>style.visibility</p:attrName>
                                        </p:attrNameLst>
                                      </p:cBhvr>
                                      <p:to>
                                        <p:strVal val="visible"/>
                                      </p:to>
                                    </p:set>
                                    <p:anim calcmode="lin" valueType="num">
                                      <p:cBhvr>
                                        <p:cTn id="15" dur="1000" fill="hold"/>
                                        <p:tgtEl>
                                          <p:spTgt spid="5130"/>
                                        </p:tgtEl>
                                        <p:attrNameLst>
                                          <p:attrName>ppt_w</p:attrName>
                                        </p:attrNameLst>
                                      </p:cBhvr>
                                      <p:tavLst>
                                        <p:tav tm="0">
                                          <p:val>
                                            <p:fltVal val="0"/>
                                          </p:val>
                                        </p:tav>
                                        <p:tav tm="100000">
                                          <p:val>
                                            <p:strVal val="#ppt_w"/>
                                          </p:val>
                                        </p:tav>
                                      </p:tavLst>
                                    </p:anim>
                                    <p:anim calcmode="lin" valueType="num">
                                      <p:cBhvr>
                                        <p:cTn id="16" dur="1000" fill="hold"/>
                                        <p:tgtEl>
                                          <p:spTgt spid="5130"/>
                                        </p:tgtEl>
                                        <p:attrNameLst>
                                          <p:attrName>ppt_h</p:attrName>
                                        </p:attrNameLst>
                                      </p:cBhvr>
                                      <p:tavLst>
                                        <p:tav tm="0">
                                          <p:val>
                                            <p:fltVal val="0"/>
                                          </p:val>
                                        </p:tav>
                                        <p:tav tm="100000">
                                          <p:val>
                                            <p:strVal val="#ppt_h"/>
                                          </p:val>
                                        </p:tav>
                                      </p:tavLst>
                                    </p:anim>
                                    <p:anim calcmode="lin" valueType="num">
                                      <p:cBhvr>
                                        <p:cTn id="17" dur="1000" fill="hold"/>
                                        <p:tgtEl>
                                          <p:spTgt spid="5130"/>
                                        </p:tgtEl>
                                        <p:attrNameLst>
                                          <p:attrName>style.rotation</p:attrName>
                                        </p:attrNameLst>
                                      </p:cBhvr>
                                      <p:tavLst>
                                        <p:tav tm="0">
                                          <p:val>
                                            <p:fltVal val="90"/>
                                          </p:val>
                                        </p:tav>
                                        <p:tav tm="100000">
                                          <p:val>
                                            <p:fltVal val="0"/>
                                          </p:val>
                                        </p:tav>
                                      </p:tavLst>
                                    </p:anim>
                                    <p:animEffect transition="in" filter="fade">
                                      <p:cBhvr>
                                        <p:cTn id="18" dur="10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44C20C-C1B8-408E-AD49-ABDAF983B39E}"/>
              </a:ext>
            </a:extLst>
          </p:cNvPr>
          <p:cNvSpPr txBox="1"/>
          <p:nvPr/>
        </p:nvSpPr>
        <p:spPr>
          <a:xfrm>
            <a:off x="1209964" y="883062"/>
            <a:ext cx="7915555" cy="2308324"/>
          </a:xfrm>
          <a:prstGeom prst="rect">
            <a:avLst/>
          </a:prstGeom>
          <a:solidFill>
            <a:srgbClr val="FFFF66"/>
          </a:solidFill>
        </p:spPr>
        <p:txBody>
          <a:bodyPr wrap="square">
            <a:spAutoFit/>
          </a:bodyPr>
          <a:lstStyle/>
          <a:p>
            <a:pPr algn="l">
              <a:buFont typeface="Arial" panose="020B0604020202020204" pitchFamily="34" charset="0"/>
              <a:buChar char="•"/>
            </a:pPr>
            <a:r>
              <a:rPr lang="en-US" sz="3600" b="1" dirty="0">
                <a:solidFill>
                  <a:srgbClr val="CC0099"/>
                </a:solidFill>
              </a:rPr>
              <a:t> Actionable recommendations based on the findings that can inform policy, planning, and interventions within the community-based tourism sector</a:t>
            </a:r>
          </a:p>
        </p:txBody>
      </p:sp>
      <p:sp>
        <p:nvSpPr>
          <p:cNvPr id="6" name="TextBox 5">
            <a:extLst>
              <a:ext uri="{FF2B5EF4-FFF2-40B4-BE49-F238E27FC236}">
                <a16:creationId xmlns:a16="http://schemas.microsoft.com/office/drawing/2014/main" id="{2BE454F5-6F8D-4152-A3EF-3C5C9FE77F8B}"/>
              </a:ext>
            </a:extLst>
          </p:cNvPr>
          <p:cNvSpPr txBox="1"/>
          <p:nvPr/>
        </p:nvSpPr>
        <p:spPr>
          <a:xfrm>
            <a:off x="1228437" y="0"/>
            <a:ext cx="7897082" cy="646331"/>
          </a:xfrm>
          <a:prstGeom prst="rect">
            <a:avLst/>
          </a:prstGeom>
          <a:solidFill>
            <a:srgbClr val="FFFF66"/>
          </a:solidFill>
        </p:spPr>
        <p:txBody>
          <a:bodyPr wrap="square" rtlCol="0">
            <a:spAutoFit/>
          </a:bodyPr>
          <a:lstStyle/>
          <a:p>
            <a:r>
              <a:rPr lang="en-US" sz="3600" b="1" dirty="0">
                <a:solidFill>
                  <a:srgbClr val="CC0099"/>
                </a:solidFill>
              </a:rPr>
              <a:t>MANDATE:</a:t>
            </a:r>
            <a:endParaRPr lang="en-ZA" sz="3600" b="1" dirty="0">
              <a:solidFill>
                <a:srgbClr val="CC0099"/>
              </a:solidFill>
            </a:endParaRPr>
          </a:p>
        </p:txBody>
      </p:sp>
      <p:sp>
        <p:nvSpPr>
          <p:cNvPr id="5" name="TextBox 4">
            <a:extLst>
              <a:ext uri="{FF2B5EF4-FFF2-40B4-BE49-F238E27FC236}">
                <a16:creationId xmlns:a16="http://schemas.microsoft.com/office/drawing/2014/main" id="{0143E0FA-03B9-404B-8923-C8AC0C0AE2C8}"/>
              </a:ext>
            </a:extLst>
          </p:cNvPr>
          <p:cNvSpPr txBox="1"/>
          <p:nvPr/>
        </p:nvSpPr>
        <p:spPr>
          <a:xfrm>
            <a:off x="1209965" y="3404510"/>
            <a:ext cx="7915556" cy="2954655"/>
          </a:xfrm>
          <a:prstGeom prst="rect">
            <a:avLst/>
          </a:prstGeom>
          <a:solidFill>
            <a:srgbClr val="FFFF66"/>
          </a:solidFill>
        </p:spPr>
        <p:txBody>
          <a:bodyPr wrap="square">
            <a:spAutoFit/>
          </a:bodyPr>
          <a:lstStyle/>
          <a:p>
            <a:pPr marL="571500" indent="-571500">
              <a:buFont typeface="Wingdings" panose="05000000000000000000" pitchFamily="2" charset="2"/>
              <a:buChar char="Ø"/>
            </a:pPr>
            <a:r>
              <a:rPr lang="en-GB" sz="3600" b="1" dirty="0"/>
              <a:t>Revisit the concepts</a:t>
            </a:r>
          </a:p>
          <a:p>
            <a:pPr marL="571500" indent="-571500">
              <a:buFont typeface="Wingdings" panose="05000000000000000000" pitchFamily="2" charset="2"/>
              <a:buChar char="Ø"/>
            </a:pPr>
            <a:endParaRPr lang="en-GB" sz="1400" b="1" dirty="0"/>
          </a:p>
          <a:p>
            <a:pPr marL="571500" indent="-571500">
              <a:buFont typeface="Wingdings" panose="05000000000000000000" pitchFamily="2" charset="2"/>
              <a:buChar char="Ø"/>
            </a:pPr>
            <a:r>
              <a:rPr lang="en-GB" sz="3600" b="1" dirty="0"/>
              <a:t>Revaluate stakeholders</a:t>
            </a:r>
          </a:p>
          <a:p>
            <a:pPr marL="571500" indent="-571500">
              <a:buFont typeface="Wingdings" panose="05000000000000000000" pitchFamily="2" charset="2"/>
              <a:buChar char="Ø"/>
            </a:pPr>
            <a:endParaRPr lang="en-GB" sz="1400" b="1" dirty="0"/>
          </a:p>
          <a:p>
            <a:pPr marL="571500" indent="-571500">
              <a:buFont typeface="Wingdings" panose="05000000000000000000" pitchFamily="2" charset="2"/>
              <a:buChar char="Ø"/>
            </a:pPr>
            <a:r>
              <a:rPr lang="en-GB" sz="3600" b="1" dirty="0"/>
              <a:t>Deconstruct processes</a:t>
            </a:r>
          </a:p>
          <a:p>
            <a:pPr marL="571500" indent="-571500">
              <a:buFont typeface="Wingdings" panose="05000000000000000000" pitchFamily="2" charset="2"/>
              <a:buChar char="Ø"/>
            </a:pPr>
            <a:endParaRPr lang="en-GB" sz="1400" b="1" dirty="0"/>
          </a:p>
          <a:p>
            <a:pPr marL="571500" indent="-571500">
              <a:buFont typeface="Wingdings" panose="05000000000000000000" pitchFamily="2" charset="2"/>
              <a:buChar char="Ø"/>
            </a:pPr>
            <a:r>
              <a:rPr lang="en-GB" sz="3600" b="1" dirty="0"/>
              <a:t>Realign policies </a:t>
            </a:r>
          </a:p>
        </p:txBody>
      </p:sp>
    </p:spTree>
    <p:extLst>
      <p:ext uri="{BB962C8B-B14F-4D97-AF65-F5344CB8AC3E}">
        <p14:creationId xmlns:p14="http://schemas.microsoft.com/office/powerpoint/2010/main" val="2485515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44C20C-C1B8-408E-AD49-ABDAF983B39E}"/>
              </a:ext>
            </a:extLst>
          </p:cNvPr>
          <p:cNvSpPr txBox="1"/>
          <p:nvPr/>
        </p:nvSpPr>
        <p:spPr>
          <a:xfrm>
            <a:off x="1246916" y="116639"/>
            <a:ext cx="7897084" cy="646331"/>
          </a:xfrm>
          <a:prstGeom prst="rect">
            <a:avLst/>
          </a:prstGeom>
          <a:solidFill>
            <a:srgbClr val="FFFF66"/>
          </a:solidFill>
        </p:spPr>
        <p:txBody>
          <a:bodyPr wrap="square">
            <a:spAutoFit/>
          </a:bodyPr>
          <a:lstStyle/>
          <a:p>
            <a:pPr algn="l">
              <a:buFont typeface="Arial" panose="020B0604020202020204" pitchFamily="34" charset="0"/>
              <a:buChar char="•"/>
            </a:pPr>
            <a:r>
              <a:rPr lang="en-US" sz="3600" b="1" dirty="0">
                <a:solidFill>
                  <a:srgbClr val="CC0099"/>
                </a:solidFill>
              </a:rPr>
              <a:t> Methodology applied in the study</a:t>
            </a:r>
          </a:p>
        </p:txBody>
      </p:sp>
      <p:sp>
        <p:nvSpPr>
          <p:cNvPr id="7" name="TextBox 6">
            <a:extLst>
              <a:ext uri="{FF2B5EF4-FFF2-40B4-BE49-F238E27FC236}">
                <a16:creationId xmlns:a16="http://schemas.microsoft.com/office/drawing/2014/main" id="{72E9EB86-EAD1-4004-A0B3-C248FAA0542E}"/>
              </a:ext>
            </a:extLst>
          </p:cNvPr>
          <p:cNvSpPr txBox="1"/>
          <p:nvPr/>
        </p:nvSpPr>
        <p:spPr>
          <a:xfrm>
            <a:off x="1209965" y="1525941"/>
            <a:ext cx="7915556" cy="5201424"/>
          </a:xfrm>
          <a:prstGeom prst="rect">
            <a:avLst/>
          </a:prstGeom>
          <a:solidFill>
            <a:srgbClr val="FFFF66"/>
          </a:solidFill>
        </p:spPr>
        <p:txBody>
          <a:bodyPr wrap="square">
            <a:spAutoFit/>
          </a:bodyPr>
          <a:lstStyle/>
          <a:p>
            <a:pPr marL="571500" indent="-571500">
              <a:buFont typeface="Wingdings" panose="05000000000000000000" pitchFamily="2" charset="2"/>
              <a:buChar char="Ø"/>
            </a:pPr>
            <a:r>
              <a:rPr lang="en-GB" sz="3600" b="1" dirty="0"/>
              <a:t>Mixed method</a:t>
            </a:r>
          </a:p>
          <a:p>
            <a:pPr marL="571500" indent="-571500">
              <a:buFont typeface="Wingdings" panose="05000000000000000000" pitchFamily="2" charset="2"/>
              <a:buChar char="Ø"/>
            </a:pPr>
            <a:endParaRPr lang="en-GB" sz="2000" b="1" dirty="0"/>
          </a:p>
          <a:p>
            <a:pPr marL="571500" indent="-571500">
              <a:buFont typeface="Wingdings" panose="05000000000000000000" pitchFamily="2" charset="2"/>
              <a:buChar char="Ø"/>
            </a:pPr>
            <a:r>
              <a:rPr lang="en-GB" sz="3600" b="1" dirty="0"/>
              <a:t>Qualitative study</a:t>
            </a:r>
          </a:p>
          <a:p>
            <a:pPr marL="571500" indent="-571500">
              <a:buFont typeface="Wingdings" panose="05000000000000000000" pitchFamily="2" charset="2"/>
              <a:buChar char="Ø"/>
            </a:pPr>
            <a:endParaRPr lang="en-GB" sz="2000" b="1" dirty="0"/>
          </a:p>
          <a:p>
            <a:pPr marL="571500" indent="-571500">
              <a:buFont typeface="Wingdings" panose="05000000000000000000" pitchFamily="2" charset="2"/>
              <a:buChar char="Ø"/>
            </a:pPr>
            <a:r>
              <a:rPr lang="en-GB" sz="3600" b="1" dirty="0"/>
              <a:t>Literature review</a:t>
            </a:r>
          </a:p>
          <a:p>
            <a:pPr marL="571500" indent="-571500">
              <a:buFont typeface="Wingdings" panose="05000000000000000000" pitchFamily="2" charset="2"/>
              <a:buChar char="Ø"/>
            </a:pPr>
            <a:endParaRPr lang="en-GB" sz="2000" b="1" dirty="0"/>
          </a:p>
          <a:p>
            <a:pPr marL="571500" indent="-571500">
              <a:buFont typeface="Wingdings" panose="05000000000000000000" pitchFamily="2" charset="2"/>
              <a:buChar char="Ø"/>
            </a:pPr>
            <a:r>
              <a:rPr lang="en-GB" sz="3600" b="1" dirty="0"/>
              <a:t>Stakeholder interviews/discussions</a:t>
            </a:r>
          </a:p>
          <a:p>
            <a:pPr marL="571500" indent="-571500">
              <a:buFont typeface="Wingdings" panose="05000000000000000000" pitchFamily="2" charset="2"/>
              <a:buChar char="Ø"/>
            </a:pPr>
            <a:endParaRPr lang="en-GB" sz="2000" b="1" dirty="0"/>
          </a:p>
          <a:p>
            <a:pPr marL="571500" indent="-571500">
              <a:buFont typeface="Wingdings" panose="05000000000000000000" pitchFamily="2" charset="2"/>
              <a:buChar char="Ø"/>
            </a:pPr>
            <a:r>
              <a:rPr lang="en-GB" sz="3600" b="1" dirty="0" err="1"/>
              <a:t>Comparitive</a:t>
            </a:r>
            <a:r>
              <a:rPr lang="en-GB" sz="3600" b="1" dirty="0"/>
              <a:t> analysis</a:t>
            </a:r>
          </a:p>
          <a:p>
            <a:pPr marL="571500" indent="-571500">
              <a:buFont typeface="Wingdings" panose="05000000000000000000" pitchFamily="2" charset="2"/>
              <a:buChar char="Ø"/>
            </a:pPr>
            <a:endParaRPr lang="en-GB" sz="2000" b="1" dirty="0"/>
          </a:p>
          <a:p>
            <a:pPr marL="571500" indent="-571500">
              <a:buFont typeface="Wingdings" panose="05000000000000000000" pitchFamily="2" charset="2"/>
              <a:buChar char="Ø"/>
            </a:pPr>
            <a:r>
              <a:rPr lang="en-GB" sz="3600" b="1" dirty="0"/>
              <a:t>Deduction and development</a:t>
            </a:r>
          </a:p>
          <a:p>
            <a:pPr marL="571500" indent="-571500">
              <a:buFont typeface="Wingdings" panose="05000000000000000000" pitchFamily="2" charset="2"/>
              <a:buChar char="Ø"/>
            </a:pPr>
            <a:endParaRPr lang="en-GB" sz="1600" b="1" dirty="0"/>
          </a:p>
        </p:txBody>
      </p:sp>
    </p:spTree>
    <p:extLst>
      <p:ext uri="{BB962C8B-B14F-4D97-AF65-F5344CB8AC3E}">
        <p14:creationId xmlns:p14="http://schemas.microsoft.com/office/powerpoint/2010/main" val="4208051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A20E42B-0D70-410D-BA86-7AB25D2039DB}"/>
              </a:ext>
            </a:extLst>
          </p:cNvPr>
          <p:cNvSpPr txBox="1"/>
          <p:nvPr/>
        </p:nvSpPr>
        <p:spPr>
          <a:xfrm>
            <a:off x="1216890" y="1145730"/>
            <a:ext cx="7897083" cy="4785990"/>
          </a:xfrm>
          <a:prstGeom prst="rect">
            <a:avLst/>
          </a:prstGeom>
          <a:solidFill>
            <a:srgbClr val="FFFF66"/>
          </a:solidFill>
        </p:spPr>
        <p:txBody>
          <a:bodyPr wrap="square">
            <a:spAutoFit/>
          </a:bodyPr>
          <a:lstStyle/>
          <a:p>
            <a:pPr marL="342900" indent="-342900">
              <a:lnSpc>
                <a:spcPct val="107000"/>
              </a:lnSpc>
              <a:spcBef>
                <a:spcPts val="1200"/>
              </a:spcBef>
              <a:spcAft>
                <a:spcPts val="800"/>
              </a:spcAft>
              <a:buFont typeface="Wingdings" panose="05000000000000000000" pitchFamily="2" charset="2"/>
              <a:buChar char="Ø"/>
            </a:pPr>
            <a:r>
              <a:rPr lang="en-GB" sz="2800" b="1" dirty="0"/>
              <a:t>Analysis and synthesis </a:t>
            </a:r>
          </a:p>
          <a:p>
            <a:pPr marL="342900" indent="-342900">
              <a:lnSpc>
                <a:spcPct val="107000"/>
              </a:lnSpc>
              <a:spcBef>
                <a:spcPts val="1200"/>
              </a:spcBef>
              <a:spcAft>
                <a:spcPts val="800"/>
              </a:spcAft>
              <a:buFont typeface="Wingdings" panose="05000000000000000000" pitchFamily="2" charset="2"/>
              <a:buChar char="Ø"/>
            </a:pPr>
            <a:r>
              <a:rPr lang="en-GB" sz="2800" b="1" dirty="0"/>
              <a:t>Case studies and models</a:t>
            </a:r>
          </a:p>
          <a:p>
            <a:pPr marL="342900" indent="-342900">
              <a:lnSpc>
                <a:spcPct val="107000"/>
              </a:lnSpc>
              <a:spcBef>
                <a:spcPts val="1200"/>
              </a:spcBef>
              <a:spcAft>
                <a:spcPts val="800"/>
              </a:spcAft>
              <a:buFont typeface="Wingdings" panose="05000000000000000000" pitchFamily="2" charset="2"/>
              <a:buChar char="Ø"/>
            </a:pPr>
            <a:r>
              <a:rPr lang="en-GB" sz="2800" b="1" dirty="0"/>
              <a:t>Assessment of the components and attributes</a:t>
            </a:r>
          </a:p>
          <a:p>
            <a:pPr marL="342900" indent="-342900">
              <a:lnSpc>
                <a:spcPct val="107000"/>
              </a:lnSpc>
              <a:spcBef>
                <a:spcPts val="1200"/>
              </a:spcBef>
              <a:spcAft>
                <a:spcPts val="800"/>
              </a:spcAft>
              <a:buFont typeface="Wingdings" panose="05000000000000000000" pitchFamily="2" charset="2"/>
              <a:buChar char="Ø"/>
            </a:pPr>
            <a:r>
              <a:rPr lang="en-GB" sz="2800" b="1" dirty="0"/>
              <a:t>Consideration of successes (strengths) and obstacles (weaknesses)</a:t>
            </a:r>
          </a:p>
          <a:p>
            <a:pPr marL="342900" indent="-342900">
              <a:lnSpc>
                <a:spcPct val="107000"/>
              </a:lnSpc>
              <a:spcBef>
                <a:spcPts val="1200"/>
              </a:spcBef>
              <a:spcAft>
                <a:spcPts val="800"/>
              </a:spcAft>
              <a:buFont typeface="Wingdings" panose="05000000000000000000" pitchFamily="2" charset="2"/>
              <a:buChar char="Ø"/>
            </a:pPr>
            <a:r>
              <a:rPr lang="en-GB" sz="2800" b="1" dirty="0">
                <a:solidFill>
                  <a:srgbClr val="CC0066"/>
                </a:solidFill>
              </a:rPr>
              <a:t>Reassessment, reconfiguration and recalibration</a:t>
            </a:r>
            <a:r>
              <a:rPr lang="en-GB" sz="2800" b="1" dirty="0"/>
              <a:t> in order to optimize the sustainability of CBT in South Africa</a:t>
            </a:r>
            <a:endParaRPr lang="en-ZA"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BDE92C1-1560-420A-A85C-4B02D5484740}"/>
              </a:ext>
            </a:extLst>
          </p:cNvPr>
          <p:cNvSpPr txBox="1"/>
          <p:nvPr/>
        </p:nvSpPr>
        <p:spPr>
          <a:xfrm>
            <a:off x="1228437" y="18761"/>
            <a:ext cx="7897084" cy="646331"/>
          </a:xfrm>
          <a:prstGeom prst="rect">
            <a:avLst/>
          </a:prstGeom>
          <a:solidFill>
            <a:srgbClr val="FFFF66"/>
          </a:solidFill>
        </p:spPr>
        <p:txBody>
          <a:bodyPr wrap="square">
            <a:spAutoFit/>
          </a:bodyPr>
          <a:lstStyle/>
          <a:p>
            <a:pPr algn="l">
              <a:buFont typeface="Arial" panose="020B0604020202020204" pitchFamily="34" charset="0"/>
              <a:buChar char="•"/>
            </a:pPr>
            <a:r>
              <a:rPr lang="en-US" sz="3600" b="1" dirty="0">
                <a:solidFill>
                  <a:srgbClr val="CC0099"/>
                </a:solidFill>
              </a:rPr>
              <a:t> Processes applied in the study</a:t>
            </a:r>
          </a:p>
        </p:txBody>
      </p:sp>
    </p:spTree>
    <p:extLst>
      <p:ext uri="{BB962C8B-B14F-4D97-AF65-F5344CB8AC3E}">
        <p14:creationId xmlns:p14="http://schemas.microsoft.com/office/powerpoint/2010/main" val="111010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6B7ACB-F996-424F-BB43-14CB140FC495}"/>
              </a:ext>
            </a:extLst>
          </p:cNvPr>
          <p:cNvSpPr txBox="1"/>
          <p:nvPr/>
        </p:nvSpPr>
        <p:spPr>
          <a:xfrm>
            <a:off x="1098713" y="0"/>
            <a:ext cx="7915555" cy="646331"/>
          </a:xfrm>
          <a:prstGeom prst="rect">
            <a:avLst/>
          </a:prstGeom>
          <a:solidFill>
            <a:srgbClr val="FFFF66"/>
          </a:solidFill>
        </p:spPr>
        <p:txBody>
          <a:bodyPr wrap="square">
            <a:spAutoFit/>
          </a:bodyPr>
          <a:lstStyle/>
          <a:p>
            <a:pPr algn="l"/>
            <a:endParaRPr lang="en-US" sz="3600" b="1" dirty="0">
              <a:solidFill>
                <a:srgbClr val="CC0099"/>
              </a:solidFill>
            </a:endParaRPr>
          </a:p>
        </p:txBody>
      </p:sp>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16A7241-0D1F-4707-93F2-4F7C58D37550}"/>
              </a:ext>
            </a:extLst>
          </p:cNvPr>
          <p:cNvSpPr txBox="1"/>
          <p:nvPr/>
        </p:nvSpPr>
        <p:spPr>
          <a:xfrm>
            <a:off x="1344308" y="-1"/>
            <a:ext cx="6700979" cy="646331"/>
          </a:xfrm>
          <a:prstGeom prst="rect">
            <a:avLst/>
          </a:prstGeom>
          <a:noFill/>
        </p:spPr>
        <p:txBody>
          <a:bodyPr wrap="square">
            <a:spAutoFit/>
          </a:bodyPr>
          <a:lstStyle/>
          <a:p>
            <a:r>
              <a:rPr lang="en-US" sz="3600" b="1" dirty="0">
                <a:solidFill>
                  <a:srgbClr val="CC0099"/>
                </a:solidFill>
              </a:rPr>
              <a:t>RESEARCH FOCUS</a:t>
            </a:r>
            <a:endParaRPr lang="en-ZA" sz="3600" b="1" dirty="0">
              <a:solidFill>
                <a:srgbClr val="CC0099"/>
              </a:solidFill>
            </a:endParaRPr>
          </a:p>
        </p:txBody>
      </p:sp>
      <p:sp>
        <p:nvSpPr>
          <p:cNvPr id="12" name="TextBox 11">
            <a:extLst>
              <a:ext uri="{FF2B5EF4-FFF2-40B4-BE49-F238E27FC236}">
                <a16:creationId xmlns:a16="http://schemas.microsoft.com/office/drawing/2014/main" id="{1138DA28-CF0E-49FF-AFDD-6409FA1B89A0}"/>
              </a:ext>
            </a:extLst>
          </p:cNvPr>
          <p:cNvSpPr txBox="1"/>
          <p:nvPr/>
        </p:nvSpPr>
        <p:spPr>
          <a:xfrm>
            <a:off x="1209965" y="1928589"/>
            <a:ext cx="7915556" cy="3910686"/>
          </a:xfrm>
          <a:prstGeom prst="rect">
            <a:avLst/>
          </a:prstGeom>
          <a:solidFill>
            <a:srgbClr val="FFFF66"/>
          </a:solidFill>
        </p:spPr>
        <p:txBody>
          <a:bodyPr wrap="square">
            <a:spAutoFit/>
          </a:bodyPr>
          <a:lstStyle/>
          <a:p>
            <a:pPr algn="just">
              <a:lnSpc>
                <a:spcPct val="150000"/>
              </a:lnSpc>
            </a:pPr>
            <a:r>
              <a:rPr lang="en-GB" sz="24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As CBT has not always been practiced or engaged with in an optimal manner – hence the rationale to suggest solutions to “</a:t>
            </a:r>
            <a:r>
              <a:rPr lang="en-GB" sz="2400" b="1" dirty="0">
                <a:solidFill>
                  <a:srgbClr val="CC0066"/>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OPTIMIZE</a:t>
            </a:r>
            <a:r>
              <a:rPr lang="en-GB" sz="24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the CBT domain.</a:t>
            </a:r>
            <a:r>
              <a:rPr lang="en-GB" sz="2400" b="1" dirty="0">
                <a:effectLst/>
                <a:latin typeface="Arial" panose="020B0604020202020204" pitchFamily="34" charset="0"/>
                <a:ea typeface="Calibri" panose="020F0502020204030204" pitchFamily="34" charset="0"/>
                <a:cs typeface="Times New Roman" panose="02020603050405020304" pitchFamily="18" charset="0"/>
              </a:rPr>
              <a:t> </a:t>
            </a: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GB" sz="2400" b="1" dirty="0">
                <a:effectLst/>
                <a:latin typeface="Arial" panose="020B0604020202020204" pitchFamily="34" charset="0"/>
                <a:ea typeface="Calibri" panose="020F0502020204030204" pitchFamily="34" charset="0"/>
                <a:cs typeface="Times New Roman" panose="02020603050405020304" pitchFamily="18" charset="0"/>
              </a:rPr>
              <a:t> </a:t>
            </a: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GB" sz="2400" b="1" dirty="0">
                <a:effectLst/>
                <a:highlight>
                  <a:srgbClr val="FFFF00"/>
                </a:highlight>
                <a:latin typeface="Arial" panose="020B0604020202020204" pitchFamily="34" charset="0"/>
                <a:ea typeface="Times New Roman" panose="02020603050405020304" pitchFamily="18" charset="0"/>
              </a:rPr>
              <a:t>The research problem is to address the apparent underperformance of CBT and seek ways in which to </a:t>
            </a:r>
            <a:r>
              <a:rPr lang="en-GB" sz="2400" b="1" dirty="0">
                <a:solidFill>
                  <a:srgbClr val="CC0066"/>
                </a:solidFill>
                <a:effectLst/>
                <a:highlight>
                  <a:srgbClr val="FFFF00"/>
                </a:highlight>
                <a:latin typeface="Arial" panose="020B0604020202020204" pitchFamily="34" charset="0"/>
                <a:ea typeface="Times New Roman" panose="02020603050405020304" pitchFamily="18" charset="0"/>
              </a:rPr>
              <a:t>REINVIGORATE IT IN A SUSTAINABLE MANNER</a:t>
            </a:r>
            <a:r>
              <a:rPr lang="en-GB" sz="2400" b="1" dirty="0">
                <a:effectLst/>
                <a:latin typeface="Arial" panose="020B0604020202020204" pitchFamily="34" charset="0"/>
                <a:ea typeface="Times New Roman" panose="02020603050405020304" pitchFamily="18" charset="0"/>
              </a:rPr>
              <a:t>.</a:t>
            </a:r>
            <a:endParaRPr lang="en-ZA" sz="2400" b="1" dirty="0"/>
          </a:p>
        </p:txBody>
      </p:sp>
    </p:spTree>
    <p:extLst>
      <p:ext uri="{BB962C8B-B14F-4D97-AF65-F5344CB8AC3E}">
        <p14:creationId xmlns:p14="http://schemas.microsoft.com/office/powerpoint/2010/main" val="261024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A243A39-A82E-4F9D-9071-956A36091747}"/>
              </a:ext>
            </a:extLst>
          </p:cNvPr>
          <p:cNvSpPr/>
          <p:nvPr/>
        </p:nvSpPr>
        <p:spPr>
          <a:xfrm>
            <a:off x="1209965" y="104687"/>
            <a:ext cx="7934036" cy="2246769"/>
          </a:xfrm>
          <a:prstGeom prst="rect">
            <a:avLst/>
          </a:prstGeom>
          <a:solidFill>
            <a:srgbClr val="FFFF66"/>
          </a:solidFill>
        </p:spPr>
        <p:txBody>
          <a:bodyPr wrap="square">
            <a:spAutoFit/>
          </a:bodyPr>
          <a:lstStyle/>
          <a:p>
            <a:r>
              <a:rPr lang="en-GB" sz="2800" b="1" dirty="0">
                <a:solidFill>
                  <a:srgbClr val="CC0099"/>
                </a:solidFill>
              </a:rPr>
              <a:t>DEPARTMENT OF TOURISM: KEY CBT POLICIES</a:t>
            </a:r>
          </a:p>
          <a:p>
            <a:pPr marL="342900" indent="-342900">
              <a:buFont typeface="Wingdings" panose="05000000000000000000" pitchFamily="2" charset="2"/>
              <a:buChar char="Ø"/>
            </a:pPr>
            <a:r>
              <a:rPr lang="en-GB" sz="2200" b="1" dirty="0"/>
              <a:t>1996 – White Paper for Development and Promotion of Tourism </a:t>
            </a:r>
          </a:p>
          <a:p>
            <a:pPr marL="342900" indent="-342900">
              <a:buFont typeface="Wingdings" panose="05000000000000000000" pitchFamily="2" charset="2"/>
              <a:buChar char="Ø"/>
            </a:pPr>
            <a:r>
              <a:rPr lang="en-GB" sz="2200" b="1" dirty="0"/>
              <a:t>2016 – National Tourism Sector Strategy</a:t>
            </a:r>
          </a:p>
          <a:p>
            <a:pPr marL="342900" indent="-342900">
              <a:buFont typeface="Wingdings" panose="05000000000000000000" pitchFamily="2" charset="2"/>
              <a:buChar char="Ø"/>
            </a:pPr>
            <a:r>
              <a:rPr lang="en-GB" sz="2200" b="1" dirty="0"/>
              <a:t>2016 – Operational Guidelines for CBT</a:t>
            </a:r>
          </a:p>
          <a:p>
            <a:pPr marL="342900" indent="-342900">
              <a:buFont typeface="Wingdings" panose="05000000000000000000" pitchFamily="2" charset="2"/>
              <a:buChar char="Ø"/>
            </a:pPr>
            <a:r>
              <a:rPr lang="en-GB" sz="2200" b="1" dirty="0"/>
              <a:t>2023 – Framework for community participation</a:t>
            </a:r>
          </a:p>
          <a:p>
            <a:pPr marL="342900" indent="-342900">
              <a:buFont typeface="Wingdings" panose="05000000000000000000" pitchFamily="2" charset="2"/>
              <a:buChar char="Ø"/>
            </a:pPr>
            <a:endParaRPr lang="en-GB" sz="2400" b="1" dirty="0"/>
          </a:p>
        </p:txBody>
      </p:sp>
      <p:pic>
        <p:nvPicPr>
          <p:cNvPr id="4" name="Picture 3">
            <a:extLst>
              <a:ext uri="{FF2B5EF4-FFF2-40B4-BE49-F238E27FC236}">
                <a16:creationId xmlns:a16="http://schemas.microsoft.com/office/drawing/2014/main" id="{7C72DB01-3006-4A38-A52B-F12723548B92}"/>
              </a:ext>
            </a:extLst>
          </p:cNvPr>
          <p:cNvPicPr>
            <a:picLocks noChangeAspect="1"/>
          </p:cNvPicPr>
          <p:nvPr/>
        </p:nvPicPr>
        <p:blipFill rotWithShape="1">
          <a:blip r:embed="rId3"/>
          <a:srcRect l="48876" t="25081" r="26517" b="13196"/>
          <a:stretch/>
        </p:blipFill>
        <p:spPr>
          <a:xfrm>
            <a:off x="1296987" y="2898764"/>
            <a:ext cx="2250041" cy="3174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9805355-D155-4FBC-885C-2ABABF82F2C3}"/>
              </a:ext>
            </a:extLst>
          </p:cNvPr>
          <p:cNvPicPr>
            <a:picLocks noChangeAspect="1"/>
          </p:cNvPicPr>
          <p:nvPr/>
        </p:nvPicPr>
        <p:blipFill rotWithShape="1">
          <a:blip r:embed="rId4"/>
          <a:srcRect l="45618" t="24881" r="23596" b="7603"/>
          <a:stretch/>
        </p:blipFill>
        <p:spPr>
          <a:xfrm>
            <a:off x="3700881" y="3548025"/>
            <a:ext cx="2460352" cy="3035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BBBCABEF-4FD7-4815-B338-FA3358B7EC70}"/>
              </a:ext>
            </a:extLst>
          </p:cNvPr>
          <p:cNvPicPr>
            <a:picLocks noChangeAspect="1"/>
          </p:cNvPicPr>
          <p:nvPr/>
        </p:nvPicPr>
        <p:blipFill rotWithShape="1">
          <a:blip r:embed="rId5"/>
          <a:srcRect l="51011" t="25281" r="28824" b="29376"/>
          <a:stretch/>
        </p:blipFill>
        <p:spPr>
          <a:xfrm>
            <a:off x="7016167" y="4415211"/>
            <a:ext cx="1843905" cy="2332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45856806-FDE7-4E03-89E9-42894744961D}"/>
              </a:ext>
            </a:extLst>
          </p:cNvPr>
          <p:cNvPicPr>
            <a:picLocks noChangeAspect="1"/>
          </p:cNvPicPr>
          <p:nvPr/>
        </p:nvPicPr>
        <p:blipFill rotWithShape="1">
          <a:blip r:embed="rId6"/>
          <a:srcRect l="42505" t="26879" r="20562" b="30974"/>
          <a:stretch/>
        </p:blipFill>
        <p:spPr>
          <a:xfrm>
            <a:off x="6315086" y="2548722"/>
            <a:ext cx="2544986" cy="1633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5053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mmunity Development Through Tourism - Sue Beeton - Google Books">
            <a:extLst>
              <a:ext uri="{FF2B5EF4-FFF2-40B4-BE49-F238E27FC236}">
                <a16:creationId xmlns:a16="http://schemas.microsoft.com/office/drawing/2014/main" id="{9C178C37-7D40-480B-B74C-3CE8EA0EF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585" y="1274412"/>
            <a:ext cx="1854779" cy="26372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The Routledge Handbook of Community Based Tourism Management: Concepts">
            <a:extLst>
              <a:ext uri="{FF2B5EF4-FFF2-40B4-BE49-F238E27FC236}">
                <a16:creationId xmlns:a16="http://schemas.microsoft.com/office/drawing/2014/main" id="{592CFDE3-FCED-4EA3-8A1E-193178582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9274" y="1158449"/>
            <a:ext cx="1854778" cy="26276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DF) Effective Community Based Tourism: A best practice manual">
            <a:extLst>
              <a:ext uri="{FF2B5EF4-FFF2-40B4-BE49-F238E27FC236}">
                <a16:creationId xmlns:a16="http://schemas.microsoft.com/office/drawing/2014/main" id="{615B7148-686D-47C0-AA0E-E0B4F9612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075" y="4020925"/>
            <a:ext cx="1916345" cy="27098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omestays: A community-based tourism model that works for people and planet  - Blue Ventures">
            <a:extLst>
              <a:ext uri="{FF2B5EF4-FFF2-40B4-BE49-F238E27FC236}">
                <a16:creationId xmlns:a16="http://schemas.microsoft.com/office/drawing/2014/main" id="{B05C2DBA-C8A3-4D27-95FB-759D7B25A6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9979" y="3876707"/>
            <a:ext cx="1916972" cy="27098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A Toolkit for Monitoring and Managing Community-Based Tourism | Roundtable  Human Rights in Tourism">
            <a:extLst>
              <a:ext uri="{FF2B5EF4-FFF2-40B4-BE49-F238E27FC236}">
                <a16:creationId xmlns:a16="http://schemas.microsoft.com/office/drawing/2014/main" id="{BD233908-4076-484D-AFD8-DDA5755EF40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797" r="8362"/>
          <a:stretch/>
        </p:blipFill>
        <p:spPr bwMode="auto">
          <a:xfrm>
            <a:off x="5260891" y="3533761"/>
            <a:ext cx="1753281" cy="2709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10" descr="Poverty alleviation and community-based tourism: experiences from Central  and South Asia">
            <a:extLst>
              <a:ext uri="{FF2B5EF4-FFF2-40B4-BE49-F238E27FC236}">
                <a16:creationId xmlns:a16="http://schemas.microsoft.com/office/drawing/2014/main" id="{EA5AF416-DCBA-4288-8F64-CF3A0A62D5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5626" y="2958480"/>
            <a:ext cx="1886453" cy="27131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CF01C97-04F5-49C6-BD01-D3E04373B9C3}"/>
              </a:ext>
            </a:extLst>
          </p:cNvPr>
          <p:cNvPicPr>
            <a:picLocks noChangeAspect="1"/>
          </p:cNvPicPr>
          <p:nvPr/>
        </p:nvPicPr>
        <p:blipFill rotWithShape="1">
          <a:blip r:embed="rId9"/>
          <a:srcRect t="8130"/>
          <a:stretch/>
        </p:blipFill>
        <p:spPr>
          <a:xfrm>
            <a:off x="5171353" y="674780"/>
            <a:ext cx="1916972" cy="2649459"/>
          </a:xfrm>
          <a:prstGeom prst="rect">
            <a:avLst/>
          </a:prstGeom>
          <a:ln w="127000" cap="sq">
            <a:noFill/>
            <a:miter lim="800000"/>
          </a:ln>
          <a:effectLst>
            <a:outerShdw blurRad="57150" dist="50800" dir="2700000" algn="tl" rotWithShape="0">
              <a:srgbClr val="000000">
                <a:alpha val="40000"/>
              </a:srgbClr>
            </a:outerShdw>
          </a:effectLst>
        </p:spPr>
      </p:pic>
      <p:sp>
        <p:nvSpPr>
          <p:cNvPr id="14" name="TextBox 13">
            <a:extLst>
              <a:ext uri="{FF2B5EF4-FFF2-40B4-BE49-F238E27FC236}">
                <a16:creationId xmlns:a16="http://schemas.microsoft.com/office/drawing/2014/main" id="{60BD2B6D-2872-4FB7-A230-CB73F2BBA6E5}"/>
              </a:ext>
            </a:extLst>
          </p:cNvPr>
          <p:cNvSpPr txBox="1"/>
          <p:nvPr/>
        </p:nvSpPr>
        <p:spPr>
          <a:xfrm>
            <a:off x="1209965" y="47966"/>
            <a:ext cx="7915556" cy="461665"/>
          </a:xfrm>
          <a:prstGeom prst="rect">
            <a:avLst/>
          </a:prstGeom>
          <a:solidFill>
            <a:srgbClr val="FFFF66"/>
          </a:solidFill>
        </p:spPr>
        <p:txBody>
          <a:bodyPr wrap="square">
            <a:spAutoFit/>
          </a:bodyPr>
          <a:lstStyle/>
          <a:p>
            <a:pPr algn="l"/>
            <a:r>
              <a:rPr lang="en-US" sz="2400" b="1" dirty="0">
                <a:solidFill>
                  <a:srgbClr val="CC0099"/>
                </a:solidFill>
              </a:rPr>
              <a:t>  </a:t>
            </a:r>
          </a:p>
        </p:txBody>
      </p:sp>
      <p:sp>
        <p:nvSpPr>
          <p:cNvPr id="15" name="TextBox 14">
            <a:extLst>
              <a:ext uri="{FF2B5EF4-FFF2-40B4-BE49-F238E27FC236}">
                <a16:creationId xmlns:a16="http://schemas.microsoft.com/office/drawing/2014/main" id="{6325935E-5F95-45D8-8B94-A03211F7D1D1}"/>
              </a:ext>
            </a:extLst>
          </p:cNvPr>
          <p:cNvSpPr txBox="1"/>
          <p:nvPr/>
        </p:nvSpPr>
        <p:spPr>
          <a:xfrm>
            <a:off x="1228437" y="-9829"/>
            <a:ext cx="5891934" cy="646331"/>
          </a:xfrm>
          <a:prstGeom prst="rect">
            <a:avLst/>
          </a:prstGeom>
          <a:noFill/>
        </p:spPr>
        <p:txBody>
          <a:bodyPr wrap="none" rtlCol="0">
            <a:spAutoFit/>
          </a:bodyPr>
          <a:lstStyle/>
          <a:p>
            <a:r>
              <a:rPr lang="en-US" sz="3600" b="1" dirty="0">
                <a:solidFill>
                  <a:srgbClr val="CC0099"/>
                </a:solidFill>
              </a:rPr>
              <a:t>LITERATURE REVIEW – BOOKS</a:t>
            </a:r>
            <a:endParaRPr lang="en-ZA" sz="3600" b="1" dirty="0">
              <a:solidFill>
                <a:srgbClr val="CC0099"/>
              </a:solidFill>
            </a:endParaRPr>
          </a:p>
        </p:txBody>
      </p:sp>
      <p:pic>
        <p:nvPicPr>
          <p:cNvPr id="8" name="Picture 2" descr="Community-Based Tourism in the ...">
            <a:extLst>
              <a:ext uri="{FF2B5EF4-FFF2-40B4-BE49-F238E27FC236}">
                <a16:creationId xmlns:a16="http://schemas.microsoft.com/office/drawing/2014/main" id="{76C9048A-9A0D-4B7E-A619-C9CC365408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2413" y="142297"/>
            <a:ext cx="171450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3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par>
                                <p:cTn id="17" presetID="5"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par>
                                <p:cTn id="20" presetID="5"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par>
                                <p:cTn id="23" presetID="5"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500"/>
                                        <p:tgtEl>
                                          <p:spTgt spid="5"/>
                                        </p:tgtEl>
                                      </p:cBhvr>
                                    </p:animEffect>
                                  </p:childTnLst>
                                </p:cTn>
                              </p:par>
                              <p:par>
                                <p:cTn id="26" presetID="5" presetClass="entr" presetSubtype="1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44C20C-C1B8-408E-AD49-ABDAF983B39E}"/>
              </a:ext>
            </a:extLst>
          </p:cNvPr>
          <p:cNvSpPr txBox="1"/>
          <p:nvPr/>
        </p:nvSpPr>
        <p:spPr>
          <a:xfrm>
            <a:off x="1205537" y="-28065"/>
            <a:ext cx="7919983" cy="646331"/>
          </a:xfrm>
          <a:prstGeom prst="rect">
            <a:avLst/>
          </a:prstGeom>
          <a:solidFill>
            <a:srgbClr val="FFFF66"/>
          </a:solidFill>
        </p:spPr>
        <p:txBody>
          <a:bodyPr wrap="square">
            <a:spAutoFit/>
          </a:bodyPr>
          <a:lstStyle/>
          <a:p>
            <a:pPr algn="l"/>
            <a:endParaRPr lang="en-US" sz="3600" b="1" dirty="0">
              <a:solidFill>
                <a:srgbClr val="CC0099"/>
              </a:solidFill>
            </a:endParaRPr>
          </a:p>
        </p:txBody>
      </p:sp>
      <p:pic>
        <p:nvPicPr>
          <p:cNvPr id="4098" name="Picture 2" descr="PDF) Developing community-based tourism in South Africa: Addressing the  missing link.">
            <a:extLst>
              <a:ext uri="{FF2B5EF4-FFF2-40B4-BE49-F238E27FC236}">
                <a16:creationId xmlns:a16="http://schemas.microsoft.com/office/drawing/2014/main" id="{513B3576-67B6-467E-99CF-24CEA8C9B9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86" t="3791" r="3461"/>
          <a:stretch/>
        </p:blipFill>
        <p:spPr bwMode="auto">
          <a:xfrm>
            <a:off x="1312343" y="1010194"/>
            <a:ext cx="3476781" cy="5526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Community-Based Participatory Research: A Case Study from South Africa -  Mélani Prinsloo, 2008">
            <a:extLst>
              <a:ext uri="{FF2B5EF4-FFF2-40B4-BE49-F238E27FC236}">
                <a16:creationId xmlns:a16="http://schemas.microsoft.com/office/drawing/2014/main" id="{9ABC99AF-3B2B-4617-A8B0-3E222C4A4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7690" y="478971"/>
            <a:ext cx="2889141" cy="4228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PDF) Participatory design for social development: A South African case  study on community‐based health information systems">
            <a:extLst>
              <a:ext uri="{FF2B5EF4-FFF2-40B4-BE49-F238E27FC236}">
                <a16:creationId xmlns:a16="http://schemas.microsoft.com/office/drawing/2014/main" id="{4C6F069C-43D7-4A5B-BACD-9401DE580B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18" t="14994" r="10402"/>
          <a:stretch/>
        </p:blipFill>
        <p:spPr bwMode="auto">
          <a:xfrm>
            <a:off x="3476827" y="1793686"/>
            <a:ext cx="3003533" cy="4658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F2BD67B-914F-4792-974F-D9944AC2ECE0}"/>
              </a:ext>
            </a:extLst>
          </p:cNvPr>
          <p:cNvSpPr txBox="1"/>
          <p:nvPr/>
        </p:nvSpPr>
        <p:spPr>
          <a:xfrm>
            <a:off x="1131752" y="-72666"/>
            <a:ext cx="6218177" cy="646331"/>
          </a:xfrm>
          <a:prstGeom prst="rect">
            <a:avLst/>
          </a:prstGeom>
          <a:noFill/>
        </p:spPr>
        <p:txBody>
          <a:bodyPr wrap="none" rtlCol="0">
            <a:spAutoFit/>
          </a:bodyPr>
          <a:lstStyle/>
          <a:p>
            <a:r>
              <a:rPr lang="en-US" sz="3600" b="1" dirty="0">
                <a:solidFill>
                  <a:srgbClr val="CC0099"/>
                </a:solidFill>
              </a:rPr>
              <a:t>LITERATURE REVIEW - ARTICLES</a:t>
            </a:r>
            <a:endParaRPr lang="en-ZA" sz="3600" b="1" dirty="0">
              <a:solidFill>
                <a:srgbClr val="CC0099"/>
              </a:solidFill>
            </a:endParaRPr>
          </a:p>
        </p:txBody>
      </p:sp>
      <p:pic>
        <p:nvPicPr>
          <p:cNvPr id="10" name="Picture 9">
            <a:extLst>
              <a:ext uri="{FF2B5EF4-FFF2-40B4-BE49-F238E27FC236}">
                <a16:creationId xmlns:a16="http://schemas.microsoft.com/office/drawing/2014/main" id="{69AB9DE0-707C-4996-B5D8-8806A6FC21D4}"/>
              </a:ext>
            </a:extLst>
          </p:cNvPr>
          <p:cNvPicPr>
            <a:picLocks noChangeAspect="1"/>
          </p:cNvPicPr>
          <p:nvPr/>
        </p:nvPicPr>
        <p:blipFill rotWithShape="1">
          <a:blip r:embed="rId6"/>
          <a:srcRect l="12119" r="7423" b="5057"/>
          <a:stretch/>
        </p:blipFill>
        <p:spPr>
          <a:xfrm>
            <a:off x="5756822" y="2918271"/>
            <a:ext cx="3030877" cy="4628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573C2999-87B2-488F-9FF3-E8A6096A1BEC}"/>
              </a:ext>
            </a:extLst>
          </p:cNvPr>
          <p:cNvPicPr>
            <a:picLocks noChangeAspect="1"/>
          </p:cNvPicPr>
          <p:nvPr/>
        </p:nvPicPr>
        <p:blipFill rotWithShape="1">
          <a:blip r:embed="rId7"/>
          <a:srcRect l="33259" t="28077" r="34381" b="8004"/>
          <a:stretch/>
        </p:blipFill>
        <p:spPr>
          <a:xfrm>
            <a:off x="1907700" y="2950724"/>
            <a:ext cx="2958957" cy="3287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2" descr="PDF) Towards a Typology of Community Participation in the Tourism  Development Process">
            <a:extLst>
              <a:ext uri="{FF2B5EF4-FFF2-40B4-BE49-F238E27FC236}">
                <a16:creationId xmlns:a16="http://schemas.microsoft.com/office/drawing/2014/main" id="{DA5A10CE-C050-4BBF-85E3-618C9EF71C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583" y="4401678"/>
            <a:ext cx="3235346" cy="4320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63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02"/>
                                        </p:tgtEl>
                                        <p:attrNameLst>
                                          <p:attrName>style.visibility</p:attrName>
                                        </p:attrNameLst>
                                      </p:cBhvr>
                                      <p:to>
                                        <p:strVal val="visible"/>
                                      </p:to>
                                    </p:set>
                                    <p:anim calcmode="lin" valueType="num">
                                      <p:cBhvr additive="base">
                                        <p:cTn id="15" dur="500" fill="hold"/>
                                        <p:tgtEl>
                                          <p:spTgt spid="4102"/>
                                        </p:tgtEl>
                                        <p:attrNameLst>
                                          <p:attrName>ppt_x</p:attrName>
                                        </p:attrNameLst>
                                      </p:cBhvr>
                                      <p:tavLst>
                                        <p:tav tm="0">
                                          <p:val>
                                            <p:strVal val="#ppt_x"/>
                                          </p:val>
                                        </p:tav>
                                        <p:tav tm="100000">
                                          <p:val>
                                            <p:strVal val="#ppt_x"/>
                                          </p:val>
                                        </p:tav>
                                      </p:tavLst>
                                    </p:anim>
                                    <p:anim calcmode="lin" valueType="num">
                                      <p:cBhvr additive="base">
                                        <p:cTn id="16" dur="500" fill="hold"/>
                                        <p:tgtEl>
                                          <p:spTgt spid="410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C64FD19-4EAC-4E47-977A-45A45CE160FD}"/>
              </a:ext>
            </a:extLst>
          </p:cNvPr>
          <p:cNvSpPr txBox="1"/>
          <p:nvPr/>
        </p:nvSpPr>
        <p:spPr>
          <a:xfrm>
            <a:off x="1209965" y="-27410"/>
            <a:ext cx="7915556" cy="461665"/>
          </a:xfrm>
          <a:prstGeom prst="rect">
            <a:avLst/>
          </a:prstGeom>
          <a:solidFill>
            <a:srgbClr val="FFFF66"/>
          </a:solidFill>
        </p:spPr>
        <p:txBody>
          <a:bodyPr wrap="square">
            <a:spAutoFit/>
          </a:bodyPr>
          <a:lstStyle/>
          <a:p>
            <a:pPr algn="l"/>
            <a:r>
              <a:rPr lang="en-US" sz="2400" b="1" dirty="0">
                <a:solidFill>
                  <a:srgbClr val="CC0099"/>
                </a:solidFill>
              </a:rPr>
              <a:t>  </a:t>
            </a:r>
          </a:p>
        </p:txBody>
      </p:sp>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E454F5-6F8D-4152-A3EF-3C5C9FE77F8B}"/>
              </a:ext>
            </a:extLst>
          </p:cNvPr>
          <p:cNvSpPr txBox="1"/>
          <p:nvPr/>
        </p:nvSpPr>
        <p:spPr>
          <a:xfrm>
            <a:off x="1209965" y="-95685"/>
            <a:ext cx="4103175" cy="646331"/>
          </a:xfrm>
          <a:prstGeom prst="rect">
            <a:avLst/>
          </a:prstGeom>
          <a:noFill/>
        </p:spPr>
        <p:txBody>
          <a:bodyPr wrap="none" rtlCol="0">
            <a:spAutoFit/>
          </a:bodyPr>
          <a:lstStyle/>
          <a:p>
            <a:r>
              <a:rPr lang="en-US" sz="3600" b="1" dirty="0">
                <a:solidFill>
                  <a:srgbClr val="CC0099"/>
                </a:solidFill>
              </a:rPr>
              <a:t>LITERATURE REVIEW</a:t>
            </a:r>
            <a:endParaRPr lang="en-ZA" sz="3600" b="1" dirty="0">
              <a:solidFill>
                <a:srgbClr val="CC0099"/>
              </a:solidFill>
            </a:endParaRPr>
          </a:p>
        </p:txBody>
      </p:sp>
      <p:pic>
        <p:nvPicPr>
          <p:cNvPr id="9" name="Picture 8">
            <a:extLst>
              <a:ext uri="{FF2B5EF4-FFF2-40B4-BE49-F238E27FC236}">
                <a16:creationId xmlns:a16="http://schemas.microsoft.com/office/drawing/2014/main" id="{A78915D2-9326-4C04-BBB8-49FEA06A04C0}"/>
              </a:ext>
            </a:extLst>
          </p:cNvPr>
          <p:cNvPicPr>
            <a:picLocks noChangeAspect="1"/>
          </p:cNvPicPr>
          <p:nvPr/>
        </p:nvPicPr>
        <p:blipFill rotWithShape="1">
          <a:blip r:embed="rId3"/>
          <a:srcRect l="34167" t="26480" r="35239" b="6604"/>
          <a:stretch/>
        </p:blipFill>
        <p:spPr>
          <a:xfrm>
            <a:off x="1280133" y="887516"/>
            <a:ext cx="4606510" cy="5667396"/>
          </a:xfrm>
          <a:prstGeom prst="rect">
            <a:avLst/>
          </a:prstGeom>
        </p:spPr>
      </p:pic>
      <p:sp>
        <p:nvSpPr>
          <p:cNvPr id="10" name="TextBox 9">
            <a:extLst>
              <a:ext uri="{FF2B5EF4-FFF2-40B4-BE49-F238E27FC236}">
                <a16:creationId xmlns:a16="http://schemas.microsoft.com/office/drawing/2014/main" id="{324DE564-F0EC-4D12-A558-DF1BF0B1D2C8}"/>
              </a:ext>
            </a:extLst>
          </p:cNvPr>
          <p:cNvSpPr txBox="1"/>
          <p:nvPr/>
        </p:nvSpPr>
        <p:spPr>
          <a:xfrm>
            <a:off x="5924495" y="1826393"/>
            <a:ext cx="3101796" cy="1631216"/>
          </a:xfrm>
          <a:prstGeom prst="rect">
            <a:avLst/>
          </a:prstGeom>
          <a:noFill/>
        </p:spPr>
        <p:txBody>
          <a:bodyPr wrap="square" rtlCol="0">
            <a:spAutoFit/>
          </a:bodyPr>
          <a:lstStyle/>
          <a:p>
            <a:r>
              <a:rPr lang="en-US" sz="2000" b="1" dirty="0"/>
              <a:t>“Research on sustainability </a:t>
            </a:r>
          </a:p>
          <a:p>
            <a:r>
              <a:rPr lang="en-US" sz="2000" b="1" dirty="0"/>
              <a:t>in community-based tourism: A bibliometric review and future </a:t>
            </a:r>
          </a:p>
          <a:p>
            <a:r>
              <a:rPr lang="en-US" sz="2000" b="1" dirty="0"/>
              <a:t>directions’</a:t>
            </a:r>
            <a:endParaRPr lang="en-ZA" sz="2000" b="1" dirty="0"/>
          </a:p>
        </p:txBody>
      </p:sp>
      <p:sp>
        <p:nvSpPr>
          <p:cNvPr id="13" name="TextBox 12">
            <a:extLst>
              <a:ext uri="{FF2B5EF4-FFF2-40B4-BE49-F238E27FC236}">
                <a16:creationId xmlns:a16="http://schemas.microsoft.com/office/drawing/2014/main" id="{A34A6121-B6F9-4B57-9298-D283AC978ECF}"/>
              </a:ext>
            </a:extLst>
          </p:cNvPr>
          <p:cNvSpPr txBox="1"/>
          <p:nvPr/>
        </p:nvSpPr>
        <p:spPr>
          <a:xfrm>
            <a:off x="5956811" y="887516"/>
            <a:ext cx="3278526" cy="646331"/>
          </a:xfrm>
          <a:prstGeom prst="rect">
            <a:avLst/>
          </a:prstGeom>
          <a:noFill/>
        </p:spPr>
        <p:txBody>
          <a:bodyPr wrap="square">
            <a:spAutoFit/>
          </a:bodyPr>
          <a:lstStyle/>
          <a:p>
            <a:r>
              <a:rPr lang="en-GB" b="1" dirty="0"/>
              <a:t>V. </a:t>
            </a:r>
            <a:r>
              <a:rPr lang="en-US" b="1" dirty="0"/>
              <a:t>Kumar, T. </a:t>
            </a:r>
            <a:r>
              <a:rPr lang="en-US" b="1" dirty="0" err="1"/>
              <a:t>Agarwala</a:t>
            </a:r>
            <a:r>
              <a:rPr lang="en-US" b="1" dirty="0"/>
              <a:t> &amp; S. Kumar</a:t>
            </a:r>
            <a:endParaRPr lang="en-ZA" b="1" dirty="0"/>
          </a:p>
        </p:txBody>
      </p:sp>
      <p:sp>
        <p:nvSpPr>
          <p:cNvPr id="14" name="TextBox 13">
            <a:extLst>
              <a:ext uri="{FF2B5EF4-FFF2-40B4-BE49-F238E27FC236}">
                <a16:creationId xmlns:a16="http://schemas.microsoft.com/office/drawing/2014/main" id="{BEC5F9DA-549D-4AAE-870F-343B05703048}"/>
              </a:ext>
            </a:extLst>
          </p:cNvPr>
          <p:cNvSpPr txBox="1"/>
          <p:nvPr/>
        </p:nvSpPr>
        <p:spPr>
          <a:xfrm>
            <a:off x="5924494" y="4281507"/>
            <a:ext cx="3101796" cy="1569660"/>
          </a:xfrm>
          <a:prstGeom prst="rect">
            <a:avLst/>
          </a:prstGeom>
          <a:noFill/>
        </p:spPr>
        <p:txBody>
          <a:bodyPr wrap="square" rtlCol="0">
            <a:spAutoFit/>
          </a:bodyPr>
          <a:lstStyle/>
          <a:p>
            <a:r>
              <a:rPr lang="en-ZA" sz="2400" dirty="0">
                <a:solidFill>
                  <a:srgbClr val="222222"/>
                </a:solidFill>
                <a:effectLst/>
                <a:latin typeface="Arial" panose="020B0604020202020204" pitchFamily="34" charset="0"/>
                <a:ea typeface="Times New Roman" panose="02020603050405020304" pitchFamily="18" charset="0"/>
              </a:rPr>
              <a:t>… over </a:t>
            </a:r>
            <a:r>
              <a:rPr lang="en-ZA" sz="2400" b="1" dirty="0">
                <a:solidFill>
                  <a:srgbClr val="CC0099"/>
                </a:solidFill>
                <a:effectLst/>
                <a:latin typeface="Arial" panose="020B0604020202020204" pitchFamily="34" charset="0"/>
                <a:ea typeface="Times New Roman" panose="02020603050405020304" pitchFamily="18" charset="0"/>
              </a:rPr>
              <a:t>350</a:t>
            </a:r>
            <a:r>
              <a:rPr lang="en-ZA" sz="2400" dirty="0">
                <a:solidFill>
                  <a:srgbClr val="222222"/>
                </a:solidFill>
                <a:effectLst/>
                <a:latin typeface="Arial" panose="020B0604020202020204" pitchFamily="34" charset="0"/>
                <a:ea typeface="Times New Roman" panose="02020603050405020304" pitchFamily="18" charset="0"/>
              </a:rPr>
              <a:t> Scopus indexed publications for the period of six years (1995 to 2021)</a:t>
            </a:r>
            <a:endParaRPr lang="en-ZA" sz="2400" b="1" dirty="0"/>
          </a:p>
        </p:txBody>
      </p:sp>
      <p:sp>
        <p:nvSpPr>
          <p:cNvPr id="2" name="Oval 1">
            <a:extLst>
              <a:ext uri="{FF2B5EF4-FFF2-40B4-BE49-F238E27FC236}">
                <a16:creationId xmlns:a16="http://schemas.microsoft.com/office/drawing/2014/main" id="{C009BA68-BD19-4B72-A540-14355B51EBF2}"/>
              </a:ext>
            </a:extLst>
          </p:cNvPr>
          <p:cNvSpPr/>
          <p:nvPr/>
        </p:nvSpPr>
        <p:spPr>
          <a:xfrm>
            <a:off x="5781674" y="3750155"/>
            <a:ext cx="3244615" cy="2804757"/>
          </a:xfrm>
          <a:prstGeom prst="ellipse">
            <a:avLst/>
          </a:prstGeom>
          <a:noFill/>
          <a:ln w="57150">
            <a:solidFill>
              <a:srgbClr val="CC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07775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C64FD19-4EAC-4E47-977A-45A45CE160FD}"/>
              </a:ext>
            </a:extLst>
          </p:cNvPr>
          <p:cNvSpPr txBox="1"/>
          <p:nvPr/>
        </p:nvSpPr>
        <p:spPr>
          <a:xfrm>
            <a:off x="1114137" y="-21459"/>
            <a:ext cx="8011384" cy="461665"/>
          </a:xfrm>
          <a:prstGeom prst="rect">
            <a:avLst/>
          </a:prstGeom>
          <a:solidFill>
            <a:srgbClr val="FFFF66"/>
          </a:solidFill>
        </p:spPr>
        <p:txBody>
          <a:bodyPr wrap="square">
            <a:spAutoFit/>
          </a:bodyPr>
          <a:lstStyle/>
          <a:p>
            <a:pPr algn="l"/>
            <a:r>
              <a:rPr lang="en-US" sz="2400" b="1" dirty="0">
                <a:solidFill>
                  <a:srgbClr val="CC0099"/>
                </a:solidFill>
              </a:rPr>
              <a:t>  </a:t>
            </a:r>
          </a:p>
        </p:txBody>
      </p:sp>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E454F5-6F8D-4152-A3EF-3C5C9FE77F8B}"/>
              </a:ext>
            </a:extLst>
          </p:cNvPr>
          <p:cNvSpPr txBox="1"/>
          <p:nvPr/>
        </p:nvSpPr>
        <p:spPr>
          <a:xfrm>
            <a:off x="1114137" y="-113793"/>
            <a:ext cx="8371459" cy="646331"/>
          </a:xfrm>
          <a:prstGeom prst="rect">
            <a:avLst/>
          </a:prstGeom>
          <a:noFill/>
        </p:spPr>
        <p:txBody>
          <a:bodyPr wrap="none" rtlCol="0">
            <a:spAutoFit/>
          </a:bodyPr>
          <a:lstStyle/>
          <a:p>
            <a:r>
              <a:rPr lang="en-US" sz="3500" b="1" dirty="0">
                <a:solidFill>
                  <a:srgbClr val="CC0099"/>
                </a:solidFill>
              </a:rPr>
              <a:t>LITERATURE REVIEW – SURVEY OF THEMES</a:t>
            </a:r>
            <a:endParaRPr lang="en-ZA" sz="3500" b="1" dirty="0">
              <a:solidFill>
                <a:srgbClr val="CC0099"/>
              </a:solidFill>
            </a:endParaRPr>
          </a:p>
        </p:txBody>
      </p:sp>
      <p:sp>
        <p:nvSpPr>
          <p:cNvPr id="12" name="TextBox 11">
            <a:extLst>
              <a:ext uri="{FF2B5EF4-FFF2-40B4-BE49-F238E27FC236}">
                <a16:creationId xmlns:a16="http://schemas.microsoft.com/office/drawing/2014/main" id="{D730BF9D-F911-4D7D-92EB-CC9D30A12B09}"/>
              </a:ext>
            </a:extLst>
          </p:cNvPr>
          <p:cNvSpPr txBox="1"/>
          <p:nvPr/>
        </p:nvSpPr>
        <p:spPr>
          <a:xfrm>
            <a:off x="1209965" y="1522384"/>
            <a:ext cx="7897084" cy="5021055"/>
          </a:xfrm>
          <a:prstGeom prst="rect">
            <a:avLst/>
          </a:prstGeom>
          <a:solidFill>
            <a:srgbClr val="FFFF66"/>
          </a:solidFill>
        </p:spPr>
        <p:txBody>
          <a:bodyPr wrap="square">
            <a:spAutoFit/>
          </a:bodyPr>
          <a:lstStyle/>
          <a:p>
            <a:pPr marL="342900" indent="-342900" algn="just">
              <a:lnSpc>
                <a:spcPct val="150000"/>
              </a:lnSpc>
              <a:buFont typeface="Arial" panose="020B0604020202020204" pitchFamily="34" charset="0"/>
              <a:buChar char="•"/>
            </a:pPr>
            <a:r>
              <a:rPr lang="en-ZA" sz="2400" b="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History, principles and development discourse </a:t>
            </a: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ZA" sz="2400" b="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Stakeholders, participation and collaboration </a:t>
            </a: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ZA" sz="2400" b="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Challenges and obstacles </a:t>
            </a: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ZA" sz="2400" b="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Benefits and successes </a:t>
            </a: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ZA" sz="2400" b="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Sustainable and responsible tourism </a:t>
            </a:r>
          </a:p>
          <a:p>
            <a:pPr marL="342900" indent="-342900" algn="just">
              <a:lnSpc>
                <a:spcPct val="150000"/>
              </a:lnSpc>
              <a:buFont typeface="Arial" panose="020B0604020202020204" pitchFamily="34" charset="0"/>
              <a:buChar char="•"/>
            </a:pPr>
            <a:r>
              <a:rPr lang="en-ZA" sz="2400" b="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Positive, negative &amp; ambivalent appraisal</a:t>
            </a: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ZA" sz="2400" b="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Operating models </a:t>
            </a:r>
          </a:p>
          <a:p>
            <a:pPr marL="342900" indent="-342900" algn="just">
              <a:lnSpc>
                <a:spcPct val="150000"/>
              </a:lnSpc>
              <a:buFont typeface="Arial" panose="020B0604020202020204" pitchFamily="34" charset="0"/>
              <a:buChar char="•"/>
            </a:pPr>
            <a:r>
              <a:rPr lang="en-ZA" sz="2400" b="1" dirty="0">
                <a:solidFill>
                  <a:srgbClr val="222222"/>
                </a:solidFill>
                <a:latin typeface="Arial" panose="020B0604020202020204" pitchFamily="34" charset="0"/>
                <a:ea typeface="Calibri" panose="020F0502020204030204" pitchFamily="34" charset="0"/>
                <a:cs typeface="Times New Roman" panose="02020603050405020304" pitchFamily="18" charset="0"/>
              </a:rPr>
              <a:t>South African context </a:t>
            </a:r>
            <a:endParaRPr lang="en-ZA"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1662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C3CF3ED-735F-4AF1-837C-ABEFC7241289}"/>
              </a:ext>
            </a:extLst>
          </p:cNvPr>
          <p:cNvSpPr txBox="1"/>
          <p:nvPr/>
        </p:nvSpPr>
        <p:spPr>
          <a:xfrm>
            <a:off x="1209964" y="0"/>
            <a:ext cx="7934035" cy="6863417"/>
          </a:xfrm>
          <a:prstGeom prst="rect">
            <a:avLst/>
          </a:prstGeom>
          <a:solidFill>
            <a:srgbClr val="FFFF66"/>
          </a:solidFill>
        </p:spPr>
        <p:txBody>
          <a:bodyPr wrap="square">
            <a:spAutoFit/>
          </a:bodyPr>
          <a:lstStyle/>
          <a:p>
            <a:endParaRPr lang="en-US" sz="4400" b="1" dirty="0">
              <a:solidFill>
                <a:srgbClr val="CC0099"/>
              </a:solidFill>
              <a:latin typeface="Arial" panose="020B0604020202020204" pitchFamily="34" charset="0"/>
              <a:cs typeface="Arial" panose="020B0604020202020204" pitchFamily="34" charset="0"/>
            </a:endParaRPr>
          </a:p>
          <a:p>
            <a:endParaRPr lang="en-US" sz="4400" b="1" dirty="0">
              <a:solidFill>
                <a:srgbClr val="CC0099"/>
              </a:solidFill>
              <a:latin typeface="Arial" panose="020B0604020202020204" pitchFamily="34" charset="0"/>
              <a:cs typeface="Arial" panose="020B0604020202020204" pitchFamily="34" charset="0"/>
            </a:endParaRPr>
          </a:p>
          <a:p>
            <a:endParaRPr lang="en-US" sz="4400" b="1" dirty="0">
              <a:solidFill>
                <a:srgbClr val="CC0099"/>
              </a:solidFill>
              <a:latin typeface="Arial" panose="020B0604020202020204" pitchFamily="34" charset="0"/>
              <a:cs typeface="Arial" panose="020B0604020202020204" pitchFamily="34" charset="0"/>
            </a:endParaRPr>
          </a:p>
          <a:p>
            <a:r>
              <a:rPr lang="en-US" sz="4400" b="1" dirty="0">
                <a:solidFill>
                  <a:srgbClr val="CC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OPTIMIZING SUSTAINABLE </a:t>
            </a:r>
          </a:p>
          <a:p>
            <a:r>
              <a:rPr lang="en-US" sz="4400" b="1" dirty="0">
                <a:solidFill>
                  <a:srgbClr val="CC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COMMUNITY-BASED TOURISM: </a:t>
            </a:r>
          </a:p>
          <a:p>
            <a:r>
              <a:rPr lang="en-US" sz="4400" b="1" dirty="0">
                <a:solidFill>
                  <a:srgbClr val="CC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SOUTH AFRICAN SCENARIOS &amp; SOLUTIONS</a:t>
            </a:r>
          </a:p>
          <a:p>
            <a:endParaRPr lang="en-US" sz="4400" b="1" dirty="0">
              <a:solidFill>
                <a:srgbClr val="CC0099"/>
              </a:solidFill>
              <a:latin typeface="Arial" panose="020B0604020202020204" pitchFamily="34" charset="0"/>
              <a:cs typeface="Arial" panose="020B0604020202020204" pitchFamily="34" charset="0"/>
            </a:endParaRPr>
          </a:p>
          <a:p>
            <a:endParaRPr lang="en-US" sz="4400" b="1" dirty="0">
              <a:solidFill>
                <a:srgbClr val="CC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55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C51DEE-9F1F-405B-A999-A30F8F8A306B}"/>
              </a:ext>
            </a:extLst>
          </p:cNvPr>
          <p:cNvSpPr txBox="1"/>
          <p:nvPr/>
        </p:nvSpPr>
        <p:spPr>
          <a:xfrm>
            <a:off x="1209965" y="31653"/>
            <a:ext cx="7915556" cy="523220"/>
          </a:xfrm>
          <a:prstGeom prst="rect">
            <a:avLst/>
          </a:prstGeom>
          <a:solidFill>
            <a:srgbClr val="FFFF66"/>
          </a:solidFill>
        </p:spPr>
        <p:txBody>
          <a:bodyPr wrap="square">
            <a:spAutoFit/>
          </a:bodyPr>
          <a:lstStyle/>
          <a:p>
            <a:r>
              <a:rPr lang="en-US" sz="2800" b="1" dirty="0">
                <a:solidFill>
                  <a:srgbClr val="CC0099"/>
                </a:solidFill>
                <a:latin typeface="Arial" panose="020B0604020202020204" pitchFamily="34" charset="0"/>
                <a:cs typeface="Arial" panose="020B0604020202020204" pitchFamily="34" charset="0"/>
              </a:rPr>
              <a:t>TIME LINE: Community-Based Tourism</a:t>
            </a:r>
          </a:p>
        </p:txBody>
      </p:sp>
      <p:sp>
        <p:nvSpPr>
          <p:cNvPr id="9" name="Arrow: Right 8">
            <a:extLst>
              <a:ext uri="{FF2B5EF4-FFF2-40B4-BE49-F238E27FC236}">
                <a16:creationId xmlns:a16="http://schemas.microsoft.com/office/drawing/2014/main" id="{A2E8BE10-3F13-41BA-ABE5-14850A9240BA}"/>
              </a:ext>
            </a:extLst>
          </p:cNvPr>
          <p:cNvSpPr/>
          <p:nvPr/>
        </p:nvSpPr>
        <p:spPr>
          <a:xfrm>
            <a:off x="1762538" y="2546218"/>
            <a:ext cx="6993535" cy="1205947"/>
          </a:xfrm>
          <a:prstGeom prst="rightArrow">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ZA" dirty="0"/>
          </a:p>
        </p:txBody>
      </p:sp>
      <p:cxnSp>
        <p:nvCxnSpPr>
          <p:cNvPr id="11" name="Straight Connector 10">
            <a:extLst>
              <a:ext uri="{FF2B5EF4-FFF2-40B4-BE49-F238E27FC236}">
                <a16:creationId xmlns:a16="http://schemas.microsoft.com/office/drawing/2014/main" id="{2AB3E868-DE71-4EB3-AABA-1B685EAD85BC}"/>
              </a:ext>
            </a:extLst>
          </p:cNvPr>
          <p:cNvCxnSpPr>
            <a:cxnSpLocks/>
          </p:cNvCxnSpPr>
          <p:nvPr/>
        </p:nvCxnSpPr>
        <p:spPr>
          <a:xfrm>
            <a:off x="2067339" y="1896862"/>
            <a:ext cx="0" cy="1073426"/>
          </a:xfrm>
          <a:prstGeom prst="line">
            <a:avLst/>
          </a:prstGeom>
          <a:ln w="76200"/>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2CB4AEC6-C2DA-4D00-8420-214EDA43402E}"/>
              </a:ext>
            </a:extLst>
          </p:cNvPr>
          <p:cNvCxnSpPr>
            <a:cxnSpLocks/>
          </p:cNvCxnSpPr>
          <p:nvPr/>
        </p:nvCxnSpPr>
        <p:spPr>
          <a:xfrm>
            <a:off x="3827759" y="1891099"/>
            <a:ext cx="0" cy="1073426"/>
          </a:xfrm>
          <a:prstGeom prst="line">
            <a:avLst/>
          </a:prstGeom>
          <a:ln w="76200"/>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FA2309BF-9A1F-463A-B9CF-075368706680}"/>
              </a:ext>
            </a:extLst>
          </p:cNvPr>
          <p:cNvCxnSpPr>
            <a:cxnSpLocks/>
          </p:cNvCxnSpPr>
          <p:nvPr/>
        </p:nvCxnSpPr>
        <p:spPr>
          <a:xfrm>
            <a:off x="7222435" y="1872086"/>
            <a:ext cx="0" cy="1073426"/>
          </a:xfrm>
          <a:prstGeom prst="line">
            <a:avLst/>
          </a:prstGeom>
          <a:ln w="76200"/>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AA061978-9AA5-4840-A66F-BC197E8CC379}"/>
              </a:ext>
            </a:extLst>
          </p:cNvPr>
          <p:cNvCxnSpPr>
            <a:cxnSpLocks/>
          </p:cNvCxnSpPr>
          <p:nvPr/>
        </p:nvCxnSpPr>
        <p:spPr>
          <a:xfrm>
            <a:off x="5469794" y="1896862"/>
            <a:ext cx="0" cy="1073426"/>
          </a:xfrm>
          <a:prstGeom prst="line">
            <a:avLst/>
          </a:prstGeom>
          <a:ln w="76200"/>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33834DA0-A9D7-4E5C-99C1-81F26C16BCBD}"/>
              </a:ext>
            </a:extLst>
          </p:cNvPr>
          <p:cNvSpPr txBox="1"/>
          <p:nvPr/>
        </p:nvSpPr>
        <p:spPr>
          <a:xfrm>
            <a:off x="1762537" y="2936080"/>
            <a:ext cx="766557" cy="369332"/>
          </a:xfrm>
          <a:prstGeom prst="rect">
            <a:avLst/>
          </a:prstGeom>
          <a:noFill/>
        </p:spPr>
        <p:txBody>
          <a:bodyPr wrap="square" rtlCol="0">
            <a:spAutoFit/>
          </a:bodyPr>
          <a:lstStyle/>
          <a:p>
            <a:pPr algn="ctr"/>
            <a:r>
              <a:rPr lang="en-ZA" b="1" dirty="0">
                <a:solidFill>
                  <a:srgbClr val="FFFF00"/>
                </a:solidFill>
              </a:rPr>
              <a:t>1970s</a:t>
            </a:r>
          </a:p>
        </p:txBody>
      </p:sp>
      <p:sp>
        <p:nvSpPr>
          <p:cNvPr id="18" name="TextBox 17">
            <a:extLst>
              <a:ext uri="{FF2B5EF4-FFF2-40B4-BE49-F238E27FC236}">
                <a16:creationId xmlns:a16="http://schemas.microsoft.com/office/drawing/2014/main" id="{1F5E50D0-7B3E-4B9A-B8D9-D0286BF69C14}"/>
              </a:ext>
            </a:extLst>
          </p:cNvPr>
          <p:cNvSpPr txBox="1"/>
          <p:nvPr/>
        </p:nvSpPr>
        <p:spPr>
          <a:xfrm>
            <a:off x="3438415" y="2936080"/>
            <a:ext cx="766557" cy="369332"/>
          </a:xfrm>
          <a:prstGeom prst="rect">
            <a:avLst/>
          </a:prstGeom>
          <a:noFill/>
        </p:spPr>
        <p:txBody>
          <a:bodyPr wrap="square" rtlCol="0">
            <a:spAutoFit/>
          </a:bodyPr>
          <a:lstStyle/>
          <a:p>
            <a:pPr algn="ctr"/>
            <a:r>
              <a:rPr lang="en-ZA" b="1" dirty="0">
                <a:solidFill>
                  <a:srgbClr val="FFFF00"/>
                </a:solidFill>
              </a:rPr>
              <a:t>1980s</a:t>
            </a:r>
          </a:p>
        </p:txBody>
      </p:sp>
      <p:sp>
        <p:nvSpPr>
          <p:cNvPr id="19" name="TextBox 18">
            <a:extLst>
              <a:ext uri="{FF2B5EF4-FFF2-40B4-BE49-F238E27FC236}">
                <a16:creationId xmlns:a16="http://schemas.microsoft.com/office/drawing/2014/main" id="{7166B950-0DA7-49DE-A9C9-000D28CA2383}"/>
              </a:ext>
            </a:extLst>
          </p:cNvPr>
          <p:cNvSpPr txBox="1"/>
          <p:nvPr/>
        </p:nvSpPr>
        <p:spPr>
          <a:xfrm>
            <a:off x="5114293" y="2964525"/>
            <a:ext cx="768315" cy="369332"/>
          </a:xfrm>
          <a:prstGeom prst="rect">
            <a:avLst/>
          </a:prstGeom>
          <a:noFill/>
        </p:spPr>
        <p:txBody>
          <a:bodyPr wrap="square" rtlCol="0">
            <a:spAutoFit/>
          </a:bodyPr>
          <a:lstStyle/>
          <a:p>
            <a:pPr algn="ctr"/>
            <a:r>
              <a:rPr lang="en-ZA" b="1" dirty="0">
                <a:solidFill>
                  <a:srgbClr val="FFFF00"/>
                </a:solidFill>
              </a:rPr>
              <a:t>1990s</a:t>
            </a:r>
          </a:p>
        </p:txBody>
      </p:sp>
      <p:sp>
        <p:nvSpPr>
          <p:cNvPr id="20" name="TextBox 19">
            <a:extLst>
              <a:ext uri="{FF2B5EF4-FFF2-40B4-BE49-F238E27FC236}">
                <a16:creationId xmlns:a16="http://schemas.microsoft.com/office/drawing/2014/main" id="{883569BB-A084-464D-893E-6E1A04C3846E}"/>
              </a:ext>
            </a:extLst>
          </p:cNvPr>
          <p:cNvSpPr txBox="1"/>
          <p:nvPr/>
        </p:nvSpPr>
        <p:spPr>
          <a:xfrm>
            <a:off x="6791930" y="2936080"/>
            <a:ext cx="874264" cy="369332"/>
          </a:xfrm>
          <a:prstGeom prst="rect">
            <a:avLst/>
          </a:prstGeom>
          <a:noFill/>
        </p:spPr>
        <p:txBody>
          <a:bodyPr wrap="square" rtlCol="0">
            <a:spAutoFit/>
          </a:bodyPr>
          <a:lstStyle/>
          <a:p>
            <a:pPr algn="ctr"/>
            <a:r>
              <a:rPr lang="en-ZA" b="1" dirty="0">
                <a:solidFill>
                  <a:srgbClr val="FFFF00"/>
                </a:solidFill>
              </a:rPr>
              <a:t>2000+</a:t>
            </a:r>
          </a:p>
        </p:txBody>
      </p:sp>
      <p:sp>
        <p:nvSpPr>
          <p:cNvPr id="24" name="TextBox 23">
            <a:extLst>
              <a:ext uri="{FF2B5EF4-FFF2-40B4-BE49-F238E27FC236}">
                <a16:creationId xmlns:a16="http://schemas.microsoft.com/office/drawing/2014/main" id="{CC755D45-30D1-48EE-9812-06BE0BC84A61}"/>
              </a:ext>
            </a:extLst>
          </p:cNvPr>
          <p:cNvSpPr txBox="1"/>
          <p:nvPr/>
        </p:nvSpPr>
        <p:spPr>
          <a:xfrm>
            <a:off x="1762538" y="1499224"/>
            <a:ext cx="766557" cy="369332"/>
          </a:xfrm>
          <a:prstGeom prst="rect">
            <a:avLst/>
          </a:prstGeom>
          <a:noFill/>
        </p:spPr>
        <p:txBody>
          <a:bodyPr wrap="none" rtlCol="0">
            <a:spAutoFit/>
          </a:bodyPr>
          <a:lstStyle/>
          <a:p>
            <a:pPr algn="ctr"/>
            <a:r>
              <a:rPr lang="en-ZA" b="1" dirty="0"/>
              <a:t>Origin</a:t>
            </a:r>
          </a:p>
        </p:txBody>
      </p:sp>
      <p:sp>
        <p:nvSpPr>
          <p:cNvPr id="29" name="Oval 28">
            <a:extLst>
              <a:ext uri="{FF2B5EF4-FFF2-40B4-BE49-F238E27FC236}">
                <a16:creationId xmlns:a16="http://schemas.microsoft.com/office/drawing/2014/main" id="{91AB64C7-C7C4-41ED-BD7F-8493D30F1B31}"/>
              </a:ext>
            </a:extLst>
          </p:cNvPr>
          <p:cNvSpPr/>
          <p:nvPr/>
        </p:nvSpPr>
        <p:spPr>
          <a:xfrm>
            <a:off x="1354296" y="3676414"/>
            <a:ext cx="1426086" cy="1956778"/>
          </a:xfrm>
          <a:prstGeom prst="ellipse">
            <a:avLst/>
          </a:prstGeom>
          <a:solidFill>
            <a:srgbClr val="FFFF66"/>
          </a:solidFill>
          <a:ln w="57150">
            <a:solidFill>
              <a:srgbClr val="CC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6" name="TextBox 25">
            <a:extLst>
              <a:ext uri="{FF2B5EF4-FFF2-40B4-BE49-F238E27FC236}">
                <a16:creationId xmlns:a16="http://schemas.microsoft.com/office/drawing/2014/main" id="{AD802877-691C-4D68-BFC2-4EC7DBC6FF0E}"/>
              </a:ext>
            </a:extLst>
          </p:cNvPr>
          <p:cNvSpPr txBox="1"/>
          <p:nvPr/>
        </p:nvSpPr>
        <p:spPr>
          <a:xfrm>
            <a:off x="3024670" y="1502754"/>
            <a:ext cx="1589153" cy="369332"/>
          </a:xfrm>
          <a:prstGeom prst="rect">
            <a:avLst/>
          </a:prstGeom>
          <a:noFill/>
        </p:spPr>
        <p:txBody>
          <a:bodyPr wrap="none" rtlCol="0">
            <a:spAutoFit/>
          </a:bodyPr>
          <a:lstStyle/>
          <a:p>
            <a:pPr algn="ctr"/>
            <a:r>
              <a:rPr lang="en-ZA" b="1" dirty="0"/>
              <a:t>Acknowledged</a:t>
            </a:r>
          </a:p>
        </p:txBody>
      </p:sp>
      <p:sp>
        <p:nvSpPr>
          <p:cNvPr id="27" name="TextBox 26">
            <a:extLst>
              <a:ext uri="{FF2B5EF4-FFF2-40B4-BE49-F238E27FC236}">
                <a16:creationId xmlns:a16="http://schemas.microsoft.com/office/drawing/2014/main" id="{2CFE448B-2870-4965-B7C0-5CE4D2A58A89}"/>
              </a:ext>
            </a:extLst>
          </p:cNvPr>
          <p:cNvSpPr txBox="1"/>
          <p:nvPr/>
        </p:nvSpPr>
        <p:spPr>
          <a:xfrm>
            <a:off x="4855574" y="1019912"/>
            <a:ext cx="1284582" cy="923330"/>
          </a:xfrm>
          <a:prstGeom prst="rect">
            <a:avLst/>
          </a:prstGeom>
          <a:noFill/>
        </p:spPr>
        <p:txBody>
          <a:bodyPr wrap="none" rtlCol="0">
            <a:spAutoFit/>
          </a:bodyPr>
          <a:lstStyle/>
          <a:p>
            <a:pPr algn="ctr"/>
            <a:r>
              <a:rPr lang="en-ZA" b="1" dirty="0"/>
              <a:t>Local</a:t>
            </a:r>
          </a:p>
          <a:p>
            <a:pPr algn="ctr"/>
            <a:r>
              <a:rPr lang="en-ZA" b="1" dirty="0"/>
              <a:t> tourism</a:t>
            </a:r>
          </a:p>
          <a:p>
            <a:pPr algn="ctr"/>
            <a:r>
              <a:rPr lang="en-ZA" b="1" dirty="0"/>
              <a:t> landscapes</a:t>
            </a:r>
          </a:p>
        </p:txBody>
      </p:sp>
      <p:sp>
        <p:nvSpPr>
          <p:cNvPr id="28" name="TextBox 27">
            <a:extLst>
              <a:ext uri="{FF2B5EF4-FFF2-40B4-BE49-F238E27FC236}">
                <a16:creationId xmlns:a16="http://schemas.microsoft.com/office/drawing/2014/main" id="{8D50013A-D0EE-498A-A8BB-E05A91270FBB}"/>
              </a:ext>
            </a:extLst>
          </p:cNvPr>
          <p:cNvSpPr txBox="1"/>
          <p:nvPr/>
        </p:nvSpPr>
        <p:spPr>
          <a:xfrm>
            <a:off x="6808267" y="1287009"/>
            <a:ext cx="857927" cy="646331"/>
          </a:xfrm>
          <a:prstGeom prst="rect">
            <a:avLst/>
          </a:prstGeom>
          <a:noFill/>
        </p:spPr>
        <p:txBody>
          <a:bodyPr wrap="none" rtlCol="0">
            <a:spAutoFit/>
          </a:bodyPr>
          <a:lstStyle/>
          <a:p>
            <a:pPr algn="ctr"/>
            <a:r>
              <a:rPr lang="en-ZA" b="1" dirty="0"/>
              <a:t>Global </a:t>
            </a:r>
          </a:p>
          <a:p>
            <a:pPr algn="ctr"/>
            <a:r>
              <a:rPr lang="en-ZA" b="1" dirty="0"/>
              <a:t>South</a:t>
            </a:r>
          </a:p>
        </p:txBody>
      </p:sp>
      <p:sp>
        <p:nvSpPr>
          <p:cNvPr id="31" name="Oval 30">
            <a:extLst>
              <a:ext uri="{FF2B5EF4-FFF2-40B4-BE49-F238E27FC236}">
                <a16:creationId xmlns:a16="http://schemas.microsoft.com/office/drawing/2014/main" id="{E43652FE-3D88-479B-860F-0DD99BD4EF57}"/>
              </a:ext>
            </a:extLst>
          </p:cNvPr>
          <p:cNvSpPr/>
          <p:nvPr/>
        </p:nvSpPr>
        <p:spPr>
          <a:xfrm>
            <a:off x="3069558" y="3676414"/>
            <a:ext cx="1426086" cy="1956778"/>
          </a:xfrm>
          <a:prstGeom prst="ellipse">
            <a:avLst/>
          </a:prstGeom>
          <a:solidFill>
            <a:srgbClr val="FFFF66"/>
          </a:solidFill>
          <a:ln w="57150">
            <a:solidFill>
              <a:srgbClr val="CC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3" name="Oval 32">
            <a:extLst>
              <a:ext uri="{FF2B5EF4-FFF2-40B4-BE49-F238E27FC236}">
                <a16:creationId xmlns:a16="http://schemas.microsoft.com/office/drawing/2014/main" id="{B8820C94-F981-49EC-BCD3-0F05AECE5E32}"/>
              </a:ext>
            </a:extLst>
          </p:cNvPr>
          <p:cNvSpPr/>
          <p:nvPr/>
        </p:nvSpPr>
        <p:spPr>
          <a:xfrm>
            <a:off x="4784820" y="3676414"/>
            <a:ext cx="1426086" cy="1956778"/>
          </a:xfrm>
          <a:prstGeom prst="ellipse">
            <a:avLst/>
          </a:prstGeom>
          <a:solidFill>
            <a:srgbClr val="FFFF66"/>
          </a:solidFill>
          <a:ln w="57150">
            <a:solidFill>
              <a:srgbClr val="CC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163E304F-7B96-4C71-93B0-A6C2FCB792E5}"/>
              </a:ext>
            </a:extLst>
          </p:cNvPr>
          <p:cNvSpPr/>
          <p:nvPr/>
        </p:nvSpPr>
        <p:spPr>
          <a:xfrm>
            <a:off x="6500081" y="3676414"/>
            <a:ext cx="1426086" cy="1956778"/>
          </a:xfrm>
          <a:prstGeom prst="ellipse">
            <a:avLst/>
          </a:prstGeom>
          <a:solidFill>
            <a:srgbClr val="FFFF66"/>
          </a:solidFill>
          <a:ln w="57150">
            <a:solidFill>
              <a:srgbClr val="CC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D4500B09-9E33-43A7-9FF2-45D5C2DF4EB7}"/>
              </a:ext>
            </a:extLst>
          </p:cNvPr>
          <p:cNvSpPr txBox="1"/>
          <p:nvPr/>
        </p:nvSpPr>
        <p:spPr>
          <a:xfrm>
            <a:off x="1463268" y="4037812"/>
            <a:ext cx="1248419" cy="1477328"/>
          </a:xfrm>
          <a:prstGeom prst="rect">
            <a:avLst/>
          </a:prstGeom>
          <a:noFill/>
        </p:spPr>
        <p:txBody>
          <a:bodyPr wrap="none" rtlCol="0">
            <a:spAutoFit/>
          </a:bodyPr>
          <a:lstStyle/>
          <a:p>
            <a:pPr algn="ctr"/>
            <a:r>
              <a:rPr lang="en-ZA" b="1" dirty="0"/>
              <a:t>Alternative</a:t>
            </a:r>
          </a:p>
          <a:p>
            <a:pPr algn="ctr"/>
            <a:r>
              <a:rPr lang="en-ZA" b="1" dirty="0"/>
              <a:t>to mass</a:t>
            </a:r>
          </a:p>
          <a:p>
            <a:pPr algn="ctr"/>
            <a:r>
              <a:rPr lang="en-ZA" b="1" dirty="0"/>
              <a:t>Tourism; </a:t>
            </a:r>
          </a:p>
          <a:p>
            <a:pPr algn="ctr"/>
            <a:r>
              <a:rPr lang="en-ZA" b="1" dirty="0"/>
              <a:t>Economic </a:t>
            </a:r>
          </a:p>
          <a:p>
            <a:pPr algn="ctr"/>
            <a:r>
              <a:rPr lang="en-ZA" b="1" dirty="0"/>
              <a:t>lifeline </a:t>
            </a:r>
          </a:p>
        </p:txBody>
      </p:sp>
      <p:sp>
        <p:nvSpPr>
          <p:cNvPr id="37" name="TextBox 36">
            <a:extLst>
              <a:ext uri="{FF2B5EF4-FFF2-40B4-BE49-F238E27FC236}">
                <a16:creationId xmlns:a16="http://schemas.microsoft.com/office/drawing/2014/main" id="{6244E7F1-33D9-4F6C-9754-575C14401E1B}"/>
              </a:ext>
            </a:extLst>
          </p:cNvPr>
          <p:cNvSpPr txBox="1"/>
          <p:nvPr/>
        </p:nvSpPr>
        <p:spPr>
          <a:xfrm>
            <a:off x="3151018" y="4092514"/>
            <a:ext cx="1336456" cy="1200329"/>
          </a:xfrm>
          <a:prstGeom prst="rect">
            <a:avLst/>
          </a:prstGeom>
          <a:noFill/>
        </p:spPr>
        <p:txBody>
          <a:bodyPr wrap="none" rtlCol="0">
            <a:spAutoFit/>
          </a:bodyPr>
          <a:lstStyle/>
          <a:p>
            <a:pPr algn="ctr"/>
            <a:r>
              <a:rPr lang="en-ZA" b="1" dirty="0"/>
              <a:t>Manila</a:t>
            </a:r>
          </a:p>
          <a:p>
            <a:pPr algn="ctr"/>
            <a:r>
              <a:rPr lang="en-ZA" b="1" dirty="0"/>
              <a:t>Declaration </a:t>
            </a:r>
          </a:p>
          <a:p>
            <a:pPr algn="ctr"/>
            <a:r>
              <a:rPr lang="en-ZA" b="1" dirty="0"/>
              <a:t>by the </a:t>
            </a:r>
          </a:p>
          <a:p>
            <a:pPr algn="ctr"/>
            <a:r>
              <a:rPr lang="en-ZA" b="1" dirty="0"/>
              <a:t>UNWTO</a:t>
            </a:r>
          </a:p>
        </p:txBody>
      </p:sp>
      <p:sp>
        <p:nvSpPr>
          <p:cNvPr id="38" name="TextBox 37">
            <a:extLst>
              <a:ext uri="{FF2B5EF4-FFF2-40B4-BE49-F238E27FC236}">
                <a16:creationId xmlns:a16="http://schemas.microsoft.com/office/drawing/2014/main" id="{DC4D76FD-3460-4D03-B640-35574BA813CB}"/>
              </a:ext>
            </a:extLst>
          </p:cNvPr>
          <p:cNvSpPr txBox="1"/>
          <p:nvPr/>
        </p:nvSpPr>
        <p:spPr>
          <a:xfrm>
            <a:off x="4857650" y="4193138"/>
            <a:ext cx="1353256" cy="923330"/>
          </a:xfrm>
          <a:prstGeom prst="rect">
            <a:avLst/>
          </a:prstGeom>
          <a:noFill/>
        </p:spPr>
        <p:txBody>
          <a:bodyPr wrap="none" rtlCol="0">
            <a:spAutoFit/>
          </a:bodyPr>
          <a:lstStyle/>
          <a:p>
            <a:pPr algn="ctr"/>
            <a:r>
              <a:rPr lang="en-ZA" b="1" dirty="0"/>
              <a:t>Experienced</a:t>
            </a:r>
          </a:p>
          <a:p>
            <a:pPr algn="ctr"/>
            <a:r>
              <a:rPr lang="en-ZA" b="1" dirty="0"/>
              <a:t>based</a:t>
            </a:r>
          </a:p>
          <a:p>
            <a:pPr algn="ctr"/>
            <a:r>
              <a:rPr lang="en-ZA" b="1" dirty="0"/>
              <a:t>tourism</a:t>
            </a:r>
          </a:p>
        </p:txBody>
      </p:sp>
      <p:sp>
        <p:nvSpPr>
          <p:cNvPr id="39" name="TextBox 38">
            <a:extLst>
              <a:ext uri="{FF2B5EF4-FFF2-40B4-BE49-F238E27FC236}">
                <a16:creationId xmlns:a16="http://schemas.microsoft.com/office/drawing/2014/main" id="{1919F0C2-20F6-4437-8A97-5938C3695953}"/>
              </a:ext>
            </a:extLst>
          </p:cNvPr>
          <p:cNvSpPr txBox="1"/>
          <p:nvPr/>
        </p:nvSpPr>
        <p:spPr>
          <a:xfrm>
            <a:off x="6724799" y="4132502"/>
            <a:ext cx="995272" cy="923330"/>
          </a:xfrm>
          <a:prstGeom prst="rect">
            <a:avLst/>
          </a:prstGeom>
          <a:noFill/>
        </p:spPr>
        <p:txBody>
          <a:bodyPr wrap="none" rtlCol="0">
            <a:spAutoFit/>
          </a:bodyPr>
          <a:lstStyle/>
          <a:p>
            <a:pPr algn="ctr"/>
            <a:r>
              <a:rPr lang="en-ZA" b="1" dirty="0"/>
              <a:t>Key </a:t>
            </a:r>
          </a:p>
          <a:p>
            <a:pPr algn="ctr"/>
            <a:r>
              <a:rPr lang="en-ZA" b="1" dirty="0"/>
              <a:t>market </a:t>
            </a:r>
          </a:p>
          <a:p>
            <a:pPr algn="ctr"/>
            <a:r>
              <a:rPr lang="en-ZA" b="1" dirty="0"/>
              <a:t>segment</a:t>
            </a:r>
          </a:p>
        </p:txBody>
      </p:sp>
    </p:spTree>
    <p:extLst>
      <p:ext uri="{BB962C8B-B14F-4D97-AF65-F5344CB8AC3E}">
        <p14:creationId xmlns:p14="http://schemas.microsoft.com/office/powerpoint/2010/main" val="347827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6" grpId="0"/>
      <p:bldP spid="27" grpId="0"/>
      <p:bldP spid="28" grpId="0"/>
      <p:bldP spid="31" grpId="0" animBg="1"/>
      <p:bldP spid="33" grpId="0" animBg="1"/>
      <p:bldP spid="35" grpId="0" animBg="1"/>
      <p:bldP spid="37" grpId="0"/>
      <p:bldP spid="38"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C3CF3ED-735F-4AF1-837C-ABEFC7241289}"/>
              </a:ext>
            </a:extLst>
          </p:cNvPr>
          <p:cNvSpPr txBox="1"/>
          <p:nvPr/>
        </p:nvSpPr>
        <p:spPr>
          <a:xfrm>
            <a:off x="1209965" y="31653"/>
            <a:ext cx="7915556" cy="523220"/>
          </a:xfrm>
          <a:prstGeom prst="rect">
            <a:avLst/>
          </a:prstGeom>
          <a:solidFill>
            <a:srgbClr val="FFFF66"/>
          </a:solidFill>
        </p:spPr>
        <p:txBody>
          <a:bodyPr wrap="square">
            <a:spAutoFit/>
          </a:bodyPr>
          <a:lstStyle/>
          <a:p>
            <a:r>
              <a:rPr lang="en-US" sz="2800" b="1" dirty="0">
                <a:solidFill>
                  <a:srgbClr val="CC0099"/>
                </a:solidFill>
                <a:latin typeface="Arial" panose="020B0604020202020204" pitchFamily="34" charset="0"/>
                <a:cs typeface="Arial" panose="020B0604020202020204" pitchFamily="34" charset="0"/>
              </a:rPr>
              <a:t>DEFINING COMMUNITY-BASED TOURISM</a:t>
            </a:r>
          </a:p>
        </p:txBody>
      </p:sp>
      <p:sp>
        <p:nvSpPr>
          <p:cNvPr id="9" name="TextBox 8">
            <a:extLst>
              <a:ext uri="{FF2B5EF4-FFF2-40B4-BE49-F238E27FC236}">
                <a16:creationId xmlns:a16="http://schemas.microsoft.com/office/drawing/2014/main" id="{68EC60A6-EA7A-4861-BFFF-57F45FEE79BC}"/>
              </a:ext>
            </a:extLst>
          </p:cNvPr>
          <p:cNvSpPr txBox="1"/>
          <p:nvPr/>
        </p:nvSpPr>
        <p:spPr>
          <a:xfrm>
            <a:off x="1225476" y="4134352"/>
            <a:ext cx="7918523" cy="1815882"/>
          </a:xfrm>
          <a:prstGeom prst="rect">
            <a:avLst/>
          </a:prstGeom>
          <a:solidFill>
            <a:srgbClr val="FFFF66"/>
          </a:solidFill>
        </p:spPr>
        <p:txBody>
          <a:bodyPr wrap="square">
            <a:spAutoFit/>
          </a:bodyPr>
          <a:lstStyle/>
          <a:p>
            <a:r>
              <a:rPr lang="en-US" sz="2800" b="1" dirty="0">
                <a:solidFill>
                  <a:srgbClr val="CC0099"/>
                </a:solidFill>
                <a:latin typeface="Google Sans"/>
              </a:rPr>
              <a:t>“</a:t>
            </a:r>
            <a:r>
              <a:rPr lang="en-US" sz="2800" b="1" i="0" dirty="0">
                <a:solidFill>
                  <a:srgbClr val="CC0099"/>
                </a:solidFill>
                <a:effectLst/>
                <a:latin typeface="Google Sans"/>
              </a:rPr>
              <a:t>Community-based tourism” </a:t>
            </a:r>
            <a:r>
              <a:rPr lang="en-US" sz="2800" b="1" dirty="0">
                <a:solidFill>
                  <a:srgbClr val="CC0099"/>
                </a:solidFill>
                <a:latin typeface="Google Sans"/>
              </a:rPr>
              <a:t>=</a:t>
            </a:r>
            <a:r>
              <a:rPr lang="en-US" sz="2800" b="1" i="0" dirty="0">
                <a:solidFill>
                  <a:schemeClr val="bg1"/>
                </a:solidFill>
                <a:effectLst/>
                <a:latin typeface="Google Sans"/>
              </a:rPr>
              <a:t>  </a:t>
            </a:r>
            <a:r>
              <a:rPr lang="en-US" sz="2800" b="1" i="0" dirty="0">
                <a:effectLst/>
                <a:latin typeface="Google Sans"/>
              </a:rPr>
              <a:t>tourism in which local residents invite tourists to visit their communities with the provision of overnight accommodation</a:t>
            </a:r>
            <a:r>
              <a:rPr lang="en-US" sz="2800" b="1" i="0" dirty="0">
                <a:solidFill>
                  <a:schemeClr val="bg1"/>
                </a:solidFill>
                <a:effectLst/>
                <a:latin typeface="Google Sans"/>
              </a:rPr>
              <a:t>.</a:t>
            </a:r>
            <a:endParaRPr lang="en-ZA" sz="2800" b="1" dirty="0">
              <a:solidFill>
                <a:schemeClr val="bg1"/>
              </a:solidFill>
            </a:endParaRPr>
          </a:p>
        </p:txBody>
      </p:sp>
      <p:sp>
        <p:nvSpPr>
          <p:cNvPr id="10" name="TextBox 9">
            <a:extLst>
              <a:ext uri="{FF2B5EF4-FFF2-40B4-BE49-F238E27FC236}">
                <a16:creationId xmlns:a16="http://schemas.microsoft.com/office/drawing/2014/main" id="{2D0E7790-7668-445D-948B-EB31288B23A7}"/>
              </a:ext>
            </a:extLst>
          </p:cNvPr>
          <p:cNvSpPr txBox="1"/>
          <p:nvPr/>
        </p:nvSpPr>
        <p:spPr>
          <a:xfrm>
            <a:off x="1209965" y="749662"/>
            <a:ext cx="7915555" cy="954107"/>
          </a:xfrm>
          <a:prstGeom prst="rect">
            <a:avLst/>
          </a:prstGeom>
          <a:solidFill>
            <a:srgbClr val="FFFF66"/>
          </a:solidFill>
        </p:spPr>
        <p:txBody>
          <a:bodyPr wrap="square">
            <a:spAutoFit/>
          </a:bodyPr>
          <a:lstStyle/>
          <a:p>
            <a:r>
              <a:rPr lang="en-US" sz="2800" b="1" dirty="0">
                <a:solidFill>
                  <a:srgbClr val="CC0099"/>
                </a:solidFill>
                <a:latin typeface="Google Sans"/>
              </a:rPr>
              <a:t>“Community” = </a:t>
            </a:r>
            <a:r>
              <a:rPr lang="en-US" sz="2800" b="1" dirty="0">
                <a:latin typeface="Google Sans"/>
              </a:rPr>
              <a:t>rural, poor and economically marginalized</a:t>
            </a:r>
            <a:endParaRPr lang="en-ZA" sz="2800" b="1" dirty="0">
              <a:latin typeface="Google Sans"/>
            </a:endParaRPr>
          </a:p>
        </p:txBody>
      </p:sp>
      <p:sp>
        <p:nvSpPr>
          <p:cNvPr id="11" name="TextBox 10">
            <a:extLst>
              <a:ext uri="{FF2B5EF4-FFF2-40B4-BE49-F238E27FC236}">
                <a16:creationId xmlns:a16="http://schemas.microsoft.com/office/drawing/2014/main" id="{FCE1A769-C563-4684-A51F-EB0BC1E8C781}"/>
              </a:ext>
            </a:extLst>
          </p:cNvPr>
          <p:cNvSpPr txBox="1"/>
          <p:nvPr/>
        </p:nvSpPr>
        <p:spPr>
          <a:xfrm>
            <a:off x="1223027" y="2183700"/>
            <a:ext cx="7902493" cy="1384995"/>
          </a:xfrm>
          <a:prstGeom prst="rect">
            <a:avLst/>
          </a:prstGeom>
          <a:solidFill>
            <a:srgbClr val="FFFF66"/>
          </a:solidFill>
        </p:spPr>
        <p:txBody>
          <a:bodyPr wrap="square">
            <a:spAutoFit/>
          </a:bodyPr>
          <a:lstStyle/>
          <a:p>
            <a:r>
              <a:rPr lang="en-US" sz="2800" b="1" dirty="0">
                <a:solidFill>
                  <a:srgbClr val="CC0099"/>
                </a:solidFill>
                <a:latin typeface="Google Sans"/>
              </a:rPr>
              <a:t>“Tourism” = </a:t>
            </a:r>
            <a:r>
              <a:rPr lang="en-US" sz="2800" b="1" i="0" dirty="0">
                <a:solidFill>
                  <a:srgbClr val="CC0099"/>
                </a:solidFill>
                <a:effectLst/>
                <a:latin typeface="Google Sans"/>
              </a:rPr>
              <a:t> </a:t>
            </a:r>
            <a:r>
              <a:rPr lang="en-US" sz="2800" b="1" i="0" dirty="0">
                <a:effectLst/>
                <a:latin typeface="Google Sans"/>
              </a:rPr>
              <a:t>people traveling to and staying in places outside their usual environment for leisure, business, or other purposes. </a:t>
            </a:r>
            <a:endParaRPr lang="en-ZA" sz="2800" b="1" dirty="0">
              <a:latin typeface="Google Sans"/>
            </a:endParaRPr>
          </a:p>
        </p:txBody>
      </p:sp>
    </p:spTree>
    <p:extLst>
      <p:ext uri="{BB962C8B-B14F-4D97-AF65-F5344CB8AC3E}">
        <p14:creationId xmlns:p14="http://schemas.microsoft.com/office/powerpoint/2010/main" val="176695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41BC91-201B-447A-A6AC-F2D35FC74137}"/>
              </a:ext>
            </a:extLst>
          </p:cNvPr>
          <p:cNvSpPr txBox="1"/>
          <p:nvPr/>
        </p:nvSpPr>
        <p:spPr>
          <a:xfrm>
            <a:off x="1209963" y="1489097"/>
            <a:ext cx="7915556" cy="2125005"/>
          </a:xfrm>
          <a:prstGeom prst="rect">
            <a:avLst/>
          </a:prstGeom>
          <a:solidFill>
            <a:srgbClr val="FFFF66"/>
          </a:solidFill>
        </p:spPr>
        <p:txBody>
          <a:bodyPr wrap="square">
            <a:spAutoFit/>
          </a:bodyPr>
          <a:lstStyle/>
          <a:p>
            <a:pPr>
              <a:lnSpc>
                <a:spcPct val="150000"/>
              </a:lnSpc>
            </a:pPr>
            <a:r>
              <a:rPr lang="en-US" b="1" dirty="0">
                <a:latin typeface="Arial" panose="020B0604020202020204" pitchFamily="34" charset="0"/>
                <a:ea typeface="Calibri" panose="020F0502020204030204" pitchFamily="34" charset="0"/>
                <a:cs typeface="Times New Roman" panose="02020603050405020304" pitchFamily="18" charset="0"/>
              </a:rPr>
              <a:t>A </a:t>
            </a:r>
            <a:r>
              <a:rPr lang="en-US" sz="1800" b="1" dirty="0">
                <a:effectLst/>
                <a:latin typeface="Arial" panose="020B0604020202020204" pitchFamily="34" charset="0"/>
                <a:ea typeface="Calibri" panose="020F0502020204030204" pitchFamily="34" charset="0"/>
                <a:cs typeface="Times New Roman" panose="02020603050405020304" pitchFamily="18" charset="0"/>
              </a:rPr>
              <a:t>form of tourism where tourists are hosted by a local community, wherein the community offers the visiting tourists a deeper </a:t>
            </a:r>
            <a:r>
              <a:rPr lang="en-US" sz="1800" b="1" dirty="0">
                <a:solidFill>
                  <a:srgbClr val="CC0099"/>
                </a:solidFill>
                <a:effectLst/>
                <a:latin typeface="Arial Black" panose="020B0A04020102020204" pitchFamily="34" charset="0"/>
                <a:ea typeface="Calibri" panose="020F0502020204030204" pitchFamily="34" charset="0"/>
                <a:cs typeface="Times New Roman" panose="02020603050405020304" pitchFamily="18" charset="0"/>
              </a:rPr>
              <a:t>experiential, participatory, unique, authentic and cross-cultural interactive insight into local people, their culture and their environment</a:t>
            </a: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endParaRPr lang="en-US" b="1" dirty="0">
              <a:latin typeface="Arial" panose="020B060402020202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A3DA082-82A4-4CA7-849A-B29214BDBB71}"/>
              </a:ext>
            </a:extLst>
          </p:cNvPr>
          <p:cNvSpPr txBox="1"/>
          <p:nvPr/>
        </p:nvSpPr>
        <p:spPr>
          <a:xfrm>
            <a:off x="1209963" y="4003902"/>
            <a:ext cx="7915556" cy="1703030"/>
          </a:xfrm>
          <a:prstGeom prst="rect">
            <a:avLst/>
          </a:prstGeom>
          <a:solidFill>
            <a:srgbClr val="FFFF66"/>
          </a:solidFill>
        </p:spPr>
        <p:txBody>
          <a:bodyPr wrap="square" rtlCol="0">
            <a:spAutoFit/>
          </a:bodyPr>
          <a:lstStyle/>
          <a:p>
            <a:pPr>
              <a:lnSpc>
                <a:spcPct val="150000"/>
              </a:lnSpc>
            </a:pPr>
            <a:r>
              <a:rPr lang="en-US" sz="1800" b="1" dirty="0">
                <a:effectLst/>
                <a:latin typeface="Arial" panose="020B0604020202020204" pitchFamily="34" charset="0"/>
                <a:ea typeface="Calibri" panose="020F0502020204030204" pitchFamily="34" charset="0"/>
                <a:cs typeface="Times New Roman" panose="02020603050405020304" pitchFamily="18" charset="0"/>
              </a:rPr>
              <a:t>The community in this context serves as the </a:t>
            </a:r>
            <a:r>
              <a:rPr lang="en-US" sz="1800" b="1" dirty="0">
                <a:solidFill>
                  <a:srgbClr val="CC0099"/>
                </a:solidFill>
                <a:effectLst/>
                <a:latin typeface="Arial Black" panose="020B0A04020102020204" pitchFamily="34" charset="0"/>
                <a:ea typeface="Calibri" panose="020F0502020204030204" pitchFamily="34" charset="0"/>
                <a:cs typeface="Times New Roman" panose="02020603050405020304" pitchFamily="18" charset="0"/>
              </a:rPr>
              <a:t>key stakeholder that</a:t>
            </a:r>
          </a:p>
          <a:p>
            <a:pPr>
              <a:lnSpc>
                <a:spcPct val="150000"/>
              </a:lnSpc>
            </a:pPr>
            <a:r>
              <a:rPr lang="en-US" sz="1800" b="1" dirty="0">
                <a:solidFill>
                  <a:srgbClr val="CC0099"/>
                </a:solidFill>
                <a:effectLst/>
                <a:latin typeface="Arial Black" panose="020B0A04020102020204" pitchFamily="34" charset="0"/>
                <a:ea typeface="Calibri" panose="020F0502020204030204" pitchFamily="34" charset="0"/>
                <a:cs typeface="Times New Roman" panose="02020603050405020304" pitchFamily="18" charset="0"/>
              </a:rPr>
              <a:t>exercises ownership, control and/or management</a:t>
            </a:r>
            <a:r>
              <a:rPr lang="en-US" sz="1800" b="1" dirty="0">
                <a:effectLst/>
                <a:latin typeface="Arial Black" panose="020B0A04020102020204" pitchFamily="34" charset="0"/>
                <a:ea typeface="Calibri" panose="020F0502020204030204" pitchFamily="34" charset="0"/>
                <a:cs typeface="Times New Roman" panose="02020603050405020304" pitchFamily="18" charset="0"/>
              </a:rPr>
              <a:t> </a:t>
            </a:r>
            <a:r>
              <a:rPr lang="en-US" sz="1800" b="1" dirty="0">
                <a:effectLst/>
                <a:latin typeface="Arial" panose="020B0604020202020204" pitchFamily="34" charset="0"/>
                <a:ea typeface="Calibri" panose="020F0502020204030204" pitchFamily="34" charset="0"/>
                <a:cs typeface="Times New Roman" panose="02020603050405020304" pitchFamily="18" charset="0"/>
              </a:rPr>
              <a:t>over the </a:t>
            </a:r>
          </a:p>
          <a:p>
            <a:pPr>
              <a:lnSpc>
                <a:spcPct val="150000"/>
              </a:lnSpc>
            </a:pPr>
            <a:r>
              <a:rPr lang="en-US" sz="1800" b="1" dirty="0">
                <a:effectLst/>
                <a:latin typeface="Arial" panose="020B0604020202020204" pitchFamily="34" charset="0"/>
                <a:ea typeface="Calibri" panose="020F0502020204030204" pitchFamily="34" charset="0"/>
                <a:cs typeface="Times New Roman" panose="02020603050405020304" pitchFamily="18" charset="0"/>
              </a:rPr>
              <a:t>tourism development and touristic experience.</a:t>
            </a:r>
            <a:endParaRPr lang="en-ZA"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ZA" b="1" dirty="0">
              <a:latin typeface="Arial" panose="020B0604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F1B8184-FC3F-4F52-9B25-B9E88A143D1C}"/>
              </a:ext>
            </a:extLst>
          </p:cNvPr>
          <p:cNvSpPr txBox="1"/>
          <p:nvPr/>
        </p:nvSpPr>
        <p:spPr>
          <a:xfrm>
            <a:off x="1209965" y="25223"/>
            <a:ext cx="7915556" cy="646331"/>
          </a:xfrm>
          <a:prstGeom prst="rect">
            <a:avLst/>
          </a:prstGeom>
          <a:solidFill>
            <a:srgbClr val="FFFF66"/>
          </a:solidFill>
        </p:spPr>
        <p:txBody>
          <a:bodyPr wrap="square">
            <a:spAutoFit/>
          </a:bodyPr>
          <a:lstStyle/>
          <a:p>
            <a:pPr algn="l"/>
            <a:endParaRPr lang="en-US" sz="3600" b="1" dirty="0">
              <a:solidFill>
                <a:srgbClr val="CC0099"/>
              </a:solidFill>
            </a:endParaRPr>
          </a:p>
        </p:txBody>
      </p:sp>
      <p:sp>
        <p:nvSpPr>
          <p:cNvPr id="6" name="TextBox 5">
            <a:extLst>
              <a:ext uri="{FF2B5EF4-FFF2-40B4-BE49-F238E27FC236}">
                <a16:creationId xmlns:a16="http://schemas.microsoft.com/office/drawing/2014/main" id="{F615422D-F163-4E97-B4DD-0D3083D968B4}"/>
              </a:ext>
            </a:extLst>
          </p:cNvPr>
          <p:cNvSpPr txBox="1"/>
          <p:nvPr/>
        </p:nvSpPr>
        <p:spPr>
          <a:xfrm>
            <a:off x="1292533" y="-70848"/>
            <a:ext cx="7998066" cy="1107996"/>
          </a:xfrm>
          <a:prstGeom prst="rect">
            <a:avLst/>
          </a:prstGeom>
          <a:noFill/>
        </p:spPr>
        <p:txBody>
          <a:bodyPr wrap="square">
            <a:spAutoFit/>
          </a:bodyPr>
          <a:lstStyle/>
          <a:p>
            <a:r>
              <a:rPr lang="en-US" sz="2400" b="1" dirty="0">
                <a:solidFill>
                  <a:srgbClr val="CC0099"/>
                </a:solidFill>
                <a:latin typeface="Arial" panose="020B0604020202020204" pitchFamily="34" charset="0"/>
                <a:cs typeface="Arial" panose="020B0604020202020204" pitchFamily="34" charset="0"/>
              </a:rPr>
              <a:t>DEFINING COMMUNITY-BASED TOURISM: TWO CONVENTIONAL PREMISES  </a:t>
            </a:r>
            <a:endParaRPr lang="en-ZA" sz="2400" b="1" dirty="0">
              <a:solidFill>
                <a:srgbClr val="CC0099"/>
              </a:solidFill>
              <a:latin typeface="Arial" panose="020B0604020202020204" pitchFamily="34" charset="0"/>
              <a:cs typeface="Arial" panose="020B0604020202020204" pitchFamily="34" charset="0"/>
            </a:endParaRPr>
          </a:p>
          <a:p>
            <a:endParaRPr lang="en-ZA" sz="1600" dirty="0"/>
          </a:p>
        </p:txBody>
      </p:sp>
    </p:spTree>
    <p:extLst>
      <p:ext uri="{BB962C8B-B14F-4D97-AF65-F5344CB8AC3E}">
        <p14:creationId xmlns:p14="http://schemas.microsoft.com/office/powerpoint/2010/main" val="389981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6B7ACB-F996-424F-BB43-14CB140FC495}"/>
              </a:ext>
            </a:extLst>
          </p:cNvPr>
          <p:cNvSpPr txBox="1"/>
          <p:nvPr/>
        </p:nvSpPr>
        <p:spPr>
          <a:xfrm>
            <a:off x="1143290" y="49367"/>
            <a:ext cx="7915556" cy="646331"/>
          </a:xfrm>
          <a:prstGeom prst="rect">
            <a:avLst/>
          </a:prstGeom>
          <a:solidFill>
            <a:srgbClr val="FFFF66"/>
          </a:solidFill>
        </p:spPr>
        <p:txBody>
          <a:bodyPr wrap="square">
            <a:spAutoFit/>
          </a:bodyPr>
          <a:lstStyle/>
          <a:p>
            <a:pPr algn="l"/>
            <a:endParaRPr lang="en-US" sz="3600" b="1" dirty="0">
              <a:solidFill>
                <a:srgbClr val="CC0099"/>
              </a:solidFill>
            </a:endParaRPr>
          </a:p>
        </p:txBody>
      </p:sp>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16A7241-0D1F-4707-93F2-4F7C58D37550}"/>
              </a:ext>
            </a:extLst>
          </p:cNvPr>
          <p:cNvSpPr txBox="1"/>
          <p:nvPr/>
        </p:nvSpPr>
        <p:spPr>
          <a:xfrm>
            <a:off x="1299731" y="106641"/>
            <a:ext cx="6700979" cy="461665"/>
          </a:xfrm>
          <a:prstGeom prst="rect">
            <a:avLst/>
          </a:prstGeom>
          <a:noFill/>
        </p:spPr>
        <p:txBody>
          <a:bodyPr wrap="square">
            <a:spAutoFit/>
          </a:bodyPr>
          <a:lstStyle/>
          <a:p>
            <a:r>
              <a:rPr lang="en-US" sz="2400" b="1" dirty="0">
                <a:solidFill>
                  <a:srgbClr val="D60093"/>
                </a:solidFill>
                <a:effectLst/>
                <a:latin typeface="Arial" panose="020B0604020202020204" pitchFamily="34" charset="0"/>
                <a:ea typeface="Calibri" panose="020F0502020204030204" pitchFamily="34" charset="0"/>
                <a:cs typeface="Arial" panose="020B0604020202020204" pitchFamily="34" charset="0"/>
              </a:rPr>
              <a:t>REDEFINING COMMUNITY</a:t>
            </a: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A20E42B-0D70-410D-BA86-7AB25D2039DB}"/>
              </a:ext>
            </a:extLst>
          </p:cNvPr>
          <p:cNvSpPr txBox="1"/>
          <p:nvPr/>
        </p:nvSpPr>
        <p:spPr>
          <a:xfrm>
            <a:off x="1216891" y="1065250"/>
            <a:ext cx="7908630" cy="4934299"/>
          </a:xfrm>
          <a:prstGeom prst="rect">
            <a:avLst/>
          </a:prstGeom>
          <a:solidFill>
            <a:srgbClr val="FFFF66"/>
          </a:solidFill>
        </p:spPr>
        <p:txBody>
          <a:bodyPr wrap="square">
            <a:spAutoFit/>
          </a:bodyPr>
          <a:lstStyle/>
          <a:p>
            <a:pPr>
              <a:lnSpc>
                <a:spcPct val="107000"/>
              </a:lnSpc>
              <a:spcBef>
                <a:spcPts val="1200"/>
              </a:spcBef>
              <a:spcAft>
                <a:spcPts val="800"/>
              </a:spcAft>
            </a:pPr>
            <a:r>
              <a:rPr lang="en-ZA" sz="2400" b="1" dirty="0">
                <a:solidFill>
                  <a:srgbClr val="333333"/>
                </a:solidFill>
                <a:latin typeface="Open Sans" panose="020B0606030504020204" pitchFamily="34" charset="0"/>
                <a:ea typeface="Times New Roman" panose="02020603050405020304" pitchFamily="18" charset="0"/>
                <a:cs typeface="Times New Roman" panose="02020603050405020304" pitchFamily="18" charset="0"/>
              </a:rPr>
              <a:t>Community b</a:t>
            </a:r>
            <a:r>
              <a:rPr lang="en-ZA" sz="2400" b="1"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oundaries can be </a:t>
            </a:r>
            <a:r>
              <a:rPr lang="en-ZA" sz="2400" b="1" dirty="0">
                <a:solidFill>
                  <a:srgbClr val="CC0099"/>
                </a:solidFill>
                <a:latin typeface="Arial Black" panose="020B0A04020102020204" pitchFamily="34" charset="0"/>
                <a:cs typeface="Times New Roman" panose="02020603050405020304" pitchFamily="18" charset="0"/>
              </a:rPr>
              <a:t>highly political </a:t>
            </a:r>
            <a:r>
              <a:rPr lang="en-ZA" sz="2400" b="1"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resulting in certain groups feeling threatened when they are seemingly peripheral to official designations. </a:t>
            </a:r>
          </a:p>
          <a:p>
            <a:pPr>
              <a:lnSpc>
                <a:spcPct val="107000"/>
              </a:lnSpc>
              <a:spcBef>
                <a:spcPts val="1200"/>
              </a:spcBef>
              <a:spcAft>
                <a:spcPts val="800"/>
              </a:spcAft>
            </a:pPr>
            <a:r>
              <a:rPr lang="en-ZA" sz="2400" b="1"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The fuzzy boundaries of what constitutes a community make </a:t>
            </a:r>
            <a:r>
              <a:rPr lang="en-ZA" sz="2400" b="1" dirty="0">
                <a:solidFill>
                  <a:srgbClr val="CC0099"/>
                </a:solidFill>
                <a:latin typeface="Arial Black" panose="020B0A04020102020204" pitchFamily="34" charset="0"/>
                <a:cs typeface="Times New Roman" panose="02020603050405020304" pitchFamily="18" charset="0"/>
              </a:rPr>
              <a:t>governance and the assessment of CBT considerably challenging. </a:t>
            </a:r>
          </a:p>
          <a:p>
            <a:pPr>
              <a:lnSpc>
                <a:spcPct val="107000"/>
              </a:lnSpc>
              <a:spcBef>
                <a:spcPts val="1200"/>
              </a:spcBef>
              <a:spcAft>
                <a:spcPts val="800"/>
              </a:spcAft>
            </a:pPr>
            <a:r>
              <a:rPr lang="en-ZA" sz="2400" b="1"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A suggestion is to </a:t>
            </a:r>
            <a:r>
              <a:rPr lang="en-ZA" sz="2400" b="1" dirty="0">
                <a:solidFill>
                  <a:srgbClr val="CC0099"/>
                </a:solidFill>
                <a:latin typeface="Arial Black" panose="020B0A04020102020204" pitchFamily="34" charset="0"/>
                <a:cs typeface="Times New Roman" panose="02020603050405020304" pitchFamily="18" charset="0"/>
              </a:rPr>
              <a:t>resist predefining a community </a:t>
            </a:r>
            <a:r>
              <a:rPr lang="en-ZA" sz="2400" b="1"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and to instead consider its fluid boundaries and heterogeneity in CBT planning and research.</a:t>
            </a: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836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F1B8184-FC3F-4F52-9B25-B9E88A143D1C}"/>
              </a:ext>
            </a:extLst>
          </p:cNvPr>
          <p:cNvSpPr txBox="1"/>
          <p:nvPr/>
        </p:nvSpPr>
        <p:spPr>
          <a:xfrm>
            <a:off x="1209965" y="25223"/>
            <a:ext cx="7915556" cy="646331"/>
          </a:xfrm>
          <a:prstGeom prst="rect">
            <a:avLst/>
          </a:prstGeom>
          <a:solidFill>
            <a:srgbClr val="FFFF66"/>
          </a:solidFill>
        </p:spPr>
        <p:txBody>
          <a:bodyPr wrap="square">
            <a:spAutoFit/>
          </a:bodyPr>
          <a:lstStyle/>
          <a:p>
            <a:pPr algn="l"/>
            <a:endParaRPr lang="en-US" sz="3600" b="1" dirty="0">
              <a:solidFill>
                <a:srgbClr val="CC0099"/>
              </a:solidFill>
            </a:endParaRPr>
          </a:p>
        </p:txBody>
      </p:sp>
      <p:sp>
        <p:nvSpPr>
          <p:cNvPr id="13" name="TextBox 12">
            <a:extLst>
              <a:ext uri="{FF2B5EF4-FFF2-40B4-BE49-F238E27FC236}">
                <a16:creationId xmlns:a16="http://schemas.microsoft.com/office/drawing/2014/main" id="{416A7241-0D1F-4707-93F2-4F7C58D37550}"/>
              </a:ext>
            </a:extLst>
          </p:cNvPr>
          <p:cNvSpPr txBox="1"/>
          <p:nvPr/>
        </p:nvSpPr>
        <p:spPr>
          <a:xfrm>
            <a:off x="1209965" y="167287"/>
            <a:ext cx="6334226" cy="523220"/>
          </a:xfrm>
          <a:prstGeom prst="rect">
            <a:avLst/>
          </a:prstGeom>
          <a:noFill/>
        </p:spPr>
        <p:txBody>
          <a:bodyPr wrap="square">
            <a:spAutoFit/>
          </a:bodyPr>
          <a:lstStyle/>
          <a:p>
            <a:r>
              <a:rPr lang="en-US" sz="2800" b="1" dirty="0">
                <a:solidFill>
                  <a:srgbClr val="CC0099"/>
                </a:solidFill>
                <a:latin typeface="Arial" panose="020B0604020202020204" pitchFamily="34" charset="0"/>
                <a:cs typeface="Arial" panose="020B0604020202020204" pitchFamily="34" charset="0"/>
              </a:rPr>
              <a:t>PERCEIVED CONVENTIONAL CBT  </a:t>
            </a:r>
            <a:endParaRPr lang="en-ZA" sz="2800" b="1" dirty="0">
              <a:solidFill>
                <a:srgbClr val="CC0099"/>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9CD3470-589B-493F-AD78-A29A7E794BC0}"/>
              </a:ext>
            </a:extLst>
          </p:cNvPr>
          <p:cNvPicPr>
            <a:picLocks noChangeAspect="1"/>
          </p:cNvPicPr>
          <p:nvPr/>
        </p:nvPicPr>
        <p:blipFill>
          <a:blip r:embed="rId3"/>
          <a:stretch>
            <a:fillRect/>
          </a:stretch>
        </p:blipFill>
        <p:spPr>
          <a:xfrm>
            <a:off x="1662921" y="2157753"/>
            <a:ext cx="7093154" cy="3380017"/>
          </a:xfrm>
          <a:prstGeom prst="rect">
            <a:avLst/>
          </a:prstGeom>
          <a:ln w="127000" cap="sq">
            <a:solidFill>
              <a:srgbClr val="FFFF66"/>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51974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A243A39-A82E-4F9D-9071-956A36091747}"/>
              </a:ext>
            </a:extLst>
          </p:cNvPr>
          <p:cNvSpPr/>
          <p:nvPr/>
        </p:nvSpPr>
        <p:spPr>
          <a:xfrm>
            <a:off x="1228444" y="1096638"/>
            <a:ext cx="7915556" cy="4216539"/>
          </a:xfrm>
          <a:prstGeom prst="rect">
            <a:avLst/>
          </a:prstGeom>
          <a:solidFill>
            <a:srgbClr val="FFFF66"/>
          </a:solidFill>
        </p:spPr>
        <p:txBody>
          <a:bodyPr wrap="square">
            <a:spAutoFit/>
          </a:bodyPr>
          <a:lstStyle/>
          <a:p>
            <a:r>
              <a:rPr lang="en-GB" sz="2800" b="1" u="sng" dirty="0">
                <a:solidFill>
                  <a:srgbClr val="CC0099"/>
                </a:solidFill>
              </a:rPr>
              <a:t>KEY CBT MODELS</a:t>
            </a:r>
          </a:p>
          <a:p>
            <a:endParaRPr lang="en-GB" sz="2400" b="1" u="sng" dirty="0">
              <a:solidFill>
                <a:srgbClr val="CC0099"/>
              </a:solidFill>
            </a:endParaRPr>
          </a:p>
          <a:p>
            <a:pPr marL="342900" indent="-342900">
              <a:buFont typeface="Wingdings" panose="05000000000000000000" pitchFamily="2" charset="2"/>
              <a:buChar char="Ø"/>
            </a:pPr>
            <a:r>
              <a:rPr lang="en-GB" sz="2400" b="1" dirty="0"/>
              <a:t>Communally-owned ventures</a:t>
            </a:r>
          </a:p>
          <a:p>
            <a:pPr marL="342900" indent="-342900">
              <a:buFont typeface="Wingdings" panose="05000000000000000000" pitchFamily="2" charset="2"/>
              <a:buChar char="Ø"/>
            </a:pPr>
            <a:endParaRPr lang="en-GB" sz="2400" b="1" dirty="0"/>
          </a:p>
          <a:p>
            <a:pPr marL="342900" indent="-342900">
              <a:buFont typeface="Wingdings" panose="05000000000000000000" pitchFamily="2" charset="2"/>
              <a:buChar char="Ø"/>
            </a:pPr>
            <a:r>
              <a:rPr lang="en-GB" sz="2400" b="1" dirty="0"/>
              <a:t>Community initiatives in joint ventures with the private sector</a:t>
            </a:r>
          </a:p>
          <a:p>
            <a:pPr marL="342900" indent="-342900">
              <a:buFont typeface="Wingdings" panose="05000000000000000000" pitchFamily="2" charset="2"/>
              <a:buChar char="Ø"/>
            </a:pPr>
            <a:endParaRPr lang="en-GB" sz="2400" b="1" dirty="0"/>
          </a:p>
          <a:p>
            <a:pPr marL="342900" indent="-342900">
              <a:buFont typeface="Wingdings" panose="05000000000000000000" pitchFamily="2" charset="2"/>
              <a:buChar char="Ø"/>
            </a:pPr>
            <a:r>
              <a:rPr lang="en-GB" sz="2400" b="1" dirty="0"/>
              <a:t>Community-based tourism entrepreneurship</a:t>
            </a:r>
          </a:p>
          <a:p>
            <a:pPr marL="342900" indent="-342900">
              <a:buFont typeface="Wingdings" panose="05000000000000000000" pitchFamily="2" charset="2"/>
              <a:buChar char="Ø"/>
            </a:pPr>
            <a:endParaRPr lang="en-GB" sz="2400" b="1" dirty="0"/>
          </a:p>
          <a:p>
            <a:pPr marL="342900" indent="-342900">
              <a:buFont typeface="Wingdings" panose="05000000000000000000" pitchFamily="2" charset="2"/>
              <a:buChar char="Ø"/>
            </a:pPr>
            <a:r>
              <a:rPr lang="en-GB" sz="2400" b="1" dirty="0"/>
              <a:t>Community enterprise linkages with private sector owned tourism businesses</a:t>
            </a:r>
          </a:p>
        </p:txBody>
      </p:sp>
      <p:pic>
        <p:nvPicPr>
          <p:cNvPr id="4" name="Picture 3">
            <a:extLst>
              <a:ext uri="{FF2B5EF4-FFF2-40B4-BE49-F238E27FC236}">
                <a16:creationId xmlns:a16="http://schemas.microsoft.com/office/drawing/2014/main" id="{B042BB4E-B448-4B5B-8859-B75A0A68A345}"/>
              </a:ext>
            </a:extLst>
          </p:cNvPr>
          <p:cNvPicPr>
            <a:picLocks noChangeAspect="1"/>
          </p:cNvPicPr>
          <p:nvPr/>
        </p:nvPicPr>
        <p:blipFill rotWithShape="1">
          <a:blip r:embed="rId3"/>
          <a:srcRect l="48876" t="25081" r="26517" b="13196"/>
          <a:stretch/>
        </p:blipFill>
        <p:spPr>
          <a:xfrm>
            <a:off x="7348465" y="205483"/>
            <a:ext cx="1537465" cy="2169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810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 calcmode="lin" valueType="num">
                                      <p:cBhvr additive="base">
                                        <p:cTn id="13"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 calcmode="lin" valueType="num">
                                      <p:cBhvr additive="base">
                                        <p:cTn id="19"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C5B63E-CE62-4491-9579-9F332920B8A3}"/>
              </a:ext>
            </a:extLst>
          </p:cNvPr>
          <p:cNvSpPr txBox="1"/>
          <p:nvPr/>
        </p:nvSpPr>
        <p:spPr>
          <a:xfrm>
            <a:off x="1209964" y="68210"/>
            <a:ext cx="7915557" cy="496996"/>
          </a:xfrm>
          <a:prstGeom prst="rect">
            <a:avLst/>
          </a:prstGeom>
          <a:solidFill>
            <a:srgbClr val="FFFF66"/>
          </a:solidFill>
        </p:spPr>
        <p:txBody>
          <a:bodyPr wrap="square">
            <a:spAutoFit/>
          </a:bodyPr>
          <a:lstStyle/>
          <a:p>
            <a:pPr marL="342900" lvl="0" indent="-342900">
              <a:lnSpc>
                <a:spcPct val="150000"/>
              </a:lnSpc>
              <a:buFont typeface="Symbol" panose="05050102010706020507" pitchFamily="18" charset="2"/>
              <a:buChar char=""/>
            </a:pPr>
            <a:r>
              <a:rPr lang="en-ZA" sz="2000" b="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INTERNATIONAL BEST PRACTICE MODELS</a:t>
            </a:r>
          </a:p>
        </p:txBody>
      </p:sp>
      <p:sp>
        <p:nvSpPr>
          <p:cNvPr id="5" name="TextBox 4">
            <a:extLst>
              <a:ext uri="{FF2B5EF4-FFF2-40B4-BE49-F238E27FC236}">
                <a16:creationId xmlns:a16="http://schemas.microsoft.com/office/drawing/2014/main" id="{6EFE48DC-E7DA-4141-9C31-5AB22CDC9D16}"/>
              </a:ext>
            </a:extLst>
          </p:cNvPr>
          <p:cNvSpPr txBox="1"/>
          <p:nvPr/>
        </p:nvSpPr>
        <p:spPr>
          <a:xfrm>
            <a:off x="1209965" y="616517"/>
            <a:ext cx="7915556" cy="461665"/>
          </a:xfrm>
          <a:prstGeom prst="rect">
            <a:avLst/>
          </a:prstGeom>
          <a:solidFill>
            <a:srgbClr val="FFFF66"/>
          </a:solidFill>
        </p:spPr>
        <p:txBody>
          <a:bodyPr wrap="square">
            <a:spAutoFit/>
          </a:bodyPr>
          <a:lstStyle/>
          <a:p>
            <a:pPr algn="l"/>
            <a:r>
              <a:rPr lang="en-US" sz="2400" b="1" dirty="0">
                <a:solidFill>
                  <a:srgbClr val="CC0099"/>
                </a:solidFill>
              </a:rPr>
              <a:t>  “Structural community support model for tourism”</a:t>
            </a:r>
          </a:p>
        </p:txBody>
      </p:sp>
      <p:sp>
        <p:nvSpPr>
          <p:cNvPr id="7" name="TextBox 6">
            <a:extLst>
              <a:ext uri="{FF2B5EF4-FFF2-40B4-BE49-F238E27FC236}">
                <a16:creationId xmlns:a16="http://schemas.microsoft.com/office/drawing/2014/main" id="{7EC7D2A8-57E3-4AA1-A6AA-A8E51F1F412D}"/>
              </a:ext>
            </a:extLst>
          </p:cNvPr>
          <p:cNvSpPr txBox="1"/>
          <p:nvPr/>
        </p:nvSpPr>
        <p:spPr>
          <a:xfrm>
            <a:off x="1209965" y="1175516"/>
            <a:ext cx="7915556" cy="830997"/>
          </a:xfrm>
          <a:prstGeom prst="rect">
            <a:avLst/>
          </a:prstGeom>
          <a:solidFill>
            <a:srgbClr val="FFFF66"/>
          </a:solidFill>
        </p:spPr>
        <p:txBody>
          <a:bodyPr wrap="square">
            <a:spAutoFit/>
          </a:bodyPr>
          <a:lstStyle/>
          <a:p>
            <a:r>
              <a:rPr lang="en-US" sz="2400" b="1" dirty="0">
                <a:solidFill>
                  <a:srgbClr val="CC0099"/>
                </a:solidFill>
              </a:rPr>
              <a:t> “Community tourism planning model for marginalized destinations” </a:t>
            </a:r>
          </a:p>
        </p:txBody>
      </p:sp>
      <p:sp>
        <p:nvSpPr>
          <p:cNvPr id="8" name="TextBox 7">
            <a:extLst>
              <a:ext uri="{FF2B5EF4-FFF2-40B4-BE49-F238E27FC236}">
                <a16:creationId xmlns:a16="http://schemas.microsoft.com/office/drawing/2014/main" id="{E1472C51-8282-4631-80C0-5B7F89BE2B05}"/>
              </a:ext>
            </a:extLst>
          </p:cNvPr>
          <p:cNvSpPr txBox="1"/>
          <p:nvPr/>
        </p:nvSpPr>
        <p:spPr>
          <a:xfrm>
            <a:off x="1209965" y="2103847"/>
            <a:ext cx="7915556" cy="461665"/>
          </a:xfrm>
          <a:prstGeom prst="rect">
            <a:avLst/>
          </a:prstGeom>
          <a:solidFill>
            <a:srgbClr val="FFFF66"/>
          </a:solidFill>
        </p:spPr>
        <p:txBody>
          <a:bodyPr wrap="square">
            <a:spAutoFit/>
          </a:bodyPr>
          <a:lstStyle/>
          <a:p>
            <a:pPr algn="l"/>
            <a:r>
              <a:rPr lang="en-US" sz="2400" b="1" dirty="0">
                <a:solidFill>
                  <a:srgbClr val="CC0099"/>
                </a:solidFill>
              </a:rPr>
              <a:t> “Community-based action model to influence tourism” </a:t>
            </a:r>
          </a:p>
        </p:txBody>
      </p:sp>
      <p:sp>
        <p:nvSpPr>
          <p:cNvPr id="9" name="TextBox 8">
            <a:extLst>
              <a:ext uri="{FF2B5EF4-FFF2-40B4-BE49-F238E27FC236}">
                <a16:creationId xmlns:a16="http://schemas.microsoft.com/office/drawing/2014/main" id="{56A7C462-8D81-4A9E-ABA6-9E7575F0B73D}"/>
              </a:ext>
            </a:extLst>
          </p:cNvPr>
          <p:cNvSpPr txBox="1"/>
          <p:nvPr/>
        </p:nvSpPr>
        <p:spPr>
          <a:xfrm>
            <a:off x="1209965" y="2662846"/>
            <a:ext cx="7915556" cy="461665"/>
          </a:xfrm>
          <a:prstGeom prst="rect">
            <a:avLst/>
          </a:prstGeom>
          <a:solidFill>
            <a:srgbClr val="FFFF66"/>
          </a:solidFill>
        </p:spPr>
        <p:txBody>
          <a:bodyPr wrap="square">
            <a:spAutoFit/>
          </a:bodyPr>
          <a:lstStyle/>
          <a:p>
            <a:pPr algn="l"/>
            <a:r>
              <a:rPr lang="en-US" sz="2400" b="1" dirty="0">
                <a:solidFill>
                  <a:srgbClr val="CC0099"/>
                </a:solidFill>
              </a:rPr>
              <a:t> “Factor analysis model for CBT” </a:t>
            </a:r>
          </a:p>
        </p:txBody>
      </p:sp>
      <p:sp>
        <p:nvSpPr>
          <p:cNvPr id="10" name="TextBox 9">
            <a:extLst>
              <a:ext uri="{FF2B5EF4-FFF2-40B4-BE49-F238E27FC236}">
                <a16:creationId xmlns:a16="http://schemas.microsoft.com/office/drawing/2014/main" id="{88724C64-9217-4948-91E0-33F08DE61C6D}"/>
              </a:ext>
            </a:extLst>
          </p:cNvPr>
          <p:cNvSpPr txBox="1"/>
          <p:nvPr/>
        </p:nvSpPr>
        <p:spPr>
          <a:xfrm>
            <a:off x="1209965" y="3221845"/>
            <a:ext cx="7915556" cy="461665"/>
          </a:xfrm>
          <a:prstGeom prst="rect">
            <a:avLst/>
          </a:prstGeom>
          <a:solidFill>
            <a:srgbClr val="FFFF66"/>
          </a:solidFill>
        </p:spPr>
        <p:txBody>
          <a:bodyPr wrap="square">
            <a:spAutoFit/>
          </a:bodyPr>
          <a:lstStyle/>
          <a:p>
            <a:pPr algn="l"/>
            <a:r>
              <a:rPr lang="en-US" sz="2400" b="1" dirty="0">
                <a:solidFill>
                  <a:srgbClr val="CC0099"/>
                </a:solidFill>
              </a:rPr>
              <a:t> “Governance model for CBT” </a:t>
            </a:r>
          </a:p>
        </p:txBody>
      </p:sp>
      <p:sp>
        <p:nvSpPr>
          <p:cNvPr id="11" name="TextBox 10">
            <a:extLst>
              <a:ext uri="{FF2B5EF4-FFF2-40B4-BE49-F238E27FC236}">
                <a16:creationId xmlns:a16="http://schemas.microsoft.com/office/drawing/2014/main" id="{ED4679D5-56BB-4E80-B3AB-A26BAF8A0A57}"/>
              </a:ext>
            </a:extLst>
          </p:cNvPr>
          <p:cNvSpPr txBox="1"/>
          <p:nvPr/>
        </p:nvSpPr>
        <p:spPr>
          <a:xfrm>
            <a:off x="1209965" y="3780844"/>
            <a:ext cx="7915556" cy="461665"/>
          </a:xfrm>
          <a:prstGeom prst="rect">
            <a:avLst/>
          </a:prstGeom>
          <a:solidFill>
            <a:srgbClr val="FFFF66"/>
          </a:solidFill>
        </p:spPr>
        <p:txBody>
          <a:bodyPr wrap="square">
            <a:spAutoFit/>
          </a:bodyPr>
          <a:lstStyle/>
          <a:p>
            <a:pPr algn="l"/>
            <a:r>
              <a:rPr lang="en-US" sz="2400" b="1" dirty="0">
                <a:solidFill>
                  <a:srgbClr val="CC0099"/>
                </a:solidFill>
              </a:rPr>
              <a:t> “Community-based stakeholder model” </a:t>
            </a:r>
          </a:p>
        </p:txBody>
      </p:sp>
      <p:sp>
        <p:nvSpPr>
          <p:cNvPr id="12" name="TextBox 11">
            <a:extLst>
              <a:ext uri="{FF2B5EF4-FFF2-40B4-BE49-F238E27FC236}">
                <a16:creationId xmlns:a16="http://schemas.microsoft.com/office/drawing/2014/main" id="{479BBDEB-5086-4672-9454-5513D8FF2F9F}"/>
              </a:ext>
            </a:extLst>
          </p:cNvPr>
          <p:cNvSpPr txBox="1"/>
          <p:nvPr/>
        </p:nvSpPr>
        <p:spPr>
          <a:xfrm>
            <a:off x="1209965" y="4339843"/>
            <a:ext cx="7915556" cy="461665"/>
          </a:xfrm>
          <a:prstGeom prst="rect">
            <a:avLst/>
          </a:prstGeom>
          <a:solidFill>
            <a:srgbClr val="FFFF66"/>
          </a:solidFill>
        </p:spPr>
        <p:txBody>
          <a:bodyPr wrap="square">
            <a:spAutoFit/>
          </a:bodyPr>
          <a:lstStyle/>
          <a:p>
            <a:pPr algn="l"/>
            <a:r>
              <a:rPr lang="en-US" sz="2400" b="1" dirty="0">
                <a:solidFill>
                  <a:srgbClr val="CC0099"/>
                </a:solidFill>
              </a:rPr>
              <a:t> “Structural model for CBT performance” </a:t>
            </a:r>
          </a:p>
        </p:txBody>
      </p:sp>
      <p:sp>
        <p:nvSpPr>
          <p:cNvPr id="13" name="TextBox 12">
            <a:extLst>
              <a:ext uri="{FF2B5EF4-FFF2-40B4-BE49-F238E27FC236}">
                <a16:creationId xmlns:a16="http://schemas.microsoft.com/office/drawing/2014/main" id="{CE717CC6-5E97-4784-A649-6685AA985E64}"/>
              </a:ext>
            </a:extLst>
          </p:cNvPr>
          <p:cNvSpPr txBox="1"/>
          <p:nvPr/>
        </p:nvSpPr>
        <p:spPr>
          <a:xfrm>
            <a:off x="1209965" y="4898842"/>
            <a:ext cx="7915556" cy="461665"/>
          </a:xfrm>
          <a:prstGeom prst="rect">
            <a:avLst/>
          </a:prstGeom>
          <a:solidFill>
            <a:srgbClr val="FFFF66"/>
          </a:solidFill>
        </p:spPr>
        <p:txBody>
          <a:bodyPr wrap="square">
            <a:spAutoFit/>
          </a:bodyPr>
          <a:lstStyle/>
          <a:p>
            <a:pPr algn="l"/>
            <a:r>
              <a:rPr lang="en-US" sz="2400" b="1" dirty="0">
                <a:solidFill>
                  <a:srgbClr val="CC0099"/>
                </a:solidFill>
              </a:rPr>
              <a:t> “Sustainable model for CBT” </a:t>
            </a:r>
          </a:p>
        </p:txBody>
      </p:sp>
      <p:sp>
        <p:nvSpPr>
          <p:cNvPr id="14" name="TextBox 13">
            <a:extLst>
              <a:ext uri="{FF2B5EF4-FFF2-40B4-BE49-F238E27FC236}">
                <a16:creationId xmlns:a16="http://schemas.microsoft.com/office/drawing/2014/main" id="{714F7DF8-90AD-4F72-B994-645812C2872D}"/>
              </a:ext>
            </a:extLst>
          </p:cNvPr>
          <p:cNvSpPr txBox="1"/>
          <p:nvPr/>
        </p:nvSpPr>
        <p:spPr>
          <a:xfrm>
            <a:off x="1209965" y="5457841"/>
            <a:ext cx="7915556" cy="461665"/>
          </a:xfrm>
          <a:prstGeom prst="rect">
            <a:avLst/>
          </a:prstGeom>
          <a:solidFill>
            <a:srgbClr val="FFFF66"/>
          </a:solidFill>
        </p:spPr>
        <p:txBody>
          <a:bodyPr wrap="square">
            <a:spAutoFit/>
          </a:bodyPr>
          <a:lstStyle/>
          <a:p>
            <a:r>
              <a:rPr lang="en-US" sz="2400" b="1" dirty="0">
                <a:solidFill>
                  <a:srgbClr val="CC0099"/>
                </a:solidFill>
              </a:rPr>
              <a:t> “Structural model for sustainable community development”</a:t>
            </a:r>
          </a:p>
        </p:txBody>
      </p:sp>
      <p:sp>
        <p:nvSpPr>
          <p:cNvPr id="15" name="TextBox 14">
            <a:extLst>
              <a:ext uri="{FF2B5EF4-FFF2-40B4-BE49-F238E27FC236}">
                <a16:creationId xmlns:a16="http://schemas.microsoft.com/office/drawing/2014/main" id="{79C1E254-AFDE-42EF-BFE5-BC421993DDDA}"/>
              </a:ext>
            </a:extLst>
          </p:cNvPr>
          <p:cNvSpPr txBox="1"/>
          <p:nvPr/>
        </p:nvSpPr>
        <p:spPr>
          <a:xfrm>
            <a:off x="1209964" y="6016840"/>
            <a:ext cx="7915556" cy="461665"/>
          </a:xfrm>
          <a:prstGeom prst="rect">
            <a:avLst/>
          </a:prstGeom>
          <a:solidFill>
            <a:srgbClr val="FFFF66"/>
          </a:solidFill>
        </p:spPr>
        <p:txBody>
          <a:bodyPr wrap="square">
            <a:spAutoFit/>
          </a:bodyPr>
          <a:lstStyle/>
          <a:p>
            <a:pPr algn="l"/>
            <a:r>
              <a:rPr lang="en-US" sz="2400" b="1" dirty="0">
                <a:solidFill>
                  <a:srgbClr val="CC0099"/>
                </a:solidFill>
              </a:rPr>
              <a:t> “Model for the analysis of CBT” </a:t>
            </a:r>
          </a:p>
        </p:txBody>
      </p:sp>
    </p:spTree>
    <p:extLst>
      <p:ext uri="{BB962C8B-B14F-4D97-AF65-F5344CB8AC3E}">
        <p14:creationId xmlns:p14="http://schemas.microsoft.com/office/powerpoint/2010/main" val="1338191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031BF5-3A3A-48F0-975F-8DA4B26C01A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4026" y="1866687"/>
            <a:ext cx="4553469" cy="3008474"/>
          </a:xfrm>
          <a:prstGeom prst="rect">
            <a:avLst/>
          </a:prstGeom>
          <a:ln w="127000" cap="sq">
            <a:solidFill>
              <a:srgbClr val="FFFF66"/>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E33D20CB-21F9-4B63-96C0-0C3713EEC851}"/>
              </a:ext>
            </a:extLst>
          </p:cNvPr>
          <p:cNvSpPr txBox="1"/>
          <p:nvPr/>
        </p:nvSpPr>
        <p:spPr>
          <a:xfrm>
            <a:off x="893614" y="19050"/>
            <a:ext cx="8250386" cy="369332"/>
          </a:xfrm>
          <a:prstGeom prst="rect">
            <a:avLst/>
          </a:prstGeom>
          <a:solidFill>
            <a:srgbClr val="FFFF66"/>
          </a:solidFill>
        </p:spPr>
        <p:txBody>
          <a:bodyPr wrap="square">
            <a:spAutoFit/>
          </a:bodyPr>
          <a:lstStyle/>
          <a:p>
            <a:pPr algn="l"/>
            <a:r>
              <a:rPr lang="en-US" b="1" dirty="0">
                <a:solidFill>
                  <a:srgbClr val="CC0099"/>
                </a:solidFill>
              </a:rPr>
              <a:t>  “Structural community support model for tourism”</a:t>
            </a:r>
          </a:p>
        </p:txBody>
      </p:sp>
      <p:sp>
        <p:nvSpPr>
          <p:cNvPr id="5" name="TextBox 4">
            <a:extLst>
              <a:ext uri="{FF2B5EF4-FFF2-40B4-BE49-F238E27FC236}">
                <a16:creationId xmlns:a16="http://schemas.microsoft.com/office/drawing/2014/main" id="{C23B0435-A4AC-4313-A0B4-BD70E8EB8A1C}"/>
              </a:ext>
            </a:extLst>
          </p:cNvPr>
          <p:cNvSpPr txBox="1"/>
          <p:nvPr/>
        </p:nvSpPr>
        <p:spPr>
          <a:xfrm>
            <a:off x="893614" y="6464126"/>
            <a:ext cx="8250385" cy="369332"/>
          </a:xfrm>
          <a:prstGeom prst="rect">
            <a:avLst/>
          </a:prstGeom>
          <a:solidFill>
            <a:srgbClr val="FFFF66"/>
          </a:solidFill>
        </p:spPr>
        <p:txBody>
          <a:bodyPr wrap="square">
            <a:spAutoFit/>
          </a:bodyPr>
          <a:lstStyle/>
          <a:p>
            <a:pPr algn="l"/>
            <a:r>
              <a:rPr lang="en-US" b="1" dirty="0">
                <a:solidFill>
                  <a:srgbClr val="CC0099"/>
                </a:solidFill>
              </a:rPr>
              <a:t> D. </a:t>
            </a:r>
            <a:r>
              <a:rPr lang="en-US" b="1" dirty="0" err="1">
                <a:solidFill>
                  <a:srgbClr val="CC0099"/>
                </a:solidFill>
              </a:rPr>
              <a:t>Gursoy</a:t>
            </a:r>
            <a:r>
              <a:rPr lang="en-US" b="1" dirty="0">
                <a:solidFill>
                  <a:srgbClr val="CC0099"/>
                </a:solidFill>
              </a:rPr>
              <a:t> &amp; D.G. Rutherford (2004) </a:t>
            </a:r>
          </a:p>
        </p:txBody>
      </p:sp>
      <p:pic>
        <p:nvPicPr>
          <p:cNvPr id="34" name="Picture 33">
            <a:extLst>
              <a:ext uri="{FF2B5EF4-FFF2-40B4-BE49-F238E27FC236}">
                <a16:creationId xmlns:a16="http://schemas.microsoft.com/office/drawing/2014/main" id="{ED058C9E-80F7-434A-A240-FCACDD280E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54026" y="1866688"/>
            <a:ext cx="4553469" cy="3113729"/>
          </a:xfrm>
          <a:prstGeom prst="rect">
            <a:avLst/>
          </a:prstGeom>
          <a:ln w="127000" cap="sq">
            <a:solidFill>
              <a:srgbClr val="FFFF66"/>
            </a:solidFill>
            <a:miter lim="800000"/>
          </a:ln>
          <a:effectLst>
            <a:outerShdw blurRad="57150" dist="50800" dir="2700000" algn="tl" rotWithShape="0">
              <a:srgbClr val="000000">
                <a:alpha val="40000"/>
              </a:srgbClr>
            </a:outerShdw>
          </a:effectLst>
        </p:spPr>
      </p:pic>
      <p:sp>
        <p:nvSpPr>
          <p:cNvPr id="35" name="TextBox 34">
            <a:extLst>
              <a:ext uri="{FF2B5EF4-FFF2-40B4-BE49-F238E27FC236}">
                <a16:creationId xmlns:a16="http://schemas.microsoft.com/office/drawing/2014/main" id="{4E44E55E-9435-4390-8AAC-9EB2945C7504}"/>
              </a:ext>
            </a:extLst>
          </p:cNvPr>
          <p:cNvSpPr txBox="1"/>
          <p:nvPr/>
        </p:nvSpPr>
        <p:spPr>
          <a:xfrm>
            <a:off x="912810" y="6464126"/>
            <a:ext cx="8250385" cy="369332"/>
          </a:xfrm>
          <a:prstGeom prst="rect">
            <a:avLst/>
          </a:prstGeom>
          <a:solidFill>
            <a:srgbClr val="FFFF66"/>
          </a:solidFill>
        </p:spPr>
        <p:txBody>
          <a:bodyPr wrap="square">
            <a:spAutoFit/>
          </a:bodyPr>
          <a:lstStyle/>
          <a:p>
            <a:pPr algn="l"/>
            <a:r>
              <a:rPr lang="en-US" b="1" dirty="0">
                <a:solidFill>
                  <a:srgbClr val="CC0099"/>
                </a:solidFill>
              </a:rPr>
              <a:t> S. Harwood (2010) </a:t>
            </a:r>
          </a:p>
        </p:txBody>
      </p:sp>
      <p:sp>
        <p:nvSpPr>
          <p:cNvPr id="36" name="TextBox 35">
            <a:extLst>
              <a:ext uri="{FF2B5EF4-FFF2-40B4-BE49-F238E27FC236}">
                <a16:creationId xmlns:a16="http://schemas.microsoft.com/office/drawing/2014/main" id="{DB7872E3-FF6A-41DB-BEBF-AEAF4B6D3AE3}"/>
              </a:ext>
            </a:extLst>
          </p:cNvPr>
          <p:cNvSpPr txBox="1"/>
          <p:nvPr/>
        </p:nvSpPr>
        <p:spPr>
          <a:xfrm>
            <a:off x="893613" y="19050"/>
            <a:ext cx="8250386" cy="369332"/>
          </a:xfrm>
          <a:prstGeom prst="rect">
            <a:avLst/>
          </a:prstGeom>
          <a:solidFill>
            <a:srgbClr val="FFFF66"/>
          </a:solidFill>
        </p:spPr>
        <p:txBody>
          <a:bodyPr wrap="square">
            <a:spAutoFit/>
          </a:bodyPr>
          <a:lstStyle/>
          <a:p>
            <a:r>
              <a:rPr lang="en-US" b="1" dirty="0">
                <a:solidFill>
                  <a:srgbClr val="CC0099"/>
                </a:solidFill>
              </a:rPr>
              <a:t> “Community tourism planning model for marginalized destinations” </a:t>
            </a:r>
          </a:p>
        </p:txBody>
      </p:sp>
      <p:pic>
        <p:nvPicPr>
          <p:cNvPr id="37" name="Picture 36">
            <a:extLst>
              <a:ext uri="{FF2B5EF4-FFF2-40B4-BE49-F238E27FC236}">
                <a16:creationId xmlns:a16="http://schemas.microsoft.com/office/drawing/2014/main" id="{558CF1B6-B114-47B4-8754-45D4B48E9F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1688035"/>
            <a:ext cx="4902200" cy="3303278"/>
          </a:xfrm>
          <a:prstGeom prst="rect">
            <a:avLst/>
          </a:prstGeom>
          <a:ln w="127000" cap="sq">
            <a:solidFill>
              <a:srgbClr val="FFFF66"/>
            </a:solidFill>
            <a:miter lim="800000"/>
          </a:ln>
          <a:effectLst>
            <a:outerShdw blurRad="57150" dist="50800" dir="2700000" algn="tl" rotWithShape="0">
              <a:srgbClr val="000000">
                <a:alpha val="40000"/>
              </a:srgbClr>
            </a:outerShdw>
          </a:effectLst>
        </p:spPr>
      </p:pic>
      <p:sp>
        <p:nvSpPr>
          <p:cNvPr id="38" name="TextBox 37">
            <a:extLst>
              <a:ext uri="{FF2B5EF4-FFF2-40B4-BE49-F238E27FC236}">
                <a16:creationId xmlns:a16="http://schemas.microsoft.com/office/drawing/2014/main" id="{D4AF8D84-8BF8-4F2F-B45B-B5D70D0761A2}"/>
              </a:ext>
            </a:extLst>
          </p:cNvPr>
          <p:cNvSpPr txBox="1"/>
          <p:nvPr/>
        </p:nvSpPr>
        <p:spPr>
          <a:xfrm>
            <a:off x="893614" y="6472016"/>
            <a:ext cx="8250386" cy="369332"/>
          </a:xfrm>
          <a:prstGeom prst="rect">
            <a:avLst/>
          </a:prstGeom>
          <a:solidFill>
            <a:srgbClr val="FFFF66"/>
          </a:solidFill>
        </p:spPr>
        <p:txBody>
          <a:bodyPr wrap="square">
            <a:spAutoFit/>
          </a:bodyPr>
          <a:lstStyle/>
          <a:p>
            <a:pPr algn="l"/>
            <a:r>
              <a:rPr lang="en-US" b="1" dirty="0">
                <a:solidFill>
                  <a:srgbClr val="CC0099"/>
                </a:solidFill>
              </a:rPr>
              <a:t> D. Hwang, W.P. Stewart &amp; D.W. Ka (2012) </a:t>
            </a:r>
          </a:p>
        </p:txBody>
      </p:sp>
      <p:sp>
        <p:nvSpPr>
          <p:cNvPr id="39" name="TextBox 38">
            <a:extLst>
              <a:ext uri="{FF2B5EF4-FFF2-40B4-BE49-F238E27FC236}">
                <a16:creationId xmlns:a16="http://schemas.microsoft.com/office/drawing/2014/main" id="{E79AFE69-C253-49DC-9C84-2A024B4D9EC8}"/>
              </a:ext>
            </a:extLst>
          </p:cNvPr>
          <p:cNvSpPr txBox="1"/>
          <p:nvPr/>
        </p:nvSpPr>
        <p:spPr>
          <a:xfrm>
            <a:off x="893614" y="19050"/>
            <a:ext cx="8204666" cy="369332"/>
          </a:xfrm>
          <a:prstGeom prst="rect">
            <a:avLst/>
          </a:prstGeom>
          <a:solidFill>
            <a:srgbClr val="FFFF66"/>
          </a:solidFill>
        </p:spPr>
        <p:txBody>
          <a:bodyPr wrap="square">
            <a:spAutoFit/>
          </a:bodyPr>
          <a:lstStyle/>
          <a:p>
            <a:pPr algn="l"/>
            <a:r>
              <a:rPr lang="en-US" b="1" dirty="0">
                <a:solidFill>
                  <a:srgbClr val="CC0099"/>
                </a:solidFill>
              </a:rPr>
              <a:t> “Community-based action model to influence tourism” </a:t>
            </a:r>
          </a:p>
        </p:txBody>
      </p:sp>
      <p:sp>
        <p:nvSpPr>
          <p:cNvPr id="40" name="TextBox 39">
            <a:extLst>
              <a:ext uri="{FF2B5EF4-FFF2-40B4-BE49-F238E27FC236}">
                <a16:creationId xmlns:a16="http://schemas.microsoft.com/office/drawing/2014/main" id="{0F46C751-BFD9-4F99-9F58-C2305F85ABCA}"/>
              </a:ext>
            </a:extLst>
          </p:cNvPr>
          <p:cNvSpPr txBox="1"/>
          <p:nvPr/>
        </p:nvSpPr>
        <p:spPr>
          <a:xfrm>
            <a:off x="842158" y="6452091"/>
            <a:ext cx="8301842" cy="369332"/>
          </a:xfrm>
          <a:prstGeom prst="rect">
            <a:avLst/>
          </a:prstGeom>
          <a:solidFill>
            <a:srgbClr val="FFFF66"/>
          </a:solidFill>
        </p:spPr>
        <p:txBody>
          <a:bodyPr wrap="square">
            <a:spAutoFit/>
          </a:bodyPr>
          <a:lstStyle/>
          <a:p>
            <a:pPr algn="l"/>
            <a:r>
              <a:rPr lang="en-US" b="1" dirty="0">
                <a:solidFill>
                  <a:srgbClr val="CC0099"/>
                </a:solidFill>
              </a:rPr>
              <a:t> J. </a:t>
            </a:r>
            <a:r>
              <a:rPr lang="en-US" b="1" dirty="0" err="1">
                <a:solidFill>
                  <a:srgbClr val="CC0099"/>
                </a:solidFill>
              </a:rPr>
              <a:t>Konwar</a:t>
            </a:r>
            <a:r>
              <a:rPr lang="en-US" b="1" dirty="0">
                <a:solidFill>
                  <a:srgbClr val="CC0099"/>
                </a:solidFill>
              </a:rPr>
              <a:t> &amp; D.K. Chakrabarty (2014) </a:t>
            </a:r>
          </a:p>
        </p:txBody>
      </p:sp>
      <p:sp>
        <p:nvSpPr>
          <p:cNvPr id="41" name="TextBox 40">
            <a:extLst>
              <a:ext uri="{FF2B5EF4-FFF2-40B4-BE49-F238E27FC236}">
                <a16:creationId xmlns:a16="http://schemas.microsoft.com/office/drawing/2014/main" id="{B69D1DDB-8C44-4885-A0F7-6707E4E09770}"/>
              </a:ext>
            </a:extLst>
          </p:cNvPr>
          <p:cNvSpPr txBox="1"/>
          <p:nvPr/>
        </p:nvSpPr>
        <p:spPr>
          <a:xfrm>
            <a:off x="842159" y="31085"/>
            <a:ext cx="8301841" cy="369332"/>
          </a:xfrm>
          <a:prstGeom prst="rect">
            <a:avLst/>
          </a:prstGeom>
          <a:solidFill>
            <a:srgbClr val="FFFF66"/>
          </a:solidFill>
        </p:spPr>
        <p:txBody>
          <a:bodyPr wrap="square">
            <a:spAutoFit/>
          </a:bodyPr>
          <a:lstStyle/>
          <a:p>
            <a:pPr algn="l"/>
            <a:r>
              <a:rPr lang="en-US" b="1" dirty="0">
                <a:solidFill>
                  <a:srgbClr val="CC0099"/>
                </a:solidFill>
              </a:rPr>
              <a:t> “Factor analysis model for CBT” </a:t>
            </a:r>
          </a:p>
        </p:txBody>
      </p:sp>
      <p:pic>
        <p:nvPicPr>
          <p:cNvPr id="42" name="Picture 41">
            <a:extLst>
              <a:ext uri="{FF2B5EF4-FFF2-40B4-BE49-F238E27FC236}">
                <a16:creationId xmlns:a16="http://schemas.microsoft.com/office/drawing/2014/main" id="{7813478E-E209-4D15-AB48-A46521842109}"/>
              </a:ext>
            </a:extLst>
          </p:cNvPr>
          <p:cNvPicPr>
            <a:picLocks noChangeAspect="1"/>
          </p:cNvPicPr>
          <p:nvPr/>
        </p:nvPicPr>
        <p:blipFill>
          <a:blip r:embed="rId6"/>
          <a:stretch>
            <a:fillRect/>
          </a:stretch>
        </p:blipFill>
        <p:spPr>
          <a:xfrm>
            <a:off x="2103120" y="1752056"/>
            <a:ext cx="5551715" cy="3278777"/>
          </a:xfrm>
          <a:prstGeom prst="rect">
            <a:avLst/>
          </a:prstGeom>
          <a:ln w="127000" cap="sq">
            <a:solidFill>
              <a:srgbClr val="FFFF00"/>
            </a:solidFill>
            <a:miter lim="800000"/>
          </a:ln>
          <a:effectLst>
            <a:outerShdw blurRad="57150" dist="50800" dir="2700000" algn="tl" rotWithShape="0">
              <a:srgbClr val="000000">
                <a:alpha val="40000"/>
              </a:srgbClr>
            </a:outerShdw>
          </a:effectLst>
        </p:spPr>
      </p:pic>
      <p:sp>
        <p:nvSpPr>
          <p:cNvPr id="43" name="TextBox 42">
            <a:extLst>
              <a:ext uri="{FF2B5EF4-FFF2-40B4-BE49-F238E27FC236}">
                <a16:creationId xmlns:a16="http://schemas.microsoft.com/office/drawing/2014/main" id="{85895A38-63ED-45E1-97A8-66B255D2D9A5}"/>
              </a:ext>
            </a:extLst>
          </p:cNvPr>
          <p:cNvSpPr txBox="1"/>
          <p:nvPr/>
        </p:nvSpPr>
        <p:spPr>
          <a:xfrm>
            <a:off x="893614" y="6472016"/>
            <a:ext cx="8250385" cy="369332"/>
          </a:xfrm>
          <a:prstGeom prst="rect">
            <a:avLst/>
          </a:prstGeom>
          <a:solidFill>
            <a:srgbClr val="FFFF66"/>
          </a:solidFill>
        </p:spPr>
        <p:txBody>
          <a:bodyPr wrap="square">
            <a:spAutoFit/>
          </a:bodyPr>
          <a:lstStyle/>
          <a:p>
            <a:pPr algn="l"/>
            <a:r>
              <a:rPr lang="en-US" b="1" dirty="0">
                <a:solidFill>
                  <a:srgbClr val="CC0099"/>
                </a:solidFill>
              </a:rPr>
              <a:t> I.N.R. Adi et al. (2017) </a:t>
            </a:r>
          </a:p>
        </p:txBody>
      </p:sp>
      <p:sp>
        <p:nvSpPr>
          <p:cNvPr id="44" name="TextBox 43">
            <a:extLst>
              <a:ext uri="{FF2B5EF4-FFF2-40B4-BE49-F238E27FC236}">
                <a16:creationId xmlns:a16="http://schemas.microsoft.com/office/drawing/2014/main" id="{CA8F5F3A-BB57-495B-89D4-85CEB130C212}"/>
              </a:ext>
            </a:extLst>
          </p:cNvPr>
          <p:cNvSpPr txBox="1"/>
          <p:nvPr/>
        </p:nvSpPr>
        <p:spPr>
          <a:xfrm>
            <a:off x="893614" y="19050"/>
            <a:ext cx="8250386" cy="369332"/>
          </a:xfrm>
          <a:prstGeom prst="rect">
            <a:avLst/>
          </a:prstGeom>
          <a:solidFill>
            <a:srgbClr val="FFFF66"/>
          </a:solidFill>
        </p:spPr>
        <p:txBody>
          <a:bodyPr wrap="square">
            <a:spAutoFit/>
          </a:bodyPr>
          <a:lstStyle/>
          <a:p>
            <a:pPr algn="l"/>
            <a:r>
              <a:rPr lang="en-US" b="1" dirty="0">
                <a:solidFill>
                  <a:srgbClr val="CC0099"/>
                </a:solidFill>
              </a:rPr>
              <a:t> “Governance model for CBT” </a:t>
            </a:r>
          </a:p>
        </p:txBody>
      </p:sp>
      <p:pic>
        <p:nvPicPr>
          <p:cNvPr id="45" name="Picture 44">
            <a:extLst>
              <a:ext uri="{FF2B5EF4-FFF2-40B4-BE49-F238E27FC236}">
                <a16:creationId xmlns:a16="http://schemas.microsoft.com/office/drawing/2014/main" id="{B68F84AD-CBC9-4ACC-9AB2-8B6A4859F850}"/>
              </a:ext>
            </a:extLst>
          </p:cNvPr>
          <p:cNvPicPr>
            <a:picLocks noChangeAspect="1"/>
          </p:cNvPicPr>
          <p:nvPr/>
        </p:nvPicPr>
        <p:blipFill>
          <a:blip r:embed="rId7"/>
          <a:stretch>
            <a:fillRect/>
          </a:stretch>
        </p:blipFill>
        <p:spPr>
          <a:xfrm>
            <a:off x="2103120" y="1648516"/>
            <a:ext cx="5551714" cy="3382317"/>
          </a:xfrm>
          <a:prstGeom prst="rect">
            <a:avLst/>
          </a:prstGeom>
          <a:ln w="127000" cap="sq">
            <a:solidFill>
              <a:srgbClr val="FFFF00"/>
            </a:solidFill>
            <a:miter lim="800000"/>
          </a:ln>
          <a:effectLst>
            <a:outerShdw blurRad="57150" dist="50800" dir="2700000" algn="tl" rotWithShape="0">
              <a:srgbClr val="000000">
                <a:alpha val="40000"/>
              </a:srgbClr>
            </a:outerShdw>
          </a:effectLst>
        </p:spPr>
      </p:pic>
      <p:pic>
        <p:nvPicPr>
          <p:cNvPr id="46" name="Picture 45">
            <a:extLst>
              <a:ext uri="{FF2B5EF4-FFF2-40B4-BE49-F238E27FC236}">
                <a16:creationId xmlns:a16="http://schemas.microsoft.com/office/drawing/2014/main" id="{1CCFC7B0-1691-4615-AD17-F179F1DAE94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3118" y="1624445"/>
            <a:ext cx="5551713" cy="3382317"/>
          </a:xfrm>
          <a:prstGeom prst="rect">
            <a:avLst/>
          </a:prstGeom>
          <a:ln w="127000" cap="sq">
            <a:solidFill>
              <a:srgbClr val="FFFF66"/>
            </a:solidFill>
            <a:miter lim="800000"/>
          </a:ln>
          <a:effectLst>
            <a:outerShdw blurRad="57150" dist="50800" dir="2700000" algn="tl" rotWithShape="0">
              <a:srgbClr val="000000">
                <a:alpha val="40000"/>
              </a:srgbClr>
            </a:outerShdw>
          </a:effectLst>
        </p:spPr>
      </p:pic>
      <p:sp>
        <p:nvSpPr>
          <p:cNvPr id="47" name="TextBox 46">
            <a:extLst>
              <a:ext uri="{FF2B5EF4-FFF2-40B4-BE49-F238E27FC236}">
                <a16:creationId xmlns:a16="http://schemas.microsoft.com/office/drawing/2014/main" id="{8601F5D9-1FD3-4F62-979A-3537565C8F2C}"/>
              </a:ext>
            </a:extLst>
          </p:cNvPr>
          <p:cNvSpPr txBox="1"/>
          <p:nvPr/>
        </p:nvSpPr>
        <p:spPr>
          <a:xfrm>
            <a:off x="842159" y="6452090"/>
            <a:ext cx="8250385" cy="369332"/>
          </a:xfrm>
          <a:prstGeom prst="rect">
            <a:avLst/>
          </a:prstGeom>
          <a:solidFill>
            <a:srgbClr val="FFFF66"/>
          </a:solidFill>
        </p:spPr>
        <p:txBody>
          <a:bodyPr wrap="square">
            <a:spAutoFit/>
          </a:bodyPr>
          <a:lstStyle/>
          <a:p>
            <a:pPr algn="l"/>
            <a:r>
              <a:rPr lang="en-US" b="1" dirty="0">
                <a:solidFill>
                  <a:srgbClr val="CC0099"/>
                </a:solidFill>
              </a:rPr>
              <a:t> N.M. </a:t>
            </a:r>
            <a:r>
              <a:rPr lang="en-US" b="1" dirty="0" err="1">
                <a:solidFill>
                  <a:srgbClr val="CC0099"/>
                </a:solidFill>
              </a:rPr>
              <a:t>Eranawati</a:t>
            </a:r>
            <a:r>
              <a:rPr lang="en-US" b="1" dirty="0">
                <a:solidFill>
                  <a:srgbClr val="CC0099"/>
                </a:solidFill>
              </a:rPr>
              <a:t>, I.B. </a:t>
            </a:r>
            <a:r>
              <a:rPr lang="en-US" b="1" dirty="0" err="1">
                <a:solidFill>
                  <a:srgbClr val="CC0099"/>
                </a:solidFill>
              </a:rPr>
              <a:t>Arjana</a:t>
            </a:r>
            <a:r>
              <a:rPr lang="en-US" b="1" dirty="0">
                <a:solidFill>
                  <a:srgbClr val="CC0099"/>
                </a:solidFill>
              </a:rPr>
              <a:t> &amp; N.M.R. </a:t>
            </a:r>
            <a:r>
              <a:rPr lang="en-US" b="1" dirty="0" err="1">
                <a:solidFill>
                  <a:srgbClr val="CC0099"/>
                </a:solidFill>
              </a:rPr>
              <a:t>Sukmawati</a:t>
            </a:r>
            <a:r>
              <a:rPr lang="en-US" b="1" dirty="0">
                <a:solidFill>
                  <a:srgbClr val="CC0099"/>
                </a:solidFill>
              </a:rPr>
              <a:t> (2019) </a:t>
            </a:r>
          </a:p>
        </p:txBody>
      </p:sp>
      <p:sp>
        <p:nvSpPr>
          <p:cNvPr id="48" name="TextBox 47">
            <a:extLst>
              <a:ext uri="{FF2B5EF4-FFF2-40B4-BE49-F238E27FC236}">
                <a16:creationId xmlns:a16="http://schemas.microsoft.com/office/drawing/2014/main" id="{020E330A-9EDC-4A90-9837-0F56DC64D5E6}"/>
              </a:ext>
            </a:extLst>
          </p:cNvPr>
          <p:cNvSpPr txBox="1"/>
          <p:nvPr/>
        </p:nvSpPr>
        <p:spPr>
          <a:xfrm>
            <a:off x="905567" y="7015"/>
            <a:ext cx="8250386" cy="369332"/>
          </a:xfrm>
          <a:prstGeom prst="rect">
            <a:avLst/>
          </a:prstGeom>
          <a:solidFill>
            <a:srgbClr val="FFFF66"/>
          </a:solidFill>
        </p:spPr>
        <p:txBody>
          <a:bodyPr wrap="square">
            <a:spAutoFit/>
          </a:bodyPr>
          <a:lstStyle/>
          <a:p>
            <a:pPr algn="l"/>
            <a:r>
              <a:rPr lang="en-US" b="1" dirty="0">
                <a:solidFill>
                  <a:srgbClr val="CC0099"/>
                </a:solidFill>
              </a:rPr>
              <a:t> “Community-based stakeholder model” </a:t>
            </a:r>
          </a:p>
        </p:txBody>
      </p:sp>
      <p:pic>
        <p:nvPicPr>
          <p:cNvPr id="49" name="Picture 48">
            <a:extLst>
              <a:ext uri="{FF2B5EF4-FFF2-40B4-BE49-F238E27FC236}">
                <a16:creationId xmlns:a16="http://schemas.microsoft.com/office/drawing/2014/main" id="{1BB8B9DB-6EDE-4FC1-BBA2-BB1646FF361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03116" y="1588647"/>
            <a:ext cx="5551713" cy="3517298"/>
          </a:xfrm>
          <a:prstGeom prst="rect">
            <a:avLst/>
          </a:prstGeom>
          <a:ln w="127000" cap="sq">
            <a:solidFill>
              <a:srgbClr val="FFFF66"/>
            </a:solidFill>
            <a:miter lim="800000"/>
          </a:ln>
          <a:effectLst>
            <a:outerShdw blurRad="57150" dist="50800" dir="2700000" algn="tl" rotWithShape="0">
              <a:srgbClr val="000000">
                <a:alpha val="40000"/>
              </a:srgbClr>
            </a:outerShdw>
          </a:effectLst>
        </p:spPr>
      </p:pic>
      <p:sp>
        <p:nvSpPr>
          <p:cNvPr id="50" name="TextBox 49">
            <a:extLst>
              <a:ext uri="{FF2B5EF4-FFF2-40B4-BE49-F238E27FC236}">
                <a16:creationId xmlns:a16="http://schemas.microsoft.com/office/drawing/2014/main" id="{7D8E067A-9D80-4DFC-9BBD-1913CFF71450}"/>
              </a:ext>
            </a:extLst>
          </p:cNvPr>
          <p:cNvSpPr txBox="1"/>
          <p:nvPr/>
        </p:nvSpPr>
        <p:spPr>
          <a:xfrm>
            <a:off x="905568" y="6428021"/>
            <a:ext cx="8250385" cy="369332"/>
          </a:xfrm>
          <a:prstGeom prst="rect">
            <a:avLst/>
          </a:prstGeom>
          <a:solidFill>
            <a:srgbClr val="FFFF66"/>
          </a:solidFill>
        </p:spPr>
        <p:txBody>
          <a:bodyPr wrap="square">
            <a:spAutoFit/>
          </a:bodyPr>
          <a:lstStyle/>
          <a:p>
            <a:pPr algn="l"/>
            <a:r>
              <a:rPr lang="en-US" b="1" dirty="0">
                <a:solidFill>
                  <a:srgbClr val="CC0099"/>
                </a:solidFill>
              </a:rPr>
              <a:t> H. Han et al. (2019) </a:t>
            </a:r>
          </a:p>
        </p:txBody>
      </p:sp>
      <p:sp>
        <p:nvSpPr>
          <p:cNvPr id="51" name="TextBox 50">
            <a:extLst>
              <a:ext uri="{FF2B5EF4-FFF2-40B4-BE49-F238E27FC236}">
                <a16:creationId xmlns:a16="http://schemas.microsoft.com/office/drawing/2014/main" id="{1B41D86B-DCBC-4FAA-946D-C6A178A41A56}"/>
              </a:ext>
            </a:extLst>
          </p:cNvPr>
          <p:cNvSpPr txBox="1"/>
          <p:nvPr/>
        </p:nvSpPr>
        <p:spPr>
          <a:xfrm>
            <a:off x="944413" y="27406"/>
            <a:ext cx="8250386" cy="369332"/>
          </a:xfrm>
          <a:prstGeom prst="rect">
            <a:avLst/>
          </a:prstGeom>
          <a:solidFill>
            <a:srgbClr val="FFFF66"/>
          </a:solidFill>
        </p:spPr>
        <p:txBody>
          <a:bodyPr wrap="square">
            <a:spAutoFit/>
          </a:bodyPr>
          <a:lstStyle/>
          <a:p>
            <a:pPr algn="l"/>
            <a:r>
              <a:rPr lang="en-US" b="1" dirty="0">
                <a:solidFill>
                  <a:srgbClr val="CC0099"/>
                </a:solidFill>
              </a:rPr>
              <a:t> “Structural model for CBT performance” </a:t>
            </a:r>
          </a:p>
        </p:txBody>
      </p:sp>
      <p:sp>
        <p:nvSpPr>
          <p:cNvPr id="52" name="TextBox 51">
            <a:extLst>
              <a:ext uri="{FF2B5EF4-FFF2-40B4-BE49-F238E27FC236}">
                <a16:creationId xmlns:a16="http://schemas.microsoft.com/office/drawing/2014/main" id="{311FE743-76B9-4BE2-AF74-1E26E97CA197}"/>
              </a:ext>
            </a:extLst>
          </p:cNvPr>
          <p:cNvSpPr txBox="1"/>
          <p:nvPr/>
        </p:nvSpPr>
        <p:spPr>
          <a:xfrm>
            <a:off x="893614" y="6458456"/>
            <a:ext cx="8250386" cy="369332"/>
          </a:xfrm>
          <a:prstGeom prst="rect">
            <a:avLst/>
          </a:prstGeom>
          <a:solidFill>
            <a:srgbClr val="FFFF66"/>
          </a:solidFill>
        </p:spPr>
        <p:txBody>
          <a:bodyPr wrap="square">
            <a:spAutoFit/>
          </a:bodyPr>
          <a:lstStyle/>
          <a:p>
            <a:pPr algn="l"/>
            <a:r>
              <a:rPr lang="en-US" b="1" dirty="0">
                <a:solidFill>
                  <a:srgbClr val="CC0099"/>
                </a:solidFill>
              </a:rPr>
              <a:t> O. </a:t>
            </a:r>
            <a:r>
              <a:rPr lang="en-US" b="1" dirty="0" err="1">
                <a:solidFill>
                  <a:srgbClr val="CC0099"/>
                </a:solidFill>
              </a:rPr>
              <a:t>Mtapuri</a:t>
            </a:r>
            <a:r>
              <a:rPr lang="en-US" b="1" dirty="0">
                <a:solidFill>
                  <a:srgbClr val="CC0099"/>
                </a:solidFill>
              </a:rPr>
              <a:t>, M.A. </a:t>
            </a:r>
            <a:r>
              <a:rPr lang="en-US" b="1" dirty="0" err="1">
                <a:solidFill>
                  <a:srgbClr val="CC0099"/>
                </a:solidFill>
              </a:rPr>
              <a:t>Camillieri</a:t>
            </a:r>
            <a:r>
              <a:rPr lang="en-US" b="1" dirty="0">
                <a:solidFill>
                  <a:srgbClr val="CC0099"/>
                </a:solidFill>
              </a:rPr>
              <a:t> &amp; A. </a:t>
            </a:r>
            <a:r>
              <a:rPr lang="en-US" b="1" dirty="0" err="1">
                <a:solidFill>
                  <a:srgbClr val="CC0099"/>
                </a:solidFill>
              </a:rPr>
              <a:t>Dluzewska</a:t>
            </a:r>
            <a:r>
              <a:rPr lang="en-US" b="1" dirty="0">
                <a:solidFill>
                  <a:srgbClr val="CC0099"/>
                </a:solidFill>
              </a:rPr>
              <a:t> (2021) </a:t>
            </a:r>
          </a:p>
        </p:txBody>
      </p:sp>
      <p:sp>
        <p:nvSpPr>
          <p:cNvPr id="53" name="TextBox 52">
            <a:extLst>
              <a:ext uri="{FF2B5EF4-FFF2-40B4-BE49-F238E27FC236}">
                <a16:creationId xmlns:a16="http://schemas.microsoft.com/office/drawing/2014/main" id="{08E92148-797F-450A-9263-B4962A55BEF5}"/>
              </a:ext>
            </a:extLst>
          </p:cNvPr>
          <p:cNvSpPr txBox="1"/>
          <p:nvPr/>
        </p:nvSpPr>
        <p:spPr>
          <a:xfrm>
            <a:off x="893614" y="24721"/>
            <a:ext cx="8250386" cy="369332"/>
          </a:xfrm>
          <a:prstGeom prst="rect">
            <a:avLst/>
          </a:prstGeom>
          <a:solidFill>
            <a:srgbClr val="FFFF66"/>
          </a:solidFill>
        </p:spPr>
        <p:txBody>
          <a:bodyPr wrap="square">
            <a:spAutoFit/>
          </a:bodyPr>
          <a:lstStyle/>
          <a:p>
            <a:pPr algn="l"/>
            <a:r>
              <a:rPr lang="en-US" b="1" dirty="0">
                <a:solidFill>
                  <a:srgbClr val="CC0099"/>
                </a:solidFill>
              </a:rPr>
              <a:t> “Sustainable model for CBT” </a:t>
            </a:r>
          </a:p>
        </p:txBody>
      </p:sp>
      <p:pic>
        <p:nvPicPr>
          <p:cNvPr id="54" name="Picture 53">
            <a:extLst>
              <a:ext uri="{FF2B5EF4-FFF2-40B4-BE49-F238E27FC236}">
                <a16:creationId xmlns:a16="http://schemas.microsoft.com/office/drawing/2014/main" id="{223E5AD1-B069-47AB-ACF3-ECE1DA54C922}"/>
              </a:ext>
            </a:extLst>
          </p:cNvPr>
          <p:cNvPicPr>
            <a:picLocks noChangeAspect="1"/>
          </p:cNvPicPr>
          <p:nvPr/>
        </p:nvPicPr>
        <p:blipFill>
          <a:blip r:embed="rId10"/>
          <a:stretch>
            <a:fillRect/>
          </a:stretch>
        </p:blipFill>
        <p:spPr>
          <a:xfrm>
            <a:off x="2175518" y="1646927"/>
            <a:ext cx="5522858" cy="3592911"/>
          </a:xfrm>
          <a:prstGeom prst="rect">
            <a:avLst/>
          </a:prstGeom>
          <a:ln w="127000" cap="sq">
            <a:solidFill>
              <a:srgbClr val="FFFF00"/>
            </a:solidFill>
            <a:miter lim="800000"/>
          </a:ln>
          <a:effectLst>
            <a:outerShdw blurRad="57150" dist="50800" dir="2700000" algn="tl" rotWithShape="0">
              <a:srgbClr val="000000">
                <a:alpha val="40000"/>
              </a:srgbClr>
            </a:outerShdw>
          </a:effectLst>
        </p:spPr>
      </p:pic>
      <p:pic>
        <p:nvPicPr>
          <p:cNvPr id="55" name="Picture 54">
            <a:extLst>
              <a:ext uri="{FF2B5EF4-FFF2-40B4-BE49-F238E27FC236}">
                <a16:creationId xmlns:a16="http://schemas.microsoft.com/office/drawing/2014/main" id="{734E7B7C-0B02-40C3-951D-882D4739CA5D}"/>
              </a:ext>
            </a:extLst>
          </p:cNvPr>
          <p:cNvPicPr>
            <a:picLocks noChangeAspect="1"/>
          </p:cNvPicPr>
          <p:nvPr/>
        </p:nvPicPr>
        <p:blipFill>
          <a:blip r:embed="rId11"/>
          <a:stretch>
            <a:fillRect/>
          </a:stretch>
        </p:blipFill>
        <p:spPr>
          <a:xfrm>
            <a:off x="2175518" y="1561665"/>
            <a:ext cx="5749283" cy="3682275"/>
          </a:xfrm>
          <a:prstGeom prst="rect">
            <a:avLst/>
          </a:prstGeom>
          <a:ln w="127000" cap="sq">
            <a:solidFill>
              <a:srgbClr val="FFFF66"/>
            </a:solidFill>
            <a:miter lim="800000"/>
          </a:ln>
          <a:effectLst>
            <a:outerShdw blurRad="57150" dist="50800" dir="2700000" algn="tl" rotWithShape="0">
              <a:srgbClr val="000000">
                <a:alpha val="40000"/>
              </a:srgbClr>
            </a:outerShdw>
          </a:effectLst>
        </p:spPr>
      </p:pic>
      <p:sp>
        <p:nvSpPr>
          <p:cNvPr id="56" name="TextBox 55">
            <a:extLst>
              <a:ext uri="{FF2B5EF4-FFF2-40B4-BE49-F238E27FC236}">
                <a16:creationId xmlns:a16="http://schemas.microsoft.com/office/drawing/2014/main" id="{C232EBD0-DDB2-4DB2-B5FC-D660196E50BE}"/>
              </a:ext>
            </a:extLst>
          </p:cNvPr>
          <p:cNvSpPr txBox="1"/>
          <p:nvPr/>
        </p:nvSpPr>
        <p:spPr>
          <a:xfrm>
            <a:off x="854111" y="6407630"/>
            <a:ext cx="8250386" cy="369332"/>
          </a:xfrm>
          <a:prstGeom prst="rect">
            <a:avLst/>
          </a:prstGeom>
          <a:solidFill>
            <a:srgbClr val="FFFF66"/>
          </a:solidFill>
        </p:spPr>
        <p:txBody>
          <a:bodyPr wrap="square">
            <a:spAutoFit/>
          </a:bodyPr>
          <a:lstStyle/>
          <a:p>
            <a:pPr algn="l"/>
            <a:r>
              <a:rPr lang="en-US" b="1" dirty="0">
                <a:solidFill>
                  <a:srgbClr val="CC0099"/>
                </a:solidFill>
              </a:rPr>
              <a:t> G. Rose et al. (2022) </a:t>
            </a:r>
          </a:p>
        </p:txBody>
      </p:sp>
      <p:sp>
        <p:nvSpPr>
          <p:cNvPr id="57" name="TextBox 56">
            <a:extLst>
              <a:ext uri="{FF2B5EF4-FFF2-40B4-BE49-F238E27FC236}">
                <a16:creationId xmlns:a16="http://schemas.microsoft.com/office/drawing/2014/main" id="{D6F6F7B8-0D75-42E1-B806-57F776F79780}"/>
              </a:ext>
            </a:extLst>
          </p:cNvPr>
          <p:cNvSpPr txBox="1"/>
          <p:nvPr/>
        </p:nvSpPr>
        <p:spPr>
          <a:xfrm>
            <a:off x="842158" y="56606"/>
            <a:ext cx="8250386" cy="369332"/>
          </a:xfrm>
          <a:prstGeom prst="rect">
            <a:avLst/>
          </a:prstGeom>
          <a:solidFill>
            <a:srgbClr val="FFFF66"/>
          </a:solidFill>
        </p:spPr>
        <p:txBody>
          <a:bodyPr wrap="square">
            <a:spAutoFit/>
          </a:bodyPr>
          <a:lstStyle/>
          <a:p>
            <a:r>
              <a:rPr lang="en-US" b="1" dirty="0">
                <a:solidFill>
                  <a:srgbClr val="CC0099"/>
                </a:solidFill>
              </a:rPr>
              <a:t> “Structural model for sustainable community development”</a:t>
            </a:r>
          </a:p>
        </p:txBody>
      </p:sp>
      <p:pic>
        <p:nvPicPr>
          <p:cNvPr id="58" name="Picture 57">
            <a:extLst>
              <a:ext uri="{FF2B5EF4-FFF2-40B4-BE49-F238E27FC236}">
                <a16:creationId xmlns:a16="http://schemas.microsoft.com/office/drawing/2014/main" id="{3D2FD45B-F709-4820-82AD-D1B2AA520442}"/>
              </a:ext>
            </a:extLst>
          </p:cNvPr>
          <p:cNvPicPr>
            <a:picLocks noChangeAspect="1"/>
          </p:cNvPicPr>
          <p:nvPr/>
        </p:nvPicPr>
        <p:blipFill>
          <a:blip r:embed="rId12"/>
          <a:stretch>
            <a:fillRect/>
          </a:stretch>
        </p:blipFill>
        <p:spPr>
          <a:xfrm>
            <a:off x="2103116" y="1403350"/>
            <a:ext cx="5821685" cy="4051301"/>
          </a:xfrm>
          <a:prstGeom prst="rect">
            <a:avLst/>
          </a:prstGeom>
          <a:ln w="127000" cap="sq">
            <a:solidFill>
              <a:srgbClr val="FFFF66"/>
            </a:solidFill>
            <a:miter lim="800000"/>
          </a:ln>
          <a:effectLst>
            <a:outerShdw blurRad="57150" dist="50800" dir="2700000" algn="tl" rotWithShape="0">
              <a:srgbClr val="000000">
                <a:alpha val="40000"/>
              </a:srgbClr>
            </a:outerShdw>
          </a:effectLst>
        </p:spPr>
      </p:pic>
      <p:sp>
        <p:nvSpPr>
          <p:cNvPr id="59" name="TextBox 58">
            <a:extLst>
              <a:ext uri="{FF2B5EF4-FFF2-40B4-BE49-F238E27FC236}">
                <a16:creationId xmlns:a16="http://schemas.microsoft.com/office/drawing/2014/main" id="{9235DD7F-D87A-4530-90AF-8E365D6810A2}"/>
              </a:ext>
            </a:extLst>
          </p:cNvPr>
          <p:cNvSpPr txBox="1"/>
          <p:nvPr/>
        </p:nvSpPr>
        <p:spPr>
          <a:xfrm>
            <a:off x="944415" y="6450978"/>
            <a:ext cx="8250385" cy="369332"/>
          </a:xfrm>
          <a:prstGeom prst="rect">
            <a:avLst/>
          </a:prstGeom>
          <a:solidFill>
            <a:srgbClr val="FFFF66"/>
          </a:solidFill>
        </p:spPr>
        <p:txBody>
          <a:bodyPr wrap="square">
            <a:spAutoFit/>
          </a:bodyPr>
          <a:lstStyle/>
          <a:p>
            <a:pPr algn="l"/>
            <a:r>
              <a:rPr lang="en-US" b="1" dirty="0">
                <a:solidFill>
                  <a:srgbClr val="CC0099"/>
                </a:solidFill>
              </a:rPr>
              <a:t> M.N.R. </a:t>
            </a:r>
            <a:r>
              <a:rPr lang="en-US" b="1" dirty="0" err="1">
                <a:solidFill>
                  <a:srgbClr val="CC0099"/>
                </a:solidFill>
              </a:rPr>
              <a:t>Llupat</a:t>
            </a:r>
            <a:r>
              <a:rPr lang="en-US" b="1" dirty="0">
                <a:solidFill>
                  <a:srgbClr val="CC0099"/>
                </a:solidFill>
              </a:rPr>
              <a:t> (2022) </a:t>
            </a:r>
          </a:p>
        </p:txBody>
      </p:sp>
      <p:sp>
        <p:nvSpPr>
          <p:cNvPr id="60" name="TextBox 59">
            <a:extLst>
              <a:ext uri="{FF2B5EF4-FFF2-40B4-BE49-F238E27FC236}">
                <a16:creationId xmlns:a16="http://schemas.microsoft.com/office/drawing/2014/main" id="{968E3725-4CE1-4196-8B37-889050266FF5}"/>
              </a:ext>
            </a:extLst>
          </p:cNvPr>
          <p:cNvSpPr txBox="1"/>
          <p:nvPr/>
        </p:nvSpPr>
        <p:spPr>
          <a:xfrm>
            <a:off x="944413" y="28077"/>
            <a:ext cx="8250386" cy="369332"/>
          </a:xfrm>
          <a:prstGeom prst="rect">
            <a:avLst/>
          </a:prstGeom>
          <a:solidFill>
            <a:srgbClr val="FFFF66"/>
          </a:solidFill>
        </p:spPr>
        <p:txBody>
          <a:bodyPr wrap="square">
            <a:spAutoFit/>
          </a:bodyPr>
          <a:lstStyle/>
          <a:p>
            <a:pPr algn="l"/>
            <a:r>
              <a:rPr lang="en-US" b="1" dirty="0">
                <a:solidFill>
                  <a:srgbClr val="CC0099"/>
                </a:solidFill>
              </a:rPr>
              <a:t> “Model for the analysis of CBT” </a:t>
            </a:r>
          </a:p>
        </p:txBody>
      </p:sp>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0068" r="1457"/>
          <a:stretch/>
        </p:blipFill>
        <p:spPr bwMode="auto">
          <a:xfrm>
            <a:off x="0" y="0"/>
            <a:ext cx="9444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69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500"/>
                                        <p:tgtEl>
                                          <p:spTgt spid="39"/>
                                        </p:tgtEl>
                                      </p:cBhvr>
                                    </p:animEffect>
                                  </p:childTnLst>
                                </p:cTn>
                              </p:par>
                              <p:par>
                                <p:cTn id="19" presetID="22" presetClass="entr" presetSubtype="8"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par>
                                <p:cTn id="33" presetID="22" presetClass="entr" presetSubtype="8"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left)">
                                      <p:cBhvr>
                                        <p:cTn id="40" dur="500"/>
                                        <p:tgtEl>
                                          <p:spTgt spid="44"/>
                                        </p:tgtEl>
                                      </p:cBhvr>
                                    </p:animEffect>
                                  </p:childTnLst>
                                </p:cTn>
                              </p:par>
                              <p:par>
                                <p:cTn id="41" presetID="22" presetClass="entr" presetSubtype="8"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left)">
                                      <p:cBhvr>
                                        <p:cTn id="43" dur="500"/>
                                        <p:tgtEl>
                                          <p:spTgt spid="4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left)">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left)">
                                      <p:cBhvr>
                                        <p:cTn id="51" dur="500"/>
                                        <p:tgtEl>
                                          <p:spTgt spid="48"/>
                                        </p:tgtEl>
                                      </p:cBhvr>
                                    </p:animEffect>
                                  </p:childTnLst>
                                </p:cTn>
                              </p:par>
                              <p:par>
                                <p:cTn id="52" presetID="22" presetClass="entr" presetSubtype="8" fill="hold"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wipe(left)">
                                      <p:cBhvr>
                                        <p:cTn id="54" dur="500"/>
                                        <p:tgtEl>
                                          <p:spTgt spid="46"/>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left)">
                                      <p:cBhvr>
                                        <p:cTn id="62" dur="500"/>
                                        <p:tgtEl>
                                          <p:spTgt spid="51"/>
                                        </p:tgtEl>
                                      </p:cBhvr>
                                    </p:animEffect>
                                  </p:childTnLst>
                                </p:cTn>
                              </p:par>
                              <p:par>
                                <p:cTn id="63" presetID="22" presetClass="entr" presetSubtype="8"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wipe(left)">
                                      <p:cBhvr>
                                        <p:cTn id="65" dur="500"/>
                                        <p:tgtEl>
                                          <p:spTgt spid="49"/>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wipe(left)">
                                      <p:cBhvr>
                                        <p:cTn id="68" dur="500"/>
                                        <p:tgtEl>
                                          <p:spTgt spid="5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wipe(left)">
                                      <p:cBhvr>
                                        <p:cTn id="73" dur="500"/>
                                        <p:tgtEl>
                                          <p:spTgt spid="53"/>
                                        </p:tgtEl>
                                      </p:cBhvr>
                                    </p:animEffect>
                                  </p:childTnLst>
                                </p:cTn>
                              </p:par>
                              <p:par>
                                <p:cTn id="74" presetID="22" presetClass="entr" presetSubtype="8" fill="hold" nodeType="with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wipe(left)">
                                      <p:cBhvr>
                                        <p:cTn id="76" dur="500"/>
                                        <p:tgtEl>
                                          <p:spTgt spid="54"/>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wipe(left)">
                                      <p:cBhvr>
                                        <p:cTn id="79" dur="500"/>
                                        <p:tgtEl>
                                          <p:spTgt spid="5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wipe(left)">
                                      <p:cBhvr>
                                        <p:cTn id="84" dur="500"/>
                                        <p:tgtEl>
                                          <p:spTgt spid="57"/>
                                        </p:tgtEl>
                                      </p:cBhvr>
                                    </p:animEffect>
                                  </p:childTnLst>
                                </p:cTn>
                              </p:par>
                              <p:par>
                                <p:cTn id="85" presetID="22" presetClass="entr" presetSubtype="8" fill="hold" nodeType="with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left)">
                                      <p:cBhvr>
                                        <p:cTn id="87" dur="500"/>
                                        <p:tgtEl>
                                          <p:spTgt spid="55"/>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wipe(left)">
                                      <p:cBhvr>
                                        <p:cTn id="90" dur="500"/>
                                        <p:tgtEl>
                                          <p:spTgt spid="5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60"/>
                                        </p:tgtEl>
                                        <p:attrNameLst>
                                          <p:attrName>style.visibility</p:attrName>
                                        </p:attrNameLst>
                                      </p:cBhvr>
                                      <p:to>
                                        <p:strVal val="visible"/>
                                      </p:to>
                                    </p:set>
                                    <p:animEffect transition="in" filter="wipe(left)">
                                      <p:cBhvr>
                                        <p:cTn id="95" dur="500"/>
                                        <p:tgtEl>
                                          <p:spTgt spid="60"/>
                                        </p:tgtEl>
                                      </p:cBhvr>
                                    </p:animEffect>
                                  </p:childTnLst>
                                </p:cTn>
                              </p:par>
                              <p:par>
                                <p:cTn id="96" presetID="22" presetClass="entr" presetSubtype="8" fill="hold" nodeType="withEffect">
                                  <p:stCondLst>
                                    <p:cond delay="0"/>
                                  </p:stCondLst>
                                  <p:childTnLst>
                                    <p:set>
                                      <p:cBhvr>
                                        <p:cTn id="97" dur="1" fill="hold">
                                          <p:stCondLst>
                                            <p:cond delay="0"/>
                                          </p:stCondLst>
                                        </p:cTn>
                                        <p:tgtEl>
                                          <p:spTgt spid="58"/>
                                        </p:tgtEl>
                                        <p:attrNameLst>
                                          <p:attrName>style.visibility</p:attrName>
                                        </p:attrNameLst>
                                      </p:cBhvr>
                                      <p:to>
                                        <p:strVal val="visible"/>
                                      </p:to>
                                    </p:set>
                                    <p:animEffect transition="in" filter="wipe(left)">
                                      <p:cBhvr>
                                        <p:cTn id="98" dur="500"/>
                                        <p:tgtEl>
                                          <p:spTgt spid="58"/>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59"/>
                                        </p:tgtEl>
                                        <p:attrNameLst>
                                          <p:attrName>style.visibility</p:attrName>
                                        </p:attrNameLst>
                                      </p:cBhvr>
                                      <p:to>
                                        <p:strVal val="visible"/>
                                      </p:to>
                                    </p:set>
                                    <p:animEffect transition="in" filter="wipe(left)">
                                      <p:cBhvr>
                                        <p:cTn id="10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animBg="1"/>
      <p:bldP spid="39" grpId="0" animBg="1"/>
      <p:bldP spid="40" grpId="0" animBg="1"/>
      <p:bldP spid="41" grpId="0" animBg="1"/>
      <p:bldP spid="43" grpId="0" animBg="1"/>
      <p:bldP spid="44" grpId="0" animBg="1"/>
      <p:bldP spid="47" grpId="0" animBg="1"/>
      <p:bldP spid="48" grpId="0" animBg="1"/>
      <p:bldP spid="50" grpId="0" animBg="1"/>
      <p:bldP spid="51" grpId="0" animBg="1"/>
      <p:bldP spid="52" grpId="0" animBg="1"/>
      <p:bldP spid="53" grpId="0" animBg="1"/>
      <p:bldP spid="56" grpId="0" animBg="1"/>
      <p:bldP spid="57" grpId="0" animBg="1"/>
      <p:bldP spid="59" grpId="0" animBg="1"/>
      <p:bldP spid="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27591E5D-31DD-4BF7-A824-01C178B0E3DC}"/>
              </a:ext>
            </a:extLst>
          </p:cNvPr>
          <p:cNvGraphicFramePr>
            <a:graphicFrameLocks noGrp="1"/>
          </p:cNvGraphicFramePr>
          <p:nvPr>
            <p:extLst>
              <p:ext uri="{D42A27DB-BD31-4B8C-83A1-F6EECF244321}">
                <p14:modId xmlns:p14="http://schemas.microsoft.com/office/powerpoint/2010/main" val="942097910"/>
              </p:ext>
            </p:extLst>
          </p:nvPr>
        </p:nvGraphicFramePr>
        <p:xfrm>
          <a:off x="1705509" y="390525"/>
          <a:ext cx="6770670" cy="5986976"/>
        </p:xfrm>
        <a:graphic>
          <a:graphicData uri="http://schemas.openxmlformats.org/drawingml/2006/table">
            <a:tbl>
              <a:tblPr firstRow="1" firstCol="1" bandRow="1">
                <a:tableStyleId>{5DA37D80-6434-44D0-A028-1B22A696006F}</a:tableStyleId>
              </a:tblPr>
              <a:tblGrid>
                <a:gridCol w="1896450">
                  <a:extLst>
                    <a:ext uri="{9D8B030D-6E8A-4147-A177-3AD203B41FA5}">
                      <a16:colId xmlns:a16="http://schemas.microsoft.com/office/drawing/2014/main" val="3250422918"/>
                    </a:ext>
                  </a:extLst>
                </a:gridCol>
                <a:gridCol w="1148823">
                  <a:extLst>
                    <a:ext uri="{9D8B030D-6E8A-4147-A177-3AD203B41FA5}">
                      <a16:colId xmlns:a16="http://schemas.microsoft.com/office/drawing/2014/main" val="148717634"/>
                    </a:ext>
                  </a:extLst>
                </a:gridCol>
                <a:gridCol w="1149460">
                  <a:extLst>
                    <a:ext uri="{9D8B030D-6E8A-4147-A177-3AD203B41FA5}">
                      <a16:colId xmlns:a16="http://schemas.microsoft.com/office/drawing/2014/main" val="2289473930"/>
                    </a:ext>
                  </a:extLst>
                </a:gridCol>
                <a:gridCol w="1149460">
                  <a:extLst>
                    <a:ext uri="{9D8B030D-6E8A-4147-A177-3AD203B41FA5}">
                      <a16:colId xmlns:a16="http://schemas.microsoft.com/office/drawing/2014/main" val="1944397544"/>
                    </a:ext>
                  </a:extLst>
                </a:gridCol>
                <a:gridCol w="1426477">
                  <a:extLst>
                    <a:ext uri="{9D8B030D-6E8A-4147-A177-3AD203B41FA5}">
                      <a16:colId xmlns:a16="http://schemas.microsoft.com/office/drawing/2014/main" val="2765528486"/>
                    </a:ext>
                  </a:extLst>
                </a:gridCol>
              </a:tblGrid>
              <a:tr h="332093">
                <a:tc>
                  <a:txBody>
                    <a:bodyPr/>
                    <a:lstStyle/>
                    <a:p>
                      <a:pPr algn="ctr">
                        <a:lnSpc>
                          <a:spcPct val="115000"/>
                        </a:lnSpc>
                      </a:pPr>
                      <a:r>
                        <a:rPr lang="en-GB" sz="1300" dirty="0">
                          <a:effectLst/>
                        </a:rPr>
                        <a:t>MODEL</a:t>
                      </a:r>
                      <a:endParaRPr lang="en-ZA"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85" marR="50985" marT="0" marB="0">
                    <a:solidFill>
                      <a:srgbClr val="FFFF66"/>
                    </a:solidFill>
                  </a:tcPr>
                </a:tc>
                <a:tc>
                  <a:txBody>
                    <a:bodyPr/>
                    <a:lstStyle/>
                    <a:p>
                      <a:pPr algn="ctr">
                        <a:lnSpc>
                          <a:spcPct val="115000"/>
                        </a:lnSpc>
                      </a:pPr>
                      <a:r>
                        <a:rPr lang="en-GB" sz="1300" dirty="0">
                          <a:effectLst/>
                        </a:rPr>
                        <a:t>COMMUNITY</a:t>
                      </a:r>
                      <a:endParaRPr lang="en-ZA"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85" marR="50985" marT="0" marB="0">
                    <a:solidFill>
                      <a:srgbClr val="FFFF66"/>
                    </a:solidFill>
                  </a:tcPr>
                </a:tc>
                <a:tc>
                  <a:txBody>
                    <a:bodyPr/>
                    <a:lstStyle/>
                    <a:p>
                      <a:pPr algn="ctr">
                        <a:lnSpc>
                          <a:spcPct val="115000"/>
                        </a:lnSpc>
                      </a:pPr>
                      <a:r>
                        <a:rPr lang="en-GB" sz="1300" dirty="0">
                          <a:effectLst/>
                        </a:rPr>
                        <a:t>GOVERNMENT</a:t>
                      </a:r>
                      <a:endParaRPr lang="en-ZA"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85" marR="50985" marT="0" marB="0">
                    <a:solidFill>
                      <a:srgbClr val="FFFF66"/>
                    </a:solidFill>
                  </a:tcPr>
                </a:tc>
                <a:tc>
                  <a:txBody>
                    <a:bodyPr/>
                    <a:lstStyle/>
                    <a:p>
                      <a:pPr algn="ctr">
                        <a:lnSpc>
                          <a:spcPct val="115000"/>
                        </a:lnSpc>
                      </a:pPr>
                      <a:r>
                        <a:rPr lang="en-GB" sz="1300">
                          <a:effectLst/>
                        </a:rPr>
                        <a:t>PRIVATE</a:t>
                      </a:r>
                      <a:endParaRPr lang="en-ZA"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85" marR="50985" marT="0" marB="0">
                    <a:solidFill>
                      <a:srgbClr val="FFFF66"/>
                    </a:solidFill>
                  </a:tcPr>
                </a:tc>
                <a:tc>
                  <a:txBody>
                    <a:bodyPr/>
                    <a:lstStyle/>
                    <a:p>
                      <a:pPr algn="ctr">
                        <a:lnSpc>
                          <a:spcPct val="115000"/>
                        </a:lnSpc>
                      </a:pPr>
                      <a:r>
                        <a:rPr lang="en-GB" sz="1300" dirty="0">
                          <a:effectLst/>
                        </a:rPr>
                        <a:t>FOCUS</a:t>
                      </a:r>
                      <a:endParaRPr lang="en-ZA"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85" marR="50985" marT="0" marB="0">
                    <a:solidFill>
                      <a:srgbClr val="FFFF66"/>
                    </a:solidFill>
                  </a:tcPr>
                </a:tc>
                <a:extLst>
                  <a:ext uri="{0D108BD9-81ED-4DB2-BD59-A6C34878D82A}">
                    <a16:rowId xmlns:a16="http://schemas.microsoft.com/office/drawing/2014/main" val="1373594655"/>
                  </a:ext>
                </a:extLst>
              </a:tr>
              <a:tr h="715623">
                <a:tc>
                  <a:txBody>
                    <a:bodyPr/>
                    <a:lstStyle/>
                    <a:p>
                      <a:pPr algn="ctr">
                        <a:lnSpc>
                          <a:spcPct val="115000"/>
                        </a:lnSpc>
                      </a:pPr>
                      <a:r>
                        <a:rPr lang="en-GB" sz="1400" b="1" dirty="0">
                          <a:effectLst/>
                        </a:rPr>
                        <a:t>1.</a:t>
                      </a:r>
                      <a:endParaRPr lang="en-ZA" sz="1400" b="1" dirty="0">
                        <a:effectLst/>
                      </a:endParaRPr>
                    </a:p>
                    <a:p>
                      <a:pPr algn="ctr">
                        <a:lnSpc>
                          <a:spcPct val="115000"/>
                        </a:lnSpc>
                      </a:pPr>
                      <a:r>
                        <a:rPr lang="en-GB" sz="1400" b="1" dirty="0" err="1">
                          <a:effectLst/>
                        </a:rPr>
                        <a:t>Gursoy</a:t>
                      </a:r>
                      <a:r>
                        <a:rPr lang="en-GB" sz="1400" b="1" dirty="0">
                          <a:effectLst/>
                        </a:rPr>
                        <a:t> &amp; Rutherford</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dirty="0">
                          <a:effectLst/>
                        </a:rPr>
                        <a:t> </a:t>
                      </a:r>
                      <a:endParaRPr lang="en-ZA" sz="1400" b="1" dirty="0">
                        <a:effectLst/>
                      </a:endParaRPr>
                    </a:p>
                    <a:p>
                      <a:pPr algn="ctr">
                        <a:lnSpc>
                          <a:spcPct val="115000"/>
                        </a:lnSpc>
                      </a:pPr>
                      <a:r>
                        <a:rPr lang="en-GB" sz="1600" b="1" dirty="0">
                          <a:effectLst/>
                        </a:rPr>
                        <a:t>X</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dirty="0">
                          <a:effectLst/>
                        </a:rPr>
                        <a:t> </a:t>
                      </a:r>
                      <a:endParaRPr lang="en-ZA" sz="1400" b="1" dirty="0">
                        <a:effectLst/>
                      </a:endParaRPr>
                    </a:p>
                    <a:p>
                      <a:pPr algn="ctr">
                        <a:lnSpc>
                          <a:spcPct val="115000"/>
                        </a:lnSpc>
                      </a:pPr>
                      <a:r>
                        <a:rPr lang="en-GB" sz="1600" b="1" dirty="0">
                          <a:effectLst/>
                        </a:rPr>
                        <a:t>X</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dirty="0">
                          <a:effectLst/>
                        </a:rPr>
                        <a:t> </a:t>
                      </a:r>
                      <a:endParaRPr lang="en-ZA" sz="1400" b="1" dirty="0">
                        <a:effectLst/>
                      </a:endParaRPr>
                    </a:p>
                    <a:p>
                      <a:pPr algn="ctr">
                        <a:lnSpc>
                          <a:spcPct val="115000"/>
                        </a:lnSpc>
                      </a:pPr>
                      <a:r>
                        <a:rPr lang="en-GB" sz="1600" b="1" dirty="0">
                          <a:effectLst/>
                        </a:rPr>
                        <a:t>X</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400" b="1" dirty="0">
                          <a:effectLst/>
                        </a:rPr>
                        <a:t>Just, conscious and responsible</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extLst>
                  <a:ext uri="{0D108BD9-81ED-4DB2-BD59-A6C34878D82A}">
                    <a16:rowId xmlns:a16="http://schemas.microsoft.com/office/drawing/2014/main" val="2980386243"/>
                  </a:ext>
                </a:extLst>
              </a:tr>
              <a:tr h="356807">
                <a:tc>
                  <a:txBody>
                    <a:bodyPr/>
                    <a:lstStyle/>
                    <a:p>
                      <a:pPr algn="ctr">
                        <a:lnSpc>
                          <a:spcPct val="115000"/>
                        </a:lnSpc>
                      </a:pPr>
                      <a:r>
                        <a:rPr lang="en-GB" sz="1400" b="1">
                          <a:effectLst/>
                        </a:rPr>
                        <a:t>2.</a:t>
                      </a:r>
                      <a:endParaRPr lang="en-ZA" sz="1400" b="1">
                        <a:effectLst/>
                      </a:endParaRPr>
                    </a:p>
                    <a:p>
                      <a:pPr algn="ctr">
                        <a:lnSpc>
                          <a:spcPct val="115000"/>
                        </a:lnSpc>
                      </a:pPr>
                      <a:r>
                        <a:rPr lang="en-GB" sz="1400" b="1">
                          <a:effectLst/>
                        </a:rPr>
                        <a:t>Harwood</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2800" b="1">
                          <a:effectLst/>
                        </a:rPr>
                        <a:t>√</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dirty="0">
                          <a:effectLst/>
                        </a:rPr>
                        <a:t>X</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dirty="0">
                          <a:effectLst/>
                        </a:rPr>
                        <a:t>X</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400" b="1">
                          <a:effectLst/>
                        </a:rPr>
                        <a:t>Capacity</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extLst>
                  <a:ext uri="{0D108BD9-81ED-4DB2-BD59-A6C34878D82A}">
                    <a16:rowId xmlns:a16="http://schemas.microsoft.com/office/drawing/2014/main" val="2059520034"/>
                  </a:ext>
                </a:extLst>
              </a:tr>
              <a:tr h="533010">
                <a:tc>
                  <a:txBody>
                    <a:bodyPr/>
                    <a:lstStyle/>
                    <a:p>
                      <a:pPr algn="ctr">
                        <a:lnSpc>
                          <a:spcPct val="115000"/>
                        </a:lnSpc>
                      </a:pPr>
                      <a:r>
                        <a:rPr lang="en-GB" sz="1400" b="1">
                          <a:effectLst/>
                        </a:rPr>
                        <a:t>3.</a:t>
                      </a:r>
                      <a:endParaRPr lang="en-ZA" sz="1400" b="1">
                        <a:effectLst/>
                      </a:endParaRPr>
                    </a:p>
                    <a:p>
                      <a:pPr algn="ctr">
                        <a:lnSpc>
                          <a:spcPct val="115000"/>
                        </a:lnSpc>
                      </a:pPr>
                      <a:r>
                        <a:rPr lang="en-GB" sz="1400" b="1">
                          <a:effectLst/>
                        </a:rPr>
                        <a:t>Hwang, Stewart &amp; Ka</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2800" b="1">
                          <a:effectLst/>
                        </a:rPr>
                        <a:t>√</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nSpc>
                          <a:spcPct val="115000"/>
                        </a:lnSpc>
                        <a:tabLst>
                          <a:tab pos="158750" algn="l"/>
                          <a:tab pos="543560" algn="ctr"/>
                        </a:tabLst>
                      </a:pPr>
                      <a:r>
                        <a:rPr lang="en-GB" sz="1600" b="1">
                          <a:effectLst/>
                        </a:rPr>
                        <a:t>		X</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2800" b="1" dirty="0">
                          <a:effectLst/>
                        </a:rPr>
                        <a:t>√</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400" b="1" dirty="0">
                          <a:effectLst/>
                        </a:rPr>
                        <a:t>Inclusion</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extLst>
                  <a:ext uri="{0D108BD9-81ED-4DB2-BD59-A6C34878D82A}">
                    <a16:rowId xmlns:a16="http://schemas.microsoft.com/office/drawing/2014/main" val="1993089309"/>
                  </a:ext>
                </a:extLst>
              </a:tr>
              <a:tr h="533010">
                <a:tc>
                  <a:txBody>
                    <a:bodyPr/>
                    <a:lstStyle/>
                    <a:p>
                      <a:pPr algn="ctr">
                        <a:lnSpc>
                          <a:spcPct val="115000"/>
                        </a:lnSpc>
                      </a:pPr>
                      <a:r>
                        <a:rPr lang="en-GB" sz="1400" b="1">
                          <a:effectLst/>
                        </a:rPr>
                        <a:t>4.</a:t>
                      </a:r>
                      <a:endParaRPr lang="en-ZA" sz="1400" b="1">
                        <a:effectLst/>
                      </a:endParaRPr>
                    </a:p>
                    <a:p>
                      <a:pPr algn="ctr">
                        <a:lnSpc>
                          <a:spcPct val="115000"/>
                        </a:lnSpc>
                      </a:pPr>
                      <a:r>
                        <a:rPr lang="en-GB" sz="1400" b="1">
                          <a:effectLst/>
                        </a:rPr>
                        <a:t>Konwar &amp; Chakrabarty</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2800" b="1">
                          <a:effectLst/>
                        </a:rPr>
                        <a:t>√</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a:effectLst/>
                        </a:rPr>
                        <a:t>X</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a:effectLst/>
                        </a:rPr>
                        <a:t>X</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400" b="1" dirty="0">
                          <a:effectLst/>
                        </a:rPr>
                        <a:t>Sustainable</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extLst>
                  <a:ext uri="{0D108BD9-81ED-4DB2-BD59-A6C34878D82A}">
                    <a16:rowId xmlns:a16="http://schemas.microsoft.com/office/drawing/2014/main" val="2169822034"/>
                  </a:ext>
                </a:extLst>
              </a:tr>
              <a:tr h="356807">
                <a:tc>
                  <a:txBody>
                    <a:bodyPr/>
                    <a:lstStyle/>
                    <a:p>
                      <a:pPr algn="ctr">
                        <a:lnSpc>
                          <a:spcPct val="115000"/>
                        </a:lnSpc>
                      </a:pPr>
                      <a:r>
                        <a:rPr lang="en-GB" sz="1400" b="1">
                          <a:effectLst/>
                        </a:rPr>
                        <a:t>5.</a:t>
                      </a:r>
                      <a:endParaRPr lang="en-ZA" sz="1400" b="1">
                        <a:effectLst/>
                      </a:endParaRPr>
                    </a:p>
                    <a:p>
                      <a:pPr algn="ctr">
                        <a:lnSpc>
                          <a:spcPct val="115000"/>
                        </a:lnSpc>
                      </a:pPr>
                      <a:r>
                        <a:rPr lang="en-GB" sz="1400" b="1">
                          <a:effectLst/>
                        </a:rPr>
                        <a:t>Adi et al. </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a:effectLst/>
                        </a:rPr>
                        <a:t>X</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2800" b="1">
                          <a:effectLst/>
                        </a:rPr>
                        <a:t>√</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a:effectLst/>
                        </a:rPr>
                        <a:t>X</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400" b="1" dirty="0">
                          <a:effectLst/>
                        </a:rPr>
                        <a:t>Sustainable</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extLst>
                  <a:ext uri="{0D108BD9-81ED-4DB2-BD59-A6C34878D82A}">
                    <a16:rowId xmlns:a16="http://schemas.microsoft.com/office/drawing/2014/main" val="981396232"/>
                  </a:ext>
                </a:extLst>
              </a:tr>
              <a:tr h="533010">
                <a:tc>
                  <a:txBody>
                    <a:bodyPr/>
                    <a:lstStyle/>
                    <a:p>
                      <a:pPr algn="ctr">
                        <a:lnSpc>
                          <a:spcPct val="115000"/>
                        </a:lnSpc>
                      </a:pPr>
                      <a:r>
                        <a:rPr lang="en-GB" sz="1400" b="1">
                          <a:effectLst/>
                        </a:rPr>
                        <a:t>6.</a:t>
                      </a:r>
                      <a:endParaRPr lang="en-ZA" sz="1400" b="1">
                        <a:effectLst/>
                      </a:endParaRPr>
                    </a:p>
                    <a:p>
                      <a:pPr algn="ctr">
                        <a:lnSpc>
                          <a:spcPct val="115000"/>
                        </a:lnSpc>
                      </a:pPr>
                      <a:r>
                        <a:rPr lang="en-GB" sz="1400" b="1">
                          <a:effectLst/>
                        </a:rPr>
                        <a:t>Ernawati, Arjana &amp; Sukmawati</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a:effectLst/>
                        </a:rPr>
                        <a:t>X</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2800" b="1">
                          <a:effectLst/>
                        </a:rPr>
                        <a:t>√</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2800" b="1">
                          <a:effectLst/>
                        </a:rPr>
                        <a:t>√</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400" b="1" dirty="0">
                          <a:effectLst/>
                        </a:rPr>
                        <a:t>Facilitation</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extLst>
                  <a:ext uri="{0D108BD9-81ED-4DB2-BD59-A6C34878D82A}">
                    <a16:rowId xmlns:a16="http://schemas.microsoft.com/office/drawing/2014/main" val="968944958"/>
                  </a:ext>
                </a:extLst>
              </a:tr>
              <a:tr h="356807">
                <a:tc>
                  <a:txBody>
                    <a:bodyPr/>
                    <a:lstStyle/>
                    <a:p>
                      <a:pPr algn="ctr">
                        <a:lnSpc>
                          <a:spcPct val="115000"/>
                        </a:lnSpc>
                      </a:pPr>
                      <a:r>
                        <a:rPr lang="en-GB" sz="1400" b="1">
                          <a:effectLst/>
                        </a:rPr>
                        <a:t>7.</a:t>
                      </a:r>
                      <a:endParaRPr lang="en-ZA" sz="1400" b="1">
                        <a:effectLst/>
                      </a:endParaRPr>
                    </a:p>
                    <a:p>
                      <a:pPr algn="ctr">
                        <a:lnSpc>
                          <a:spcPct val="115000"/>
                        </a:lnSpc>
                      </a:pPr>
                      <a:r>
                        <a:rPr lang="en-GB" sz="1400" b="1">
                          <a:effectLst/>
                        </a:rPr>
                        <a:t>Han et al. </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a:effectLst/>
                        </a:rPr>
                        <a:t>X</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a:effectLst/>
                        </a:rPr>
                        <a:t>X</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a:effectLst/>
                        </a:rPr>
                        <a:t>X</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400" b="1" dirty="0">
                          <a:effectLst/>
                        </a:rPr>
                        <a:t>Performance</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extLst>
                  <a:ext uri="{0D108BD9-81ED-4DB2-BD59-A6C34878D82A}">
                    <a16:rowId xmlns:a16="http://schemas.microsoft.com/office/drawing/2014/main" val="3911311060"/>
                  </a:ext>
                </a:extLst>
              </a:tr>
              <a:tr h="715623">
                <a:tc>
                  <a:txBody>
                    <a:bodyPr/>
                    <a:lstStyle/>
                    <a:p>
                      <a:pPr algn="ctr">
                        <a:lnSpc>
                          <a:spcPct val="115000"/>
                        </a:lnSpc>
                      </a:pPr>
                      <a:r>
                        <a:rPr lang="en-GB" sz="1400" b="1">
                          <a:effectLst/>
                        </a:rPr>
                        <a:t>8.</a:t>
                      </a:r>
                      <a:endParaRPr lang="en-ZA" sz="1400" b="1">
                        <a:effectLst/>
                      </a:endParaRPr>
                    </a:p>
                    <a:p>
                      <a:pPr algn="ctr">
                        <a:lnSpc>
                          <a:spcPct val="115000"/>
                        </a:lnSpc>
                      </a:pPr>
                      <a:r>
                        <a:rPr lang="en-GB" sz="1400" b="1">
                          <a:effectLst/>
                        </a:rPr>
                        <a:t>Mtapuri, Camillieri &amp; Dluzewska</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a:effectLst/>
                        </a:rPr>
                        <a:t>X</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2800" b="1">
                          <a:effectLst/>
                        </a:rPr>
                        <a:t>√</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a:effectLst/>
                        </a:rPr>
                        <a:t>X</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400" b="1" dirty="0">
                          <a:effectLst/>
                        </a:rPr>
                        <a:t>Ethical</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extLst>
                  <a:ext uri="{0D108BD9-81ED-4DB2-BD59-A6C34878D82A}">
                    <a16:rowId xmlns:a16="http://schemas.microsoft.com/office/drawing/2014/main" val="4059233136"/>
                  </a:ext>
                </a:extLst>
              </a:tr>
              <a:tr h="356807">
                <a:tc>
                  <a:txBody>
                    <a:bodyPr/>
                    <a:lstStyle/>
                    <a:p>
                      <a:pPr algn="ctr">
                        <a:lnSpc>
                          <a:spcPct val="115000"/>
                        </a:lnSpc>
                      </a:pPr>
                      <a:r>
                        <a:rPr lang="en-GB" sz="1400" b="1">
                          <a:effectLst/>
                        </a:rPr>
                        <a:t>9.</a:t>
                      </a:r>
                      <a:endParaRPr lang="en-ZA" sz="1400" b="1">
                        <a:effectLst/>
                      </a:endParaRPr>
                    </a:p>
                    <a:p>
                      <a:pPr algn="ctr">
                        <a:lnSpc>
                          <a:spcPct val="115000"/>
                        </a:lnSpc>
                      </a:pPr>
                      <a:r>
                        <a:rPr lang="en-GB" sz="1400" b="1">
                          <a:effectLst/>
                        </a:rPr>
                        <a:t>Rose et al.</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a:effectLst/>
                        </a:rPr>
                        <a:t>X</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2800" b="1">
                          <a:effectLst/>
                        </a:rPr>
                        <a:t>√</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600" b="1">
                          <a:effectLst/>
                        </a:rPr>
                        <a:t>X</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400" b="1" dirty="0">
                          <a:effectLst/>
                        </a:rPr>
                        <a:t>Sustainable</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extLst>
                  <a:ext uri="{0D108BD9-81ED-4DB2-BD59-A6C34878D82A}">
                    <a16:rowId xmlns:a16="http://schemas.microsoft.com/office/drawing/2014/main" val="280000773"/>
                  </a:ext>
                </a:extLst>
              </a:tr>
              <a:tr h="533010">
                <a:tc>
                  <a:txBody>
                    <a:bodyPr/>
                    <a:lstStyle/>
                    <a:p>
                      <a:pPr algn="ctr">
                        <a:lnSpc>
                          <a:spcPct val="115000"/>
                        </a:lnSpc>
                      </a:pPr>
                      <a:r>
                        <a:rPr lang="en-GB" sz="1400" b="1">
                          <a:effectLst/>
                        </a:rPr>
                        <a:t>10.</a:t>
                      </a:r>
                      <a:endParaRPr lang="en-ZA" sz="1400" b="1">
                        <a:effectLst/>
                      </a:endParaRPr>
                    </a:p>
                    <a:p>
                      <a:pPr algn="ctr">
                        <a:lnSpc>
                          <a:spcPct val="115000"/>
                        </a:lnSpc>
                      </a:pPr>
                      <a:r>
                        <a:rPr lang="en-GB" sz="1400" b="1">
                          <a:effectLst/>
                        </a:rPr>
                        <a:t>Llupat</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2800" b="1">
                          <a:effectLst/>
                        </a:rPr>
                        <a:t>√</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2800" b="1">
                          <a:effectLst/>
                        </a:rPr>
                        <a:t>√</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2800" b="1">
                          <a:effectLst/>
                        </a:rPr>
                        <a:t>√</a:t>
                      </a:r>
                      <a:endParaRPr lang="en-ZA" sz="1400" b="1">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tc>
                  <a:txBody>
                    <a:bodyPr/>
                    <a:lstStyle/>
                    <a:p>
                      <a:pPr algn="ctr">
                        <a:lnSpc>
                          <a:spcPct val="115000"/>
                        </a:lnSpc>
                      </a:pPr>
                      <a:r>
                        <a:rPr lang="en-GB" sz="1400" b="1" dirty="0">
                          <a:effectLst/>
                        </a:rPr>
                        <a:t>Sustainable and inclusion</a:t>
                      </a:r>
                      <a:endParaRPr lang="en-ZA" sz="1400" b="1" dirty="0">
                        <a:effectLst/>
                        <a:latin typeface="Arial" panose="020B0604020202020204" pitchFamily="34" charset="0"/>
                        <a:ea typeface="Times New Roman" panose="02020603050405020304" pitchFamily="18" charset="0"/>
                        <a:cs typeface="Arial" panose="020B0604020202020204" pitchFamily="34" charset="0"/>
                      </a:endParaRPr>
                    </a:p>
                  </a:txBody>
                  <a:tcPr marL="50985" marR="50985" marT="0" marB="0">
                    <a:solidFill>
                      <a:srgbClr val="FFFF66"/>
                    </a:solidFill>
                  </a:tcPr>
                </a:tc>
                <a:extLst>
                  <a:ext uri="{0D108BD9-81ED-4DB2-BD59-A6C34878D82A}">
                    <a16:rowId xmlns:a16="http://schemas.microsoft.com/office/drawing/2014/main" val="3441576178"/>
                  </a:ext>
                </a:extLst>
              </a:tr>
            </a:tbl>
          </a:graphicData>
        </a:graphic>
      </p:graphicFrame>
    </p:spTree>
    <p:extLst>
      <p:ext uri="{BB962C8B-B14F-4D97-AF65-F5344CB8AC3E}">
        <p14:creationId xmlns:p14="http://schemas.microsoft.com/office/powerpoint/2010/main" val="2804638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A243A39-A82E-4F9D-9071-956A36091747}"/>
              </a:ext>
            </a:extLst>
          </p:cNvPr>
          <p:cNvSpPr/>
          <p:nvPr/>
        </p:nvSpPr>
        <p:spPr>
          <a:xfrm>
            <a:off x="1209965" y="327696"/>
            <a:ext cx="7915556" cy="461665"/>
          </a:xfrm>
          <a:prstGeom prst="rect">
            <a:avLst/>
          </a:prstGeom>
          <a:solidFill>
            <a:srgbClr val="FFFF66"/>
          </a:solidFill>
        </p:spPr>
        <p:txBody>
          <a:bodyPr wrap="square">
            <a:spAutoFit/>
          </a:bodyPr>
          <a:lstStyle/>
          <a:p>
            <a:r>
              <a:rPr lang="en-US" sz="2400" b="1" dirty="0">
                <a:solidFill>
                  <a:srgbClr val="CC0099"/>
                </a:solidFill>
              </a:rPr>
              <a:t>“Global South – 15 case studies”</a:t>
            </a:r>
            <a:endParaRPr lang="en-GB" sz="2400" b="1" dirty="0"/>
          </a:p>
        </p:txBody>
      </p:sp>
      <p:pic>
        <p:nvPicPr>
          <p:cNvPr id="2" name="Picture 1">
            <a:extLst>
              <a:ext uri="{FF2B5EF4-FFF2-40B4-BE49-F238E27FC236}">
                <a16:creationId xmlns:a16="http://schemas.microsoft.com/office/drawing/2014/main" id="{23A7F52D-BCAF-4385-AB5C-089F2E093610}"/>
              </a:ext>
            </a:extLst>
          </p:cNvPr>
          <p:cNvPicPr>
            <a:picLocks noChangeAspect="1"/>
          </p:cNvPicPr>
          <p:nvPr/>
        </p:nvPicPr>
        <p:blipFill>
          <a:blip r:embed="rId4"/>
          <a:stretch>
            <a:fillRect/>
          </a:stretch>
        </p:blipFill>
        <p:spPr>
          <a:xfrm>
            <a:off x="1330171" y="1537458"/>
            <a:ext cx="7603558" cy="3801779"/>
          </a:xfrm>
          <a:prstGeom prst="rect">
            <a:avLst/>
          </a:prstGeom>
          <a:ln w="127000" cap="sq">
            <a:solidFill>
              <a:srgbClr val="FFFF00"/>
            </a:solidFill>
            <a:miter lim="800000"/>
          </a:ln>
          <a:effectLst>
            <a:outerShdw blurRad="57150" dist="50800" dir="2700000" algn="tl" rotWithShape="0">
              <a:srgbClr val="000000">
                <a:alpha val="40000"/>
              </a:srgbClr>
            </a:outerShdw>
          </a:effectLst>
        </p:spPr>
      </p:pic>
      <p:sp>
        <p:nvSpPr>
          <p:cNvPr id="4" name="Oval 3">
            <a:extLst>
              <a:ext uri="{FF2B5EF4-FFF2-40B4-BE49-F238E27FC236}">
                <a16:creationId xmlns:a16="http://schemas.microsoft.com/office/drawing/2014/main" id="{899A5EE1-203E-4B1F-A894-7621E978E058}"/>
              </a:ext>
            </a:extLst>
          </p:cNvPr>
          <p:cNvSpPr/>
          <p:nvPr/>
        </p:nvSpPr>
        <p:spPr>
          <a:xfrm>
            <a:off x="3493213" y="3236359"/>
            <a:ext cx="914400" cy="914400"/>
          </a:xfrm>
          <a:prstGeom prst="ellipse">
            <a:avLst/>
          </a:prstGeom>
          <a:noFill/>
          <a:ln w="57150">
            <a:solidFill>
              <a:srgbClr val="CC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7" name="Oval 6">
            <a:extLst>
              <a:ext uri="{FF2B5EF4-FFF2-40B4-BE49-F238E27FC236}">
                <a16:creationId xmlns:a16="http://schemas.microsoft.com/office/drawing/2014/main" id="{72429776-0AFD-4C1F-A698-D08180A076EE}"/>
              </a:ext>
            </a:extLst>
          </p:cNvPr>
          <p:cNvSpPr/>
          <p:nvPr/>
        </p:nvSpPr>
        <p:spPr>
          <a:xfrm>
            <a:off x="6485310" y="2169257"/>
            <a:ext cx="914400" cy="914400"/>
          </a:xfrm>
          <a:prstGeom prst="ellipse">
            <a:avLst/>
          </a:prstGeom>
          <a:noFill/>
          <a:ln w="57150">
            <a:solidFill>
              <a:srgbClr val="99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8" name="Oval 7">
            <a:extLst>
              <a:ext uri="{FF2B5EF4-FFF2-40B4-BE49-F238E27FC236}">
                <a16:creationId xmlns:a16="http://schemas.microsoft.com/office/drawing/2014/main" id="{803A2FBE-28A1-48C3-AE41-DC30AE07DC0F}"/>
              </a:ext>
            </a:extLst>
          </p:cNvPr>
          <p:cNvSpPr/>
          <p:nvPr/>
        </p:nvSpPr>
        <p:spPr>
          <a:xfrm>
            <a:off x="5167743" y="2626457"/>
            <a:ext cx="914400" cy="914400"/>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9" name="Oval 8">
            <a:extLst>
              <a:ext uri="{FF2B5EF4-FFF2-40B4-BE49-F238E27FC236}">
                <a16:creationId xmlns:a16="http://schemas.microsoft.com/office/drawing/2014/main" id="{F1FBFEBF-9EC6-4783-861C-FD45A0B9B338}"/>
              </a:ext>
            </a:extLst>
          </p:cNvPr>
          <p:cNvSpPr/>
          <p:nvPr/>
        </p:nvSpPr>
        <p:spPr>
          <a:xfrm>
            <a:off x="2498829" y="5696034"/>
            <a:ext cx="914400" cy="914400"/>
          </a:xfrm>
          <a:prstGeom prst="ellipse">
            <a:avLst/>
          </a:prstGeom>
          <a:solidFill>
            <a:srgbClr val="CC0099"/>
          </a:solidFill>
          <a:ln w="57150">
            <a:solidFill>
              <a:srgbClr val="CC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endParaRPr lang="en-ZA" dirty="0"/>
          </a:p>
        </p:txBody>
      </p:sp>
      <p:sp>
        <p:nvSpPr>
          <p:cNvPr id="11" name="Oval 10">
            <a:extLst>
              <a:ext uri="{FF2B5EF4-FFF2-40B4-BE49-F238E27FC236}">
                <a16:creationId xmlns:a16="http://schemas.microsoft.com/office/drawing/2014/main" id="{3A400D84-767F-4F68-8FAE-A7BAA9C0B8E8}"/>
              </a:ext>
            </a:extLst>
          </p:cNvPr>
          <p:cNvSpPr/>
          <p:nvPr/>
        </p:nvSpPr>
        <p:spPr>
          <a:xfrm>
            <a:off x="4679327" y="5696034"/>
            <a:ext cx="914400" cy="914400"/>
          </a:xfrm>
          <a:prstGeom prst="ellipse">
            <a:avLst/>
          </a:prstGeom>
          <a:solidFill>
            <a:srgbClr val="FFFF66"/>
          </a:solid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5" name="TextBox 4">
            <a:extLst>
              <a:ext uri="{FF2B5EF4-FFF2-40B4-BE49-F238E27FC236}">
                <a16:creationId xmlns:a16="http://schemas.microsoft.com/office/drawing/2014/main" id="{71B4D2FD-2CDA-4B3F-9B11-6B97298F19CC}"/>
              </a:ext>
            </a:extLst>
          </p:cNvPr>
          <p:cNvSpPr txBox="1"/>
          <p:nvPr/>
        </p:nvSpPr>
        <p:spPr>
          <a:xfrm>
            <a:off x="2477001" y="5860846"/>
            <a:ext cx="992579" cy="584775"/>
          </a:xfrm>
          <a:prstGeom prst="rect">
            <a:avLst/>
          </a:prstGeom>
          <a:noFill/>
        </p:spPr>
        <p:txBody>
          <a:bodyPr wrap="none" rtlCol="0">
            <a:spAutoFit/>
          </a:bodyPr>
          <a:lstStyle/>
          <a:p>
            <a:pPr algn="ctr"/>
            <a:r>
              <a:rPr lang="en-US" sz="1600" b="1" dirty="0">
                <a:solidFill>
                  <a:schemeClr val="tx1"/>
                </a:solidFill>
              </a:rPr>
              <a:t>SOUTH </a:t>
            </a:r>
          </a:p>
          <a:p>
            <a:pPr algn="ctr"/>
            <a:r>
              <a:rPr lang="en-US" sz="1600" b="1" dirty="0">
                <a:solidFill>
                  <a:schemeClr val="tx1"/>
                </a:solidFill>
              </a:rPr>
              <a:t>AMERICA</a:t>
            </a:r>
            <a:endParaRPr lang="en-ZA" sz="1600" b="1" dirty="0"/>
          </a:p>
        </p:txBody>
      </p:sp>
      <p:sp>
        <p:nvSpPr>
          <p:cNvPr id="13" name="TextBox 12">
            <a:extLst>
              <a:ext uri="{FF2B5EF4-FFF2-40B4-BE49-F238E27FC236}">
                <a16:creationId xmlns:a16="http://schemas.microsoft.com/office/drawing/2014/main" id="{2211B1EB-3392-4A60-B427-F2B0AEE8A02B}"/>
              </a:ext>
            </a:extLst>
          </p:cNvPr>
          <p:cNvSpPr txBox="1"/>
          <p:nvPr/>
        </p:nvSpPr>
        <p:spPr>
          <a:xfrm>
            <a:off x="4727833" y="5983956"/>
            <a:ext cx="808235" cy="338554"/>
          </a:xfrm>
          <a:prstGeom prst="rect">
            <a:avLst/>
          </a:prstGeom>
          <a:noFill/>
        </p:spPr>
        <p:txBody>
          <a:bodyPr wrap="none" rtlCol="0">
            <a:spAutoFit/>
          </a:bodyPr>
          <a:lstStyle/>
          <a:p>
            <a:r>
              <a:rPr lang="en-US" sz="1600" b="1" dirty="0">
                <a:solidFill>
                  <a:schemeClr val="tx1"/>
                </a:solidFill>
              </a:rPr>
              <a:t>AFRICA</a:t>
            </a:r>
            <a:endParaRPr lang="en-ZA" sz="1600" b="1" dirty="0"/>
          </a:p>
        </p:txBody>
      </p:sp>
      <p:sp>
        <p:nvSpPr>
          <p:cNvPr id="14" name="Oval 13">
            <a:extLst>
              <a:ext uri="{FF2B5EF4-FFF2-40B4-BE49-F238E27FC236}">
                <a16:creationId xmlns:a16="http://schemas.microsoft.com/office/drawing/2014/main" id="{C2B4960C-0C62-4901-A84F-50A1233863B4}"/>
              </a:ext>
            </a:extLst>
          </p:cNvPr>
          <p:cNvSpPr/>
          <p:nvPr/>
        </p:nvSpPr>
        <p:spPr>
          <a:xfrm>
            <a:off x="7122556" y="5661151"/>
            <a:ext cx="914400" cy="914400"/>
          </a:xfrm>
          <a:prstGeom prst="ellipse">
            <a:avLst/>
          </a:prstGeom>
          <a:solidFill>
            <a:srgbClr val="990099"/>
          </a:solidFill>
          <a:ln w="57150">
            <a:solidFill>
              <a:srgbClr val="99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70112535-CB69-4F94-AAC8-1D6C48DF2CF1}"/>
              </a:ext>
            </a:extLst>
          </p:cNvPr>
          <p:cNvSpPr txBox="1"/>
          <p:nvPr/>
        </p:nvSpPr>
        <p:spPr>
          <a:xfrm>
            <a:off x="7286246" y="5901205"/>
            <a:ext cx="587020" cy="338554"/>
          </a:xfrm>
          <a:prstGeom prst="rect">
            <a:avLst/>
          </a:prstGeom>
          <a:noFill/>
        </p:spPr>
        <p:txBody>
          <a:bodyPr wrap="none" rtlCol="0">
            <a:spAutoFit/>
          </a:bodyPr>
          <a:lstStyle/>
          <a:p>
            <a:r>
              <a:rPr lang="en-US" sz="1600" b="1" dirty="0">
                <a:solidFill>
                  <a:schemeClr val="tx1"/>
                </a:solidFill>
              </a:rPr>
              <a:t>ASIA</a:t>
            </a:r>
            <a:endParaRPr lang="en-ZA" sz="1600" b="1" dirty="0"/>
          </a:p>
        </p:txBody>
      </p:sp>
    </p:spTree>
    <p:extLst>
      <p:ext uri="{BB962C8B-B14F-4D97-AF65-F5344CB8AC3E}">
        <p14:creationId xmlns:p14="http://schemas.microsoft.com/office/powerpoint/2010/main" val="401943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heel(1)">
                                      <p:cBhvr>
                                        <p:cTn id="29" dur="2000"/>
                                        <p:tgtEl>
                                          <p:spTgt spid="7"/>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1)">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1" grpId="0" animBg="1"/>
      <p:bldP spid="5" grpId="0"/>
      <p:bldP spid="13" grpId="0"/>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C3CF3ED-735F-4AF1-837C-ABEFC7241289}"/>
              </a:ext>
            </a:extLst>
          </p:cNvPr>
          <p:cNvSpPr txBox="1"/>
          <p:nvPr/>
        </p:nvSpPr>
        <p:spPr>
          <a:xfrm>
            <a:off x="1209965" y="31653"/>
            <a:ext cx="5469509" cy="523220"/>
          </a:xfrm>
          <a:prstGeom prst="rect">
            <a:avLst/>
          </a:prstGeom>
          <a:solidFill>
            <a:srgbClr val="FFFF66"/>
          </a:solidFill>
        </p:spPr>
        <p:txBody>
          <a:bodyPr wrap="square">
            <a:spAutoFit/>
          </a:bodyPr>
          <a:lstStyle/>
          <a:p>
            <a:r>
              <a:rPr lang="en-US" sz="2800" b="1" dirty="0">
                <a:solidFill>
                  <a:srgbClr val="CC0099"/>
                </a:solidFill>
                <a:latin typeface="Arial" panose="020B0604020202020204" pitchFamily="34" charset="0"/>
                <a:cs typeface="Arial" panose="020B0604020202020204" pitchFamily="34" charset="0"/>
              </a:rPr>
              <a:t>COMMUNITY-BASED TOURISM</a:t>
            </a:r>
          </a:p>
        </p:txBody>
      </p:sp>
      <p:pic>
        <p:nvPicPr>
          <p:cNvPr id="5" name="Picture 4" descr="developing Community Based Tourism ...">
            <a:extLst>
              <a:ext uri="{FF2B5EF4-FFF2-40B4-BE49-F238E27FC236}">
                <a16:creationId xmlns:a16="http://schemas.microsoft.com/office/drawing/2014/main" id="{15441A36-EBE2-47FE-A144-F4042863E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374" y="638819"/>
            <a:ext cx="3886303" cy="19074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Explore Benefits Of Community-Based Tourism">
            <a:extLst>
              <a:ext uri="{FF2B5EF4-FFF2-40B4-BE49-F238E27FC236}">
                <a16:creationId xmlns:a16="http://schemas.microsoft.com/office/drawing/2014/main" id="{E6F61A45-4AE7-4368-8874-46D45BE5E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080" y="2650117"/>
            <a:ext cx="3471209" cy="19832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ommunity-Based Tourism - rwanda community tourism , rwanda tours">
            <a:extLst>
              <a:ext uri="{FF2B5EF4-FFF2-40B4-BE49-F238E27FC236}">
                <a16:creationId xmlns:a16="http://schemas.microsoft.com/office/drawing/2014/main" id="{104EF5C2-841B-4E41-937D-856279CEC9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338" r="1" b="9068"/>
          <a:stretch/>
        </p:blipFill>
        <p:spPr bwMode="auto">
          <a:xfrm>
            <a:off x="5059486" y="2630237"/>
            <a:ext cx="3803191" cy="20031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stainable Travel - Hills of Africa">
            <a:extLst>
              <a:ext uri="{FF2B5EF4-FFF2-40B4-BE49-F238E27FC236}">
                <a16:creationId xmlns:a16="http://schemas.microsoft.com/office/drawing/2014/main" id="{03FAB797-90B3-47FB-B8D6-D0D8A46663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393" t="13968" b="23484"/>
          <a:stretch/>
        </p:blipFill>
        <p:spPr bwMode="auto">
          <a:xfrm>
            <a:off x="1338079" y="673422"/>
            <a:ext cx="3471210" cy="1858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et our locals in unique community experiences award winning sustainable  tourism in Africa">
            <a:extLst>
              <a:ext uri="{FF2B5EF4-FFF2-40B4-BE49-F238E27FC236}">
                <a16:creationId xmlns:a16="http://schemas.microsoft.com/office/drawing/2014/main" id="{8F97BE92-6173-4CDE-9979-F7490D42E0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984"/>
          <a:stretch/>
        </p:blipFill>
        <p:spPr bwMode="auto">
          <a:xfrm>
            <a:off x="1447667" y="4706144"/>
            <a:ext cx="3374828" cy="21518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wnship Tourism 1 | Samantha Reinders | South Africa | +27 78 121 3098">
            <a:extLst>
              <a:ext uri="{FF2B5EF4-FFF2-40B4-BE49-F238E27FC236}">
                <a16:creationId xmlns:a16="http://schemas.microsoft.com/office/drawing/2014/main" id="{EA17D38A-4491-4681-BA66-5FF0C50EBE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r="2401" b="18818"/>
          <a:stretch/>
        </p:blipFill>
        <p:spPr bwMode="auto">
          <a:xfrm>
            <a:off x="5059486" y="4717352"/>
            <a:ext cx="3803191" cy="210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853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A243A39-A82E-4F9D-9071-956A36091747}"/>
              </a:ext>
            </a:extLst>
          </p:cNvPr>
          <p:cNvSpPr/>
          <p:nvPr/>
        </p:nvSpPr>
        <p:spPr>
          <a:xfrm>
            <a:off x="1209965" y="327696"/>
            <a:ext cx="7915556" cy="461665"/>
          </a:xfrm>
          <a:prstGeom prst="rect">
            <a:avLst/>
          </a:prstGeom>
          <a:solidFill>
            <a:srgbClr val="FFFF66"/>
          </a:solidFill>
        </p:spPr>
        <p:txBody>
          <a:bodyPr wrap="square">
            <a:spAutoFit/>
          </a:bodyPr>
          <a:lstStyle/>
          <a:p>
            <a:r>
              <a:rPr lang="en-US" sz="2400" b="1" dirty="0">
                <a:solidFill>
                  <a:srgbClr val="CC0099"/>
                </a:solidFill>
              </a:rPr>
              <a:t>“Global South - analysis”</a:t>
            </a:r>
            <a:endParaRPr lang="en-GB" sz="2400" b="1" dirty="0"/>
          </a:p>
        </p:txBody>
      </p:sp>
      <p:graphicFrame>
        <p:nvGraphicFramePr>
          <p:cNvPr id="10" name="Table 9">
            <a:extLst>
              <a:ext uri="{FF2B5EF4-FFF2-40B4-BE49-F238E27FC236}">
                <a16:creationId xmlns:a16="http://schemas.microsoft.com/office/drawing/2014/main" id="{B51280A9-F1B0-421D-87F5-A7D4950990B0}"/>
              </a:ext>
            </a:extLst>
          </p:cNvPr>
          <p:cNvGraphicFramePr>
            <a:graphicFrameLocks noGrp="1"/>
          </p:cNvGraphicFramePr>
          <p:nvPr>
            <p:extLst>
              <p:ext uri="{D42A27DB-BD31-4B8C-83A1-F6EECF244321}">
                <p14:modId xmlns:p14="http://schemas.microsoft.com/office/powerpoint/2010/main" val="3765419673"/>
              </p:ext>
            </p:extLst>
          </p:nvPr>
        </p:nvGraphicFramePr>
        <p:xfrm>
          <a:off x="1365724" y="1205512"/>
          <a:ext cx="5668010" cy="2743200"/>
        </p:xfrm>
        <a:graphic>
          <a:graphicData uri="http://schemas.openxmlformats.org/drawingml/2006/table">
            <a:tbl>
              <a:tblPr firstRow="1" firstCol="1" bandRow="1">
                <a:tableStyleId>{21E4AEA4-8DFA-4A89-87EB-49C32662AFE0}</a:tableStyleId>
              </a:tblPr>
              <a:tblGrid>
                <a:gridCol w="240665">
                  <a:extLst>
                    <a:ext uri="{9D8B030D-6E8A-4147-A177-3AD203B41FA5}">
                      <a16:colId xmlns:a16="http://schemas.microsoft.com/office/drawing/2014/main" val="2805727446"/>
                    </a:ext>
                  </a:extLst>
                </a:gridCol>
                <a:gridCol w="1096645">
                  <a:extLst>
                    <a:ext uri="{9D8B030D-6E8A-4147-A177-3AD203B41FA5}">
                      <a16:colId xmlns:a16="http://schemas.microsoft.com/office/drawing/2014/main" val="3718023007"/>
                    </a:ext>
                  </a:extLst>
                </a:gridCol>
                <a:gridCol w="1096645">
                  <a:extLst>
                    <a:ext uri="{9D8B030D-6E8A-4147-A177-3AD203B41FA5}">
                      <a16:colId xmlns:a16="http://schemas.microsoft.com/office/drawing/2014/main" val="372369792"/>
                    </a:ext>
                  </a:extLst>
                </a:gridCol>
                <a:gridCol w="1097280">
                  <a:extLst>
                    <a:ext uri="{9D8B030D-6E8A-4147-A177-3AD203B41FA5}">
                      <a16:colId xmlns:a16="http://schemas.microsoft.com/office/drawing/2014/main" val="2581393043"/>
                    </a:ext>
                  </a:extLst>
                </a:gridCol>
                <a:gridCol w="1096645">
                  <a:extLst>
                    <a:ext uri="{9D8B030D-6E8A-4147-A177-3AD203B41FA5}">
                      <a16:colId xmlns:a16="http://schemas.microsoft.com/office/drawing/2014/main" val="1409606962"/>
                    </a:ext>
                  </a:extLst>
                </a:gridCol>
                <a:gridCol w="1040130">
                  <a:extLst>
                    <a:ext uri="{9D8B030D-6E8A-4147-A177-3AD203B41FA5}">
                      <a16:colId xmlns:a16="http://schemas.microsoft.com/office/drawing/2014/main" val="521032891"/>
                    </a:ext>
                  </a:extLst>
                </a:gridCol>
              </a:tblGrid>
              <a:tr h="333375">
                <a:tc>
                  <a:txBody>
                    <a:bodyPr/>
                    <a:lstStyle/>
                    <a:p>
                      <a:r>
                        <a:rPr lang="en-GB" sz="1200">
                          <a:effectLst/>
                        </a:rPr>
                        <a:t>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a:effectLst/>
                        </a:rPr>
                        <a:t>Country</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a:effectLst/>
                        </a:rPr>
                        <a:t>CBT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a:effectLst/>
                        </a:rPr>
                        <a:t>Start date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a:effectLst/>
                        </a:rPr>
                        <a:t>Operational</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dirty="0">
                          <a:effectLst/>
                        </a:rPr>
                        <a:t>Key stakeholder</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80374897"/>
                  </a:ext>
                </a:extLst>
              </a:tr>
              <a:tr h="0">
                <a:tc>
                  <a:txBody>
                    <a:bodyPr/>
                    <a:lstStyle/>
                    <a:p>
                      <a:r>
                        <a:rPr lang="en-GB" sz="1200">
                          <a:effectLst/>
                        </a:rPr>
                        <a:t>1</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Peru</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Titikayak project: Llachon</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Not specified</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dirty="0">
                          <a:effectLst/>
                        </a:rPr>
                        <a:t> Community</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61814022"/>
                  </a:ext>
                </a:extLst>
              </a:tr>
              <a:tr h="0">
                <a:tc>
                  <a:txBody>
                    <a:bodyPr/>
                    <a:lstStyle/>
                    <a:p>
                      <a:r>
                        <a:rPr lang="en-GB" sz="1200">
                          <a:effectLst/>
                        </a:rPr>
                        <a:t>2</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Ecuador</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Termas de Papallacta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1994</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highlight>
                            <a:srgbClr val="FF00FF"/>
                          </a:highlight>
                        </a:rPr>
                        <a:t> </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99243982"/>
                  </a:ext>
                </a:extLst>
              </a:tr>
              <a:tr h="0">
                <a:tc>
                  <a:txBody>
                    <a:bodyPr/>
                    <a:lstStyle/>
                    <a:p>
                      <a:r>
                        <a:rPr lang="en-GB" sz="1200">
                          <a:effectLst/>
                        </a:rPr>
                        <a:t>3</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Brazil</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Route to Freedom (Rota da Liberdade) project</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2005</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highlight>
                            <a:srgbClr val="FF00FF"/>
                          </a:highlight>
                        </a:rPr>
                        <a:t> </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2603059"/>
                  </a:ext>
                </a:extLst>
              </a:tr>
              <a:tr h="0">
                <a:tc>
                  <a:txBody>
                    <a:bodyPr/>
                    <a:lstStyle/>
                    <a:p>
                      <a:r>
                        <a:rPr lang="en-GB" sz="1200">
                          <a:effectLst/>
                        </a:rPr>
                        <a:t>4</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Bolivia</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Chalalan Ecolodge</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1997</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highlight>
                            <a:srgbClr val="FF00FF"/>
                          </a:highlight>
                        </a:rPr>
                        <a:t>Community</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90043863"/>
                  </a:ext>
                </a:extLst>
              </a:tr>
              <a:tr h="0">
                <a:tc>
                  <a:txBody>
                    <a:bodyPr/>
                    <a:lstStyle/>
                    <a:p>
                      <a:r>
                        <a:rPr lang="en-GB" sz="1200">
                          <a:effectLst/>
                        </a:rPr>
                        <a:t>5</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Peru</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Posada Amazonas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1993</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dirty="0">
                          <a:effectLst/>
                          <a:highlight>
                            <a:srgbClr val="FF00FF"/>
                          </a:highlight>
                        </a:rPr>
                        <a:t> </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83522944"/>
                  </a:ext>
                </a:extLst>
              </a:tr>
            </a:tbl>
          </a:graphicData>
        </a:graphic>
      </p:graphicFrame>
      <p:graphicFrame>
        <p:nvGraphicFramePr>
          <p:cNvPr id="12" name="Table 11">
            <a:extLst>
              <a:ext uri="{FF2B5EF4-FFF2-40B4-BE49-F238E27FC236}">
                <a16:creationId xmlns:a16="http://schemas.microsoft.com/office/drawing/2014/main" id="{B0E9E960-3DAA-4404-A77E-1FF05EAF9AA9}"/>
              </a:ext>
            </a:extLst>
          </p:cNvPr>
          <p:cNvGraphicFramePr>
            <a:graphicFrameLocks noGrp="1"/>
          </p:cNvGraphicFramePr>
          <p:nvPr>
            <p:extLst>
              <p:ext uri="{D42A27DB-BD31-4B8C-83A1-F6EECF244321}">
                <p14:modId xmlns:p14="http://schemas.microsoft.com/office/powerpoint/2010/main" val="64462203"/>
              </p:ext>
            </p:extLst>
          </p:nvPr>
        </p:nvGraphicFramePr>
        <p:xfrm>
          <a:off x="2566727" y="1965993"/>
          <a:ext cx="5522140" cy="4389120"/>
        </p:xfrm>
        <a:graphic>
          <a:graphicData uri="http://schemas.openxmlformats.org/drawingml/2006/table">
            <a:tbl>
              <a:tblPr firstRow="1" firstCol="1" bandRow="1">
                <a:tableStyleId>{93296810-A885-4BE3-A3E7-6D5BEEA58F35}</a:tableStyleId>
              </a:tblPr>
              <a:tblGrid>
                <a:gridCol w="238198">
                  <a:extLst>
                    <a:ext uri="{9D8B030D-6E8A-4147-A177-3AD203B41FA5}">
                      <a16:colId xmlns:a16="http://schemas.microsoft.com/office/drawing/2014/main" val="2335151567"/>
                    </a:ext>
                  </a:extLst>
                </a:gridCol>
                <a:gridCol w="1105484">
                  <a:extLst>
                    <a:ext uri="{9D8B030D-6E8A-4147-A177-3AD203B41FA5}">
                      <a16:colId xmlns:a16="http://schemas.microsoft.com/office/drawing/2014/main" val="1762904191"/>
                    </a:ext>
                  </a:extLst>
                </a:gridCol>
                <a:gridCol w="766849">
                  <a:extLst>
                    <a:ext uri="{9D8B030D-6E8A-4147-A177-3AD203B41FA5}">
                      <a16:colId xmlns:a16="http://schemas.microsoft.com/office/drawing/2014/main" val="1695556041"/>
                    </a:ext>
                  </a:extLst>
                </a:gridCol>
                <a:gridCol w="1245281">
                  <a:extLst>
                    <a:ext uri="{9D8B030D-6E8A-4147-A177-3AD203B41FA5}">
                      <a16:colId xmlns:a16="http://schemas.microsoft.com/office/drawing/2014/main" val="180900843"/>
                    </a:ext>
                  </a:extLst>
                </a:gridCol>
                <a:gridCol w="1114306">
                  <a:extLst>
                    <a:ext uri="{9D8B030D-6E8A-4147-A177-3AD203B41FA5}">
                      <a16:colId xmlns:a16="http://schemas.microsoft.com/office/drawing/2014/main" val="1252755141"/>
                    </a:ext>
                  </a:extLst>
                </a:gridCol>
                <a:gridCol w="1052022">
                  <a:extLst>
                    <a:ext uri="{9D8B030D-6E8A-4147-A177-3AD203B41FA5}">
                      <a16:colId xmlns:a16="http://schemas.microsoft.com/office/drawing/2014/main" val="2768074940"/>
                    </a:ext>
                  </a:extLst>
                </a:gridCol>
              </a:tblGrid>
              <a:tr h="0">
                <a:tc>
                  <a:txBody>
                    <a:bodyPr/>
                    <a:lstStyle/>
                    <a:p>
                      <a:r>
                        <a:rPr lang="en-GB" sz="1200">
                          <a:effectLst/>
                        </a:rPr>
                        <a:t>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dirty="0">
                          <a:effectLst/>
                        </a:rPr>
                        <a:t>Country</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a:effectLst/>
                        </a:rPr>
                        <a:t>CBT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a:effectLst/>
                        </a:rPr>
                        <a:t>Start date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a:effectLst/>
                        </a:rPr>
                        <a:t>Operational</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dirty="0">
                          <a:effectLst/>
                        </a:rPr>
                        <a:t>Stakeholders</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18192917"/>
                  </a:ext>
                </a:extLst>
              </a:tr>
              <a:tr h="686435">
                <a:tc>
                  <a:txBody>
                    <a:bodyPr/>
                    <a:lstStyle/>
                    <a:p>
                      <a:r>
                        <a:rPr lang="en-GB" sz="1200">
                          <a:effectLst/>
                        </a:rPr>
                        <a:t>1</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dirty="0">
                          <a:effectLst/>
                        </a:rPr>
                        <a:t>Malaysia</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Community Based Tourism in Bario,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Late 1980s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dirty="0">
                          <a:effectLst/>
                          <a:highlight>
                            <a:srgbClr val="FF00FF"/>
                          </a:highlight>
                        </a:rPr>
                        <a:t> </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41344223"/>
                  </a:ext>
                </a:extLst>
              </a:tr>
              <a:tr h="0">
                <a:tc>
                  <a:txBody>
                    <a:bodyPr/>
                    <a:lstStyle/>
                    <a:p>
                      <a:r>
                        <a:rPr lang="en-GB" sz="1200">
                          <a:effectLst/>
                        </a:rPr>
                        <a:t>2</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dirty="0">
                          <a:effectLst/>
                        </a:rPr>
                        <a:t>Cambodia</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Chambok Eco-tourism Site</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2002</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88672653"/>
                  </a:ext>
                </a:extLst>
              </a:tr>
              <a:tr h="0">
                <a:tc>
                  <a:txBody>
                    <a:bodyPr/>
                    <a:lstStyle/>
                    <a:p>
                      <a:r>
                        <a:rPr lang="en-GB" sz="1200">
                          <a:effectLst/>
                        </a:rPr>
                        <a:t>3</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dirty="0">
                          <a:effectLst/>
                        </a:rPr>
                        <a:t>Philippines</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El Nido Foundation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1994</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91086970"/>
                  </a:ext>
                </a:extLst>
              </a:tr>
              <a:tr h="0">
                <a:tc>
                  <a:txBody>
                    <a:bodyPr/>
                    <a:lstStyle/>
                    <a:p>
                      <a:r>
                        <a:rPr lang="en-GB" sz="1200">
                          <a:effectLst/>
                        </a:rPr>
                        <a:t>4</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Thailand</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Koh Yao Noi Community Based Eco-tourism Club</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1995</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36365457"/>
                  </a:ext>
                </a:extLst>
              </a:tr>
              <a:tr h="0">
                <a:tc>
                  <a:txBody>
                    <a:bodyPr/>
                    <a:lstStyle/>
                    <a:p>
                      <a:r>
                        <a:rPr lang="en-GB" sz="1200">
                          <a:effectLst/>
                        </a:rPr>
                        <a:t>5</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Cambodia</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Cottage Industries Tour, Battambang</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2005</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dirty="0">
                          <a:effectLst/>
                          <a:highlight>
                            <a:srgbClr val="FF00FF"/>
                          </a:highlight>
                        </a:rPr>
                        <a:t>Private</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68171169"/>
                  </a:ext>
                </a:extLst>
              </a:tr>
            </a:tbl>
          </a:graphicData>
        </a:graphic>
      </p:graphicFrame>
      <p:graphicFrame>
        <p:nvGraphicFramePr>
          <p:cNvPr id="16" name="Table 15">
            <a:extLst>
              <a:ext uri="{FF2B5EF4-FFF2-40B4-BE49-F238E27FC236}">
                <a16:creationId xmlns:a16="http://schemas.microsoft.com/office/drawing/2014/main" id="{8C1FB502-C597-4781-8706-E80A1DFADE6E}"/>
              </a:ext>
            </a:extLst>
          </p:cNvPr>
          <p:cNvGraphicFramePr>
            <a:graphicFrameLocks noGrp="1"/>
          </p:cNvGraphicFramePr>
          <p:nvPr>
            <p:extLst>
              <p:ext uri="{D42A27DB-BD31-4B8C-83A1-F6EECF244321}">
                <p14:modId xmlns:p14="http://schemas.microsoft.com/office/powerpoint/2010/main" val="489248331"/>
              </p:ext>
            </p:extLst>
          </p:nvPr>
        </p:nvGraphicFramePr>
        <p:xfrm>
          <a:off x="3570605" y="3439625"/>
          <a:ext cx="5573395" cy="3291840"/>
        </p:xfrm>
        <a:graphic>
          <a:graphicData uri="http://schemas.openxmlformats.org/drawingml/2006/table">
            <a:tbl>
              <a:tblPr firstRow="1" firstCol="1" bandRow="1">
                <a:tableStyleId>{5C22544A-7EE6-4342-B048-85BDC9FD1C3A}</a:tableStyleId>
              </a:tblPr>
              <a:tblGrid>
                <a:gridCol w="247223">
                  <a:extLst>
                    <a:ext uri="{9D8B030D-6E8A-4147-A177-3AD203B41FA5}">
                      <a16:colId xmlns:a16="http://schemas.microsoft.com/office/drawing/2014/main" val="1570055310"/>
                    </a:ext>
                  </a:extLst>
                </a:gridCol>
                <a:gridCol w="1097564">
                  <a:extLst>
                    <a:ext uri="{9D8B030D-6E8A-4147-A177-3AD203B41FA5}">
                      <a16:colId xmlns:a16="http://schemas.microsoft.com/office/drawing/2014/main" val="2136805484"/>
                    </a:ext>
                  </a:extLst>
                </a:gridCol>
                <a:gridCol w="767479">
                  <a:extLst>
                    <a:ext uri="{9D8B030D-6E8A-4147-A177-3AD203B41FA5}">
                      <a16:colId xmlns:a16="http://schemas.microsoft.com/office/drawing/2014/main" val="3340160884"/>
                    </a:ext>
                  </a:extLst>
                </a:gridCol>
                <a:gridCol w="1181783">
                  <a:extLst>
                    <a:ext uri="{9D8B030D-6E8A-4147-A177-3AD203B41FA5}">
                      <a16:colId xmlns:a16="http://schemas.microsoft.com/office/drawing/2014/main" val="3045057325"/>
                    </a:ext>
                  </a:extLst>
                </a:gridCol>
                <a:gridCol w="1108430">
                  <a:extLst>
                    <a:ext uri="{9D8B030D-6E8A-4147-A177-3AD203B41FA5}">
                      <a16:colId xmlns:a16="http://schemas.microsoft.com/office/drawing/2014/main" val="316341590"/>
                    </a:ext>
                  </a:extLst>
                </a:gridCol>
                <a:gridCol w="1170916">
                  <a:extLst>
                    <a:ext uri="{9D8B030D-6E8A-4147-A177-3AD203B41FA5}">
                      <a16:colId xmlns:a16="http://schemas.microsoft.com/office/drawing/2014/main" val="2858624627"/>
                    </a:ext>
                  </a:extLst>
                </a:gridCol>
              </a:tblGrid>
              <a:tr h="0">
                <a:tc>
                  <a:txBody>
                    <a:bodyPr/>
                    <a:lstStyle/>
                    <a:p>
                      <a:r>
                        <a:rPr lang="en-GB" sz="1200">
                          <a:effectLst/>
                        </a:rPr>
                        <a:t>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dirty="0">
                          <a:effectLst/>
                        </a:rPr>
                        <a:t>Country</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a:effectLst/>
                        </a:rPr>
                        <a:t>CBT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a:effectLst/>
                        </a:rPr>
                        <a:t>Start date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a:effectLst/>
                        </a:rPr>
                        <a:t>Operational</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a:effectLst/>
                        </a:rPr>
                        <a:t>Stakeholders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47584390"/>
                  </a:ext>
                </a:extLst>
              </a:tr>
              <a:tr h="0">
                <a:tc>
                  <a:txBody>
                    <a:bodyPr/>
                    <a:lstStyle/>
                    <a:p>
                      <a:r>
                        <a:rPr lang="en-GB" sz="1200">
                          <a:effectLst/>
                        </a:rPr>
                        <a:t>1</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Kenya</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Ngwesi lodge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1996</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Government</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55704142"/>
                  </a:ext>
                </a:extLst>
              </a:tr>
              <a:tr h="0">
                <a:tc>
                  <a:txBody>
                    <a:bodyPr/>
                    <a:lstStyle/>
                    <a:p>
                      <a:r>
                        <a:rPr lang="en-GB" sz="1200">
                          <a:effectLst/>
                        </a:rPr>
                        <a:t>2</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Namibia</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Community-based natural resource management program</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1996</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Government</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8819992"/>
                  </a:ext>
                </a:extLst>
              </a:tr>
              <a:tr h="0">
                <a:tc>
                  <a:txBody>
                    <a:bodyPr/>
                    <a:lstStyle/>
                    <a:p>
                      <a:r>
                        <a:rPr lang="en-GB" sz="1200">
                          <a:effectLst/>
                        </a:rPr>
                        <a:t>3</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750"/>
                        </a:spcAft>
                      </a:pPr>
                      <a:r>
                        <a:rPr lang="en-ZA" sz="1200">
                          <a:effectLst/>
                        </a:rPr>
                        <a:t>Gambia</a:t>
                      </a:r>
                      <a:endParaRPr lang="en-ZA"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750"/>
                        </a:spcAft>
                      </a:pPr>
                      <a:r>
                        <a:rPr lang="en-ZA" sz="1200">
                          <a:effectLst/>
                        </a:rPr>
                        <a:t>Ninki Nanka Trail</a:t>
                      </a:r>
                      <a:endParaRPr lang="en-ZA"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2019</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dirty="0">
                          <a:effectLst/>
                        </a:rPr>
                        <a:t>-Private</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48451417"/>
                  </a:ext>
                </a:extLst>
              </a:tr>
              <a:tr h="0">
                <a:tc>
                  <a:txBody>
                    <a:bodyPr/>
                    <a:lstStyle/>
                    <a:p>
                      <a:r>
                        <a:rPr lang="en-GB" sz="1200">
                          <a:effectLst/>
                        </a:rPr>
                        <a:t>4</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Uganda</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Mount Gahinga Lodge</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1997</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dirty="0">
                          <a:effectLst/>
                        </a:rPr>
                        <a:t>-Private</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65717275"/>
                  </a:ext>
                </a:extLst>
              </a:tr>
              <a:tr h="0">
                <a:tc>
                  <a:txBody>
                    <a:bodyPr/>
                    <a:lstStyle/>
                    <a:p>
                      <a:r>
                        <a:rPr lang="en-GB" sz="1200">
                          <a:effectLst/>
                        </a:rPr>
                        <a:t>5</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Namibia</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Damaraland camp </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1996</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a:effectLst/>
                        </a:rPr>
                        <a:t>Yes</a:t>
                      </a:r>
                      <a:endParaRPr lang="en-Z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200" dirty="0">
                          <a:effectLst/>
                        </a:rPr>
                        <a:t>Community</a:t>
                      </a:r>
                      <a:endParaRPr lang="en-ZA" sz="1200" dirty="0">
                        <a:effectLst/>
                      </a:endParaRPr>
                    </a:p>
                    <a:p>
                      <a:r>
                        <a:rPr lang="en-GB" sz="1200" dirty="0">
                          <a:effectLst/>
                        </a:rPr>
                        <a:t> </a:t>
                      </a:r>
                      <a:endParaRPr lang="en-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50726095"/>
                  </a:ext>
                </a:extLst>
              </a:tr>
            </a:tbl>
          </a:graphicData>
        </a:graphic>
      </p:graphicFrame>
      <p:sp>
        <p:nvSpPr>
          <p:cNvPr id="17" name="TextBox 16">
            <a:extLst>
              <a:ext uri="{FF2B5EF4-FFF2-40B4-BE49-F238E27FC236}">
                <a16:creationId xmlns:a16="http://schemas.microsoft.com/office/drawing/2014/main" id="{EF228391-2DDF-4252-A24B-FB9F28F61508}"/>
              </a:ext>
            </a:extLst>
          </p:cNvPr>
          <p:cNvSpPr txBox="1"/>
          <p:nvPr/>
        </p:nvSpPr>
        <p:spPr>
          <a:xfrm>
            <a:off x="7193410" y="1371376"/>
            <a:ext cx="1818126" cy="369332"/>
          </a:xfrm>
          <a:prstGeom prst="rect">
            <a:avLst/>
          </a:prstGeom>
          <a:noFill/>
        </p:spPr>
        <p:txBody>
          <a:bodyPr wrap="none" rtlCol="0">
            <a:spAutoFit/>
          </a:bodyPr>
          <a:lstStyle/>
          <a:p>
            <a:r>
              <a:rPr lang="en-US" b="1" u="sng" dirty="0"/>
              <a:t>SOUTH AMERICA</a:t>
            </a:r>
            <a:endParaRPr lang="en-ZA" b="1" u="sng" dirty="0"/>
          </a:p>
        </p:txBody>
      </p:sp>
      <p:sp>
        <p:nvSpPr>
          <p:cNvPr id="18" name="TextBox 17">
            <a:extLst>
              <a:ext uri="{FF2B5EF4-FFF2-40B4-BE49-F238E27FC236}">
                <a16:creationId xmlns:a16="http://schemas.microsoft.com/office/drawing/2014/main" id="{BC565C7B-371C-4A68-B0F7-42E7DCB4822D}"/>
              </a:ext>
            </a:extLst>
          </p:cNvPr>
          <p:cNvSpPr txBox="1"/>
          <p:nvPr/>
        </p:nvSpPr>
        <p:spPr>
          <a:xfrm>
            <a:off x="8378029" y="2577112"/>
            <a:ext cx="633507" cy="369332"/>
          </a:xfrm>
          <a:prstGeom prst="rect">
            <a:avLst/>
          </a:prstGeom>
          <a:noFill/>
        </p:spPr>
        <p:txBody>
          <a:bodyPr wrap="none" rtlCol="0">
            <a:spAutoFit/>
          </a:bodyPr>
          <a:lstStyle/>
          <a:p>
            <a:r>
              <a:rPr lang="en-US" b="1" u="sng" dirty="0"/>
              <a:t>ASIA</a:t>
            </a:r>
            <a:endParaRPr lang="en-ZA" b="1" u="sng" dirty="0"/>
          </a:p>
        </p:txBody>
      </p:sp>
      <p:sp>
        <p:nvSpPr>
          <p:cNvPr id="19" name="TextBox 18">
            <a:extLst>
              <a:ext uri="{FF2B5EF4-FFF2-40B4-BE49-F238E27FC236}">
                <a16:creationId xmlns:a16="http://schemas.microsoft.com/office/drawing/2014/main" id="{9D40B7FD-BB36-43FB-A28D-BB4D8DDA8C14}"/>
              </a:ext>
            </a:extLst>
          </p:cNvPr>
          <p:cNvSpPr txBox="1"/>
          <p:nvPr/>
        </p:nvSpPr>
        <p:spPr>
          <a:xfrm>
            <a:off x="2566727" y="6362133"/>
            <a:ext cx="881973" cy="369332"/>
          </a:xfrm>
          <a:prstGeom prst="rect">
            <a:avLst/>
          </a:prstGeom>
          <a:noFill/>
        </p:spPr>
        <p:txBody>
          <a:bodyPr wrap="none" rtlCol="0">
            <a:spAutoFit/>
          </a:bodyPr>
          <a:lstStyle/>
          <a:p>
            <a:r>
              <a:rPr lang="en-US" b="1" u="sng" dirty="0"/>
              <a:t>AFRICA</a:t>
            </a:r>
            <a:endParaRPr lang="en-ZA" b="1" u="sng" dirty="0"/>
          </a:p>
        </p:txBody>
      </p:sp>
    </p:spTree>
    <p:extLst>
      <p:ext uri="{BB962C8B-B14F-4D97-AF65-F5344CB8AC3E}">
        <p14:creationId xmlns:p14="http://schemas.microsoft.com/office/powerpoint/2010/main" val="4158480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44C20C-C1B8-408E-AD49-ABDAF983B39E}"/>
              </a:ext>
            </a:extLst>
          </p:cNvPr>
          <p:cNvSpPr txBox="1"/>
          <p:nvPr/>
        </p:nvSpPr>
        <p:spPr>
          <a:xfrm>
            <a:off x="1209965" y="485290"/>
            <a:ext cx="7648285" cy="646331"/>
          </a:xfrm>
          <a:prstGeom prst="rect">
            <a:avLst/>
          </a:prstGeom>
          <a:solidFill>
            <a:srgbClr val="FFFF66"/>
          </a:solidFill>
        </p:spPr>
        <p:txBody>
          <a:bodyPr wrap="square">
            <a:spAutoFit/>
          </a:bodyPr>
          <a:lstStyle/>
          <a:p>
            <a:pPr algn="l"/>
            <a:endParaRPr lang="en-US" sz="3600" b="1" dirty="0">
              <a:solidFill>
                <a:srgbClr val="CC0099"/>
              </a:solidFill>
            </a:endParaRPr>
          </a:p>
        </p:txBody>
      </p:sp>
      <p:pic>
        <p:nvPicPr>
          <p:cNvPr id="5" name="Picture 2" descr="PDF) Operational guidelines for community-based tourism in South Africa">
            <a:extLst>
              <a:ext uri="{FF2B5EF4-FFF2-40B4-BE49-F238E27FC236}">
                <a16:creationId xmlns:a16="http://schemas.microsoft.com/office/drawing/2014/main" id="{338D9800-5B94-4847-98EE-0031A0148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0025" y="109152"/>
            <a:ext cx="1278853" cy="18083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BBED77-7484-4A88-A79C-0240400DCBB4}"/>
              </a:ext>
            </a:extLst>
          </p:cNvPr>
          <p:cNvSpPr txBox="1"/>
          <p:nvPr/>
        </p:nvSpPr>
        <p:spPr>
          <a:xfrm>
            <a:off x="1209965" y="1917545"/>
            <a:ext cx="7934035" cy="4940455"/>
          </a:xfrm>
          <a:prstGeom prst="rect">
            <a:avLst/>
          </a:prstGeom>
          <a:solidFill>
            <a:srgbClr val="FFFF66"/>
          </a:solidFill>
        </p:spPr>
        <p:txBody>
          <a:bodyPr wrap="square">
            <a:spAutoFit/>
          </a:bodyPr>
          <a:lstStyle/>
          <a:p>
            <a:r>
              <a:rPr lang="en-GB" sz="3200" b="1" u="sng" dirty="0">
                <a:solidFill>
                  <a:srgbClr val="CC0099"/>
                </a:solidFill>
              </a:rPr>
              <a:t>CBT MODELS</a:t>
            </a:r>
          </a:p>
          <a:p>
            <a:pPr marL="342900" indent="-342900">
              <a:lnSpc>
                <a:spcPct val="150000"/>
              </a:lnSpc>
              <a:buFont typeface="Wingdings" panose="05000000000000000000" pitchFamily="2" charset="2"/>
              <a:buChar char="Ø"/>
            </a:pPr>
            <a:r>
              <a:rPr lang="en-GB" sz="3200" b="1" dirty="0"/>
              <a:t>Communally-owned ventures</a:t>
            </a:r>
          </a:p>
          <a:p>
            <a:pPr marL="342900" indent="-342900">
              <a:lnSpc>
                <a:spcPct val="150000"/>
              </a:lnSpc>
              <a:buFont typeface="Wingdings" panose="05000000000000000000" pitchFamily="2" charset="2"/>
              <a:buChar char="Ø"/>
            </a:pPr>
            <a:r>
              <a:rPr lang="en-GB" sz="3200" b="1" dirty="0"/>
              <a:t>Community initiatives in joint ventures with the </a:t>
            </a:r>
            <a:r>
              <a:rPr lang="en-GB" sz="3200" b="1" u="sng" dirty="0"/>
              <a:t>private</a:t>
            </a:r>
            <a:r>
              <a:rPr lang="en-GB" sz="3200" b="1" dirty="0"/>
              <a:t> sector</a:t>
            </a:r>
          </a:p>
          <a:p>
            <a:pPr marL="342900" indent="-342900">
              <a:lnSpc>
                <a:spcPct val="150000"/>
              </a:lnSpc>
              <a:buFont typeface="Wingdings" panose="05000000000000000000" pitchFamily="2" charset="2"/>
              <a:buChar char="Ø"/>
            </a:pPr>
            <a:r>
              <a:rPr lang="en-GB" sz="3200" b="1" dirty="0"/>
              <a:t>CBT entrepreneurship</a:t>
            </a:r>
          </a:p>
          <a:p>
            <a:pPr marL="342900" indent="-342900">
              <a:lnSpc>
                <a:spcPct val="150000"/>
              </a:lnSpc>
              <a:buFont typeface="Wingdings" panose="05000000000000000000" pitchFamily="2" charset="2"/>
              <a:buChar char="Ø"/>
            </a:pPr>
            <a:r>
              <a:rPr lang="en-GB" sz="3200" b="1" dirty="0"/>
              <a:t>Community enterprise linkages with </a:t>
            </a:r>
            <a:r>
              <a:rPr lang="en-GB" sz="3200" b="1" u="sng" dirty="0"/>
              <a:t>private</a:t>
            </a:r>
            <a:r>
              <a:rPr lang="en-GB" sz="3200" b="1" dirty="0"/>
              <a:t> sector owned tourism businesses</a:t>
            </a:r>
          </a:p>
        </p:txBody>
      </p:sp>
      <p:sp>
        <p:nvSpPr>
          <p:cNvPr id="10" name="TextBox 9">
            <a:extLst>
              <a:ext uri="{FF2B5EF4-FFF2-40B4-BE49-F238E27FC236}">
                <a16:creationId xmlns:a16="http://schemas.microsoft.com/office/drawing/2014/main" id="{8D7A72F0-CA73-4DCB-945D-3E53C329065E}"/>
              </a:ext>
            </a:extLst>
          </p:cNvPr>
          <p:cNvSpPr txBox="1"/>
          <p:nvPr/>
        </p:nvSpPr>
        <p:spPr>
          <a:xfrm>
            <a:off x="1209965" y="491417"/>
            <a:ext cx="5882315" cy="646331"/>
          </a:xfrm>
          <a:prstGeom prst="rect">
            <a:avLst/>
          </a:prstGeom>
          <a:noFill/>
        </p:spPr>
        <p:txBody>
          <a:bodyPr wrap="square">
            <a:spAutoFit/>
          </a:bodyPr>
          <a:lstStyle/>
          <a:p>
            <a:r>
              <a:rPr lang="en-GB" sz="3600" b="1" dirty="0">
                <a:solidFill>
                  <a:srgbClr val="CC0099"/>
                </a:solidFill>
              </a:rPr>
              <a:t>DEPARTMENT OF TOURISM</a:t>
            </a:r>
            <a:endParaRPr lang="en-ZA" sz="3600" dirty="0"/>
          </a:p>
        </p:txBody>
      </p:sp>
    </p:spTree>
    <p:extLst>
      <p:ext uri="{BB962C8B-B14F-4D97-AF65-F5344CB8AC3E}">
        <p14:creationId xmlns:p14="http://schemas.microsoft.com/office/powerpoint/2010/main" val="87136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13215CD-5510-4329-A5B0-CBABAF7ED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3462" y="1169881"/>
            <a:ext cx="6093498" cy="5345174"/>
          </a:xfrm>
          <a:prstGeom prst="rect">
            <a:avLst/>
          </a:prstGeom>
          <a:ln w="127000" cap="sq">
            <a:solidFill>
              <a:srgbClr val="FFFF66"/>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AF5C8C-03C2-4D9E-9B77-1F2368DD129D}"/>
              </a:ext>
            </a:extLst>
          </p:cNvPr>
          <p:cNvSpPr/>
          <p:nvPr/>
        </p:nvSpPr>
        <p:spPr>
          <a:xfrm>
            <a:off x="1209965" y="327696"/>
            <a:ext cx="7915556" cy="461665"/>
          </a:xfrm>
          <a:prstGeom prst="rect">
            <a:avLst/>
          </a:prstGeom>
          <a:solidFill>
            <a:srgbClr val="FFFF66"/>
          </a:solidFill>
        </p:spPr>
        <p:txBody>
          <a:bodyPr wrap="square">
            <a:spAutoFit/>
          </a:bodyPr>
          <a:lstStyle/>
          <a:p>
            <a:r>
              <a:rPr lang="en-US" sz="2400" b="1" dirty="0">
                <a:solidFill>
                  <a:srgbClr val="CC0099"/>
                </a:solidFill>
              </a:rPr>
              <a:t>“South African – 90 case studies”</a:t>
            </a:r>
            <a:endParaRPr lang="en-GB" sz="2400" b="1" dirty="0"/>
          </a:p>
        </p:txBody>
      </p:sp>
      <p:sp>
        <p:nvSpPr>
          <p:cNvPr id="10" name="Oval 9">
            <a:extLst>
              <a:ext uri="{FF2B5EF4-FFF2-40B4-BE49-F238E27FC236}">
                <a16:creationId xmlns:a16="http://schemas.microsoft.com/office/drawing/2014/main" id="{01076FB5-11C9-4979-844B-33B7B1BC58C9}"/>
              </a:ext>
            </a:extLst>
          </p:cNvPr>
          <p:cNvSpPr/>
          <p:nvPr/>
        </p:nvSpPr>
        <p:spPr>
          <a:xfrm>
            <a:off x="5495173" y="4883647"/>
            <a:ext cx="195209" cy="184935"/>
          </a:xfrm>
          <a:prstGeom prst="ellipse">
            <a:avLst/>
          </a:prstGeom>
          <a:solidFill>
            <a:srgbClr val="CC00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2" name="Oval 11">
            <a:extLst>
              <a:ext uri="{FF2B5EF4-FFF2-40B4-BE49-F238E27FC236}">
                <a16:creationId xmlns:a16="http://schemas.microsoft.com/office/drawing/2014/main" id="{54ACCEA8-D752-4669-8D04-9741352BF465}"/>
              </a:ext>
            </a:extLst>
          </p:cNvPr>
          <p:cNvSpPr/>
          <p:nvPr/>
        </p:nvSpPr>
        <p:spPr>
          <a:xfrm>
            <a:off x="5604552" y="4051140"/>
            <a:ext cx="195209" cy="184935"/>
          </a:xfrm>
          <a:prstGeom prst="ellipse">
            <a:avLst/>
          </a:prstGeom>
          <a:solidFill>
            <a:srgbClr val="CC00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3" name="Oval 12">
            <a:extLst>
              <a:ext uri="{FF2B5EF4-FFF2-40B4-BE49-F238E27FC236}">
                <a16:creationId xmlns:a16="http://schemas.microsoft.com/office/drawing/2014/main" id="{0A0AD503-1441-4E09-BA1E-7EC0376AF5CD}"/>
              </a:ext>
            </a:extLst>
          </p:cNvPr>
          <p:cNvSpPr/>
          <p:nvPr/>
        </p:nvSpPr>
        <p:spPr>
          <a:xfrm>
            <a:off x="3525747" y="3429000"/>
            <a:ext cx="195209" cy="184935"/>
          </a:xfrm>
          <a:prstGeom prst="ellipse">
            <a:avLst/>
          </a:prstGeom>
          <a:solidFill>
            <a:srgbClr val="CC00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4" name="Oval 13">
            <a:extLst>
              <a:ext uri="{FF2B5EF4-FFF2-40B4-BE49-F238E27FC236}">
                <a16:creationId xmlns:a16="http://schemas.microsoft.com/office/drawing/2014/main" id="{7E0F036B-7477-4A9A-9ED8-BEC31923281E}"/>
              </a:ext>
            </a:extLst>
          </p:cNvPr>
          <p:cNvSpPr/>
          <p:nvPr/>
        </p:nvSpPr>
        <p:spPr>
          <a:xfrm>
            <a:off x="6655547" y="1662869"/>
            <a:ext cx="195209" cy="184935"/>
          </a:xfrm>
          <a:prstGeom prst="ellipse">
            <a:avLst/>
          </a:prstGeom>
          <a:solidFill>
            <a:srgbClr val="CC00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Oval 14">
            <a:extLst>
              <a:ext uri="{FF2B5EF4-FFF2-40B4-BE49-F238E27FC236}">
                <a16:creationId xmlns:a16="http://schemas.microsoft.com/office/drawing/2014/main" id="{97D36CCA-4D65-4B9A-B410-2311A42CC47A}"/>
              </a:ext>
            </a:extLst>
          </p:cNvPr>
          <p:cNvSpPr/>
          <p:nvPr/>
        </p:nvSpPr>
        <p:spPr>
          <a:xfrm>
            <a:off x="4750139" y="2913452"/>
            <a:ext cx="195209" cy="184935"/>
          </a:xfrm>
          <a:prstGeom prst="ellipse">
            <a:avLst/>
          </a:prstGeom>
          <a:solidFill>
            <a:srgbClr val="CC00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6" name="Oval 15">
            <a:extLst>
              <a:ext uri="{FF2B5EF4-FFF2-40B4-BE49-F238E27FC236}">
                <a16:creationId xmlns:a16="http://schemas.microsoft.com/office/drawing/2014/main" id="{16D37081-7152-4EA4-9694-2DF5F3E0CA0D}"/>
              </a:ext>
            </a:extLst>
          </p:cNvPr>
          <p:cNvSpPr/>
          <p:nvPr/>
        </p:nvSpPr>
        <p:spPr>
          <a:xfrm>
            <a:off x="7045965" y="2597647"/>
            <a:ext cx="195209" cy="184935"/>
          </a:xfrm>
          <a:prstGeom prst="ellipse">
            <a:avLst/>
          </a:prstGeom>
          <a:solidFill>
            <a:srgbClr val="CC00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7" name="Oval 16">
            <a:extLst>
              <a:ext uri="{FF2B5EF4-FFF2-40B4-BE49-F238E27FC236}">
                <a16:creationId xmlns:a16="http://schemas.microsoft.com/office/drawing/2014/main" id="{7BE0C006-F27B-41EF-92C7-84FE7F8DCDFC}"/>
              </a:ext>
            </a:extLst>
          </p:cNvPr>
          <p:cNvSpPr/>
          <p:nvPr/>
        </p:nvSpPr>
        <p:spPr>
          <a:xfrm>
            <a:off x="6850756" y="4233506"/>
            <a:ext cx="195209" cy="184935"/>
          </a:xfrm>
          <a:prstGeom prst="ellipse">
            <a:avLst/>
          </a:prstGeom>
          <a:solidFill>
            <a:srgbClr val="CC00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8" name="Oval 17">
            <a:extLst>
              <a:ext uri="{FF2B5EF4-FFF2-40B4-BE49-F238E27FC236}">
                <a16:creationId xmlns:a16="http://schemas.microsoft.com/office/drawing/2014/main" id="{725AC118-F349-4B34-9C52-1EE623247535}"/>
              </a:ext>
            </a:extLst>
          </p:cNvPr>
          <p:cNvSpPr/>
          <p:nvPr/>
        </p:nvSpPr>
        <p:spPr>
          <a:xfrm>
            <a:off x="3147316" y="5688119"/>
            <a:ext cx="195209" cy="184935"/>
          </a:xfrm>
          <a:prstGeom prst="ellipse">
            <a:avLst/>
          </a:prstGeom>
          <a:solidFill>
            <a:srgbClr val="CC00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9" name="Oval 18">
            <a:extLst>
              <a:ext uri="{FF2B5EF4-FFF2-40B4-BE49-F238E27FC236}">
                <a16:creationId xmlns:a16="http://schemas.microsoft.com/office/drawing/2014/main" id="{A65972B6-BFCA-4701-B52B-A4091ABC4FAB}"/>
              </a:ext>
            </a:extLst>
          </p:cNvPr>
          <p:cNvSpPr/>
          <p:nvPr/>
        </p:nvSpPr>
        <p:spPr>
          <a:xfrm>
            <a:off x="6252468" y="2597647"/>
            <a:ext cx="195209" cy="184935"/>
          </a:xfrm>
          <a:prstGeom prst="ellipse">
            <a:avLst/>
          </a:prstGeom>
          <a:solidFill>
            <a:srgbClr val="CC00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44083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1)">
                                      <p:cBhvr>
                                        <p:cTn id="28" dur="2000"/>
                                        <p:tgtEl>
                                          <p:spTgt spid="15"/>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D28CC51E-DB8C-41AC-A86E-178C29D0F611}"/>
              </a:ext>
            </a:extLst>
          </p:cNvPr>
          <p:cNvGraphicFramePr>
            <a:graphicFrameLocks noGrp="1"/>
          </p:cNvGraphicFramePr>
          <p:nvPr>
            <p:extLst>
              <p:ext uri="{D42A27DB-BD31-4B8C-83A1-F6EECF244321}">
                <p14:modId xmlns:p14="http://schemas.microsoft.com/office/powerpoint/2010/main" val="3666200091"/>
              </p:ext>
            </p:extLst>
          </p:nvPr>
        </p:nvGraphicFramePr>
        <p:xfrm>
          <a:off x="1555436" y="888414"/>
          <a:ext cx="4614054" cy="4525964"/>
        </p:xfrm>
        <a:graphic>
          <a:graphicData uri="http://schemas.openxmlformats.org/drawingml/2006/table">
            <a:tbl>
              <a:tblPr firstRow="1" firstCol="1" bandRow="1">
                <a:tableStyleId>{21E4AEA4-8DFA-4A89-87EB-49C32662AFE0}</a:tableStyleId>
              </a:tblPr>
              <a:tblGrid>
                <a:gridCol w="267602">
                  <a:extLst>
                    <a:ext uri="{9D8B030D-6E8A-4147-A177-3AD203B41FA5}">
                      <a16:colId xmlns:a16="http://schemas.microsoft.com/office/drawing/2014/main" val="2270243300"/>
                    </a:ext>
                  </a:extLst>
                </a:gridCol>
                <a:gridCol w="918046">
                  <a:extLst>
                    <a:ext uri="{9D8B030D-6E8A-4147-A177-3AD203B41FA5}">
                      <a16:colId xmlns:a16="http://schemas.microsoft.com/office/drawing/2014/main" val="4098462066"/>
                    </a:ext>
                  </a:extLst>
                </a:gridCol>
                <a:gridCol w="918046">
                  <a:extLst>
                    <a:ext uri="{9D8B030D-6E8A-4147-A177-3AD203B41FA5}">
                      <a16:colId xmlns:a16="http://schemas.microsoft.com/office/drawing/2014/main" val="3966719173"/>
                    </a:ext>
                  </a:extLst>
                </a:gridCol>
                <a:gridCol w="674268">
                  <a:extLst>
                    <a:ext uri="{9D8B030D-6E8A-4147-A177-3AD203B41FA5}">
                      <a16:colId xmlns:a16="http://schemas.microsoft.com/office/drawing/2014/main" val="1215066588"/>
                    </a:ext>
                  </a:extLst>
                </a:gridCol>
                <a:gridCol w="918046">
                  <a:extLst>
                    <a:ext uri="{9D8B030D-6E8A-4147-A177-3AD203B41FA5}">
                      <a16:colId xmlns:a16="http://schemas.microsoft.com/office/drawing/2014/main" val="3333034745"/>
                    </a:ext>
                  </a:extLst>
                </a:gridCol>
                <a:gridCol w="918046">
                  <a:extLst>
                    <a:ext uri="{9D8B030D-6E8A-4147-A177-3AD203B41FA5}">
                      <a16:colId xmlns:a16="http://schemas.microsoft.com/office/drawing/2014/main" val="1441148822"/>
                    </a:ext>
                  </a:extLst>
                </a:gridCol>
              </a:tblGrid>
              <a:tr h="319128">
                <a:tc>
                  <a:txBody>
                    <a:bodyPr/>
                    <a:lstStyle/>
                    <a:p>
                      <a:r>
                        <a:rPr lang="en-GB" sz="1000">
                          <a:effectLst/>
                        </a:rPr>
                        <a: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pPr algn="ctr"/>
                      <a:r>
                        <a:rPr lang="en-GB" sz="1000">
                          <a:effectLst/>
                        </a:rPr>
                        <a:t>City</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pPr algn="ctr"/>
                      <a:r>
                        <a:rPr lang="en-GB" sz="1000">
                          <a:effectLst/>
                        </a:rPr>
                        <a:t>CBT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pPr algn="ctr"/>
                      <a:r>
                        <a:rPr lang="en-GB" sz="1000">
                          <a:effectLst/>
                        </a:rPr>
                        <a:t>Start date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pPr algn="ctr"/>
                      <a:r>
                        <a:rPr lang="en-GB" sz="1000">
                          <a:effectLst/>
                        </a:rPr>
                        <a:t>Operational</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pPr algn="ctr"/>
                      <a:r>
                        <a:rPr lang="en-GB" sz="1000" dirty="0">
                          <a:effectLst/>
                        </a:rPr>
                        <a:t>Key stakeholder</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extLst>
                  <a:ext uri="{0D108BD9-81ED-4DB2-BD59-A6C34878D82A}">
                    <a16:rowId xmlns:a16="http://schemas.microsoft.com/office/drawing/2014/main" val="720765363"/>
                  </a:ext>
                </a:extLst>
              </a:tr>
              <a:tr h="638255">
                <a:tc>
                  <a:txBody>
                    <a:bodyPr/>
                    <a:lstStyle/>
                    <a:p>
                      <a:r>
                        <a:rPr lang="en-GB" sz="1000">
                          <a:effectLst/>
                        </a:rPr>
                        <a:t>1</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dirty="0">
                          <a:effectLst/>
                        </a:rPr>
                        <a:t>Cape Town</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!Khwa ttu San Culture &amp; Education Centre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2002</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Private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extLst>
                  <a:ext uri="{0D108BD9-81ED-4DB2-BD59-A6C34878D82A}">
                    <a16:rowId xmlns:a16="http://schemas.microsoft.com/office/drawing/2014/main" val="714391052"/>
                  </a:ext>
                </a:extLst>
              </a:tr>
              <a:tr h="478692">
                <a:tc>
                  <a:txBody>
                    <a:bodyPr/>
                    <a:lstStyle/>
                    <a:p>
                      <a:r>
                        <a:rPr lang="en-GB" sz="1000">
                          <a:effectLst/>
                        </a:rPr>
                        <a:t>2</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Knysna</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Mothers of Creation Route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2017</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Private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extLst>
                  <a:ext uri="{0D108BD9-81ED-4DB2-BD59-A6C34878D82A}">
                    <a16:rowId xmlns:a16="http://schemas.microsoft.com/office/drawing/2014/main" val="2852828648"/>
                  </a:ext>
                </a:extLst>
              </a:tr>
              <a:tr h="319128">
                <a:tc>
                  <a:txBody>
                    <a:bodyPr/>
                    <a:lstStyle/>
                    <a:p>
                      <a:r>
                        <a:rPr lang="en-GB" sz="1000">
                          <a:effectLst/>
                        </a:rPr>
                        <a:t>3</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Khayelitsha</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Ghetto Sessions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2017</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Community</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extLst>
                  <a:ext uri="{0D108BD9-81ED-4DB2-BD59-A6C34878D82A}">
                    <a16:rowId xmlns:a16="http://schemas.microsoft.com/office/drawing/2014/main" val="1291729967"/>
                  </a:ext>
                </a:extLst>
              </a:tr>
              <a:tr h="319128">
                <a:tc>
                  <a:txBody>
                    <a:bodyPr/>
                    <a:lstStyle/>
                    <a:p>
                      <a:r>
                        <a:rPr lang="en-GB" sz="1000">
                          <a:effectLst/>
                        </a:rPr>
                        <a:t>4</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Khayelitsha</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18 Gangster Museum</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2018</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Private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extLst>
                  <a:ext uri="{0D108BD9-81ED-4DB2-BD59-A6C34878D82A}">
                    <a16:rowId xmlns:a16="http://schemas.microsoft.com/office/drawing/2014/main" val="1019950840"/>
                  </a:ext>
                </a:extLst>
              </a:tr>
              <a:tr h="478692">
                <a:tc>
                  <a:txBody>
                    <a:bodyPr/>
                    <a:lstStyle/>
                    <a:p>
                      <a:r>
                        <a:rPr lang="en-GB" sz="1000">
                          <a:effectLst/>
                        </a:rPr>
                        <a:t>5</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Franschhoek</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Franschhoek Township &amp; Village.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Unknown</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extLst>
                  <a:ext uri="{0D108BD9-81ED-4DB2-BD59-A6C34878D82A}">
                    <a16:rowId xmlns:a16="http://schemas.microsoft.com/office/drawing/2014/main" val="785437910"/>
                  </a:ext>
                </a:extLst>
              </a:tr>
              <a:tr h="797819">
                <a:tc>
                  <a:txBody>
                    <a:bodyPr/>
                    <a:lstStyle/>
                    <a:p>
                      <a:r>
                        <a:rPr lang="en-GB" sz="1000">
                          <a:effectLst/>
                        </a:rPr>
                        <a:t>6</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Langa</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Guga S’Thebe Arts &amp; Culture Centre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1990s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extLst>
                  <a:ext uri="{0D108BD9-81ED-4DB2-BD59-A6C34878D82A}">
                    <a16:rowId xmlns:a16="http://schemas.microsoft.com/office/drawing/2014/main" val="949486635"/>
                  </a:ext>
                </a:extLst>
              </a:tr>
              <a:tr h="472597">
                <a:tc>
                  <a:txBody>
                    <a:bodyPr/>
                    <a:lstStyle/>
                    <a:p>
                      <a:r>
                        <a:rPr lang="en-GB" sz="1000">
                          <a:effectLst/>
                        </a:rPr>
                        <a:t>7</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pPr>
                        <a:lnSpc>
                          <a:spcPct val="107000"/>
                        </a:lnSpc>
                        <a:spcBef>
                          <a:spcPts val="200"/>
                        </a:spcBef>
                      </a:pPr>
                      <a:r>
                        <a:rPr lang="en-ZA" sz="1000">
                          <a:effectLst/>
                        </a:rPr>
                        <a:t>Cape Town</a:t>
                      </a:r>
                      <a:endParaRPr lang="en-ZA" sz="1000" b="1">
                        <a:solidFill>
                          <a:srgbClr val="243F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9836" marR="59836" marT="0" marB="0"/>
                </a:tc>
                <a:tc>
                  <a:txBody>
                    <a:bodyPr/>
                    <a:lstStyle/>
                    <a:p>
                      <a:pPr>
                        <a:lnSpc>
                          <a:spcPct val="107000"/>
                        </a:lnSpc>
                        <a:spcBef>
                          <a:spcPts val="200"/>
                        </a:spcBef>
                      </a:pPr>
                      <a:r>
                        <a:rPr lang="en-ZA" sz="1000">
                          <a:effectLst/>
                        </a:rPr>
                        <a:t>Camissa Tours</a:t>
                      </a:r>
                    </a:p>
                    <a:p>
                      <a:r>
                        <a:rPr lang="en-GB" sz="1000">
                          <a:effectLst/>
                        </a:rPr>
                        <a: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2006</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extLst>
                  <a:ext uri="{0D108BD9-81ED-4DB2-BD59-A6C34878D82A}">
                    <a16:rowId xmlns:a16="http://schemas.microsoft.com/office/drawing/2014/main" val="3417650848"/>
                  </a:ext>
                </a:extLst>
              </a:tr>
              <a:tr h="159564">
                <a:tc>
                  <a:txBody>
                    <a:bodyPr/>
                    <a:lstStyle/>
                    <a:p>
                      <a:r>
                        <a:rPr lang="en-GB" sz="1000">
                          <a:effectLst/>
                        </a:rPr>
                        <a:t>8</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Cape Town</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Veld &amp; Sea</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2013</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extLst>
                  <a:ext uri="{0D108BD9-81ED-4DB2-BD59-A6C34878D82A}">
                    <a16:rowId xmlns:a16="http://schemas.microsoft.com/office/drawing/2014/main" val="1744578699"/>
                  </a:ext>
                </a:extLst>
              </a:tr>
              <a:tr h="383397">
                <a:tc>
                  <a:txBody>
                    <a:bodyPr/>
                    <a:lstStyle/>
                    <a:p>
                      <a:r>
                        <a:rPr lang="en-GB" sz="1000">
                          <a:effectLst/>
                        </a:rPr>
                        <a:t>9</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Uthando</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Uthando</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2007</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extLst>
                  <a:ext uri="{0D108BD9-81ED-4DB2-BD59-A6C34878D82A}">
                    <a16:rowId xmlns:a16="http://schemas.microsoft.com/office/drawing/2014/main" val="2951259573"/>
                  </a:ext>
                </a:extLst>
              </a:tr>
              <a:tr h="159564">
                <a:tc>
                  <a:txBody>
                    <a:bodyPr/>
                    <a:lstStyle/>
                    <a:p>
                      <a:r>
                        <a:rPr lang="en-GB" sz="1000">
                          <a:effectLst/>
                        </a:rPr>
                        <a:t>10</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Hermanus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Hawston</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highlight>
                            <a:srgbClr val="FF00FF"/>
                          </a:highlight>
                        </a:rPr>
                        <a:t>1994</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tc>
                  <a:txBody>
                    <a:bodyPr/>
                    <a:lstStyle/>
                    <a:p>
                      <a:r>
                        <a:rPr lang="en-GB" sz="1000" dirty="0">
                          <a:effectLst/>
                        </a:rPr>
                        <a:t> </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6" marR="59836" marT="0" marB="0"/>
                </a:tc>
                <a:extLst>
                  <a:ext uri="{0D108BD9-81ED-4DB2-BD59-A6C34878D82A}">
                    <a16:rowId xmlns:a16="http://schemas.microsoft.com/office/drawing/2014/main" val="3259544433"/>
                  </a:ext>
                </a:extLst>
              </a:tr>
            </a:tbl>
          </a:graphicData>
        </a:graphic>
      </p:graphicFrame>
      <p:graphicFrame>
        <p:nvGraphicFramePr>
          <p:cNvPr id="4" name="Table 3">
            <a:extLst>
              <a:ext uri="{FF2B5EF4-FFF2-40B4-BE49-F238E27FC236}">
                <a16:creationId xmlns:a16="http://schemas.microsoft.com/office/drawing/2014/main" id="{71E7B3F5-417E-450D-9DAE-943585F92816}"/>
              </a:ext>
            </a:extLst>
          </p:cNvPr>
          <p:cNvGraphicFramePr>
            <a:graphicFrameLocks noGrp="1"/>
          </p:cNvGraphicFramePr>
          <p:nvPr>
            <p:extLst>
              <p:ext uri="{D42A27DB-BD31-4B8C-83A1-F6EECF244321}">
                <p14:modId xmlns:p14="http://schemas.microsoft.com/office/powerpoint/2010/main" val="617613073"/>
              </p:ext>
            </p:extLst>
          </p:nvPr>
        </p:nvGraphicFramePr>
        <p:xfrm>
          <a:off x="3312846" y="1672169"/>
          <a:ext cx="4722926" cy="4568931"/>
        </p:xfrm>
        <a:graphic>
          <a:graphicData uri="http://schemas.openxmlformats.org/drawingml/2006/table">
            <a:tbl>
              <a:tblPr firstRow="1" firstCol="1" bandRow="1">
                <a:tableStyleId>{93296810-A885-4BE3-A3E7-6D5BEEA58F35}</a:tableStyleId>
              </a:tblPr>
              <a:tblGrid>
                <a:gridCol w="253014">
                  <a:extLst>
                    <a:ext uri="{9D8B030D-6E8A-4147-A177-3AD203B41FA5}">
                      <a16:colId xmlns:a16="http://schemas.microsoft.com/office/drawing/2014/main" val="2025280553"/>
                    </a:ext>
                  </a:extLst>
                </a:gridCol>
                <a:gridCol w="1075440">
                  <a:extLst>
                    <a:ext uri="{9D8B030D-6E8A-4147-A177-3AD203B41FA5}">
                      <a16:colId xmlns:a16="http://schemas.microsoft.com/office/drawing/2014/main" val="2350861071"/>
                    </a:ext>
                  </a:extLst>
                </a:gridCol>
                <a:gridCol w="1076488">
                  <a:extLst>
                    <a:ext uri="{9D8B030D-6E8A-4147-A177-3AD203B41FA5}">
                      <a16:colId xmlns:a16="http://schemas.microsoft.com/office/drawing/2014/main" val="2676887211"/>
                    </a:ext>
                  </a:extLst>
                </a:gridCol>
                <a:gridCol w="583032">
                  <a:extLst>
                    <a:ext uri="{9D8B030D-6E8A-4147-A177-3AD203B41FA5}">
                      <a16:colId xmlns:a16="http://schemas.microsoft.com/office/drawing/2014/main" val="1471300936"/>
                    </a:ext>
                  </a:extLst>
                </a:gridCol>
                <a:gridCol w="868000">
                  <a:extLst>
                    <a:ext uri="{9D8B030D-6E8A-4147-A177-3AD203B41FA5}">
                      <a16:colId xmlns:a16="http://schemas.microsoft.com/office/drawing/2014/main" val="1498008491"/>
                    </a:ext>
                  </a:extLst>
                </a:gridCol>
                <a:gridCol w="866952">
                  <a:extLst>
                    <a:ext uri="{9D8B030D-6E8A-4147-A177-3AD203B41FA5}">
                      <a16:colId xmlns:a16="http://schemas.microsoft.com/office/drawing/2014/main" val="364316244"/>
                    </a:ext>
                  </a:extLst>
                </a:gridCol>
              </a:tblGrid>
              <a:tr h="301731">
                <a:tc>
                  <a:txBody>
                    <a:bodyPr/>
                    <a:lstStyle/>
                    <a:p>
                      <a:r>
                        <a:rPr lang="en-GB" sz="1000">
                          <a:effectLst/>
                        </a:rPr>
                        <a: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ctr"/>
                      <a:r>
                        <a:rPr lang="en-GB" sz="1000">
                          <a:effectLst/>
                        </a:rPr>
                        <a:t>City</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ctr"/>
                      <a:r>
                        <a:rPr lang="en-GB" sz="1000">
                          <a:effectLst/>
                        </a:rPr>
                        <a:t>CBT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ctr"/>
                      <a:r>
                        <a:rPr lang="en-GB" sz="1000" dirty="0">
                          <a:effectLst/>
                        </a:rPr>
                        <a:t>Start date </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ctr"/>
                      <a:r>
                        <a:rPr lang="en-GB" sz="1000">
                          <a:effectLst/>
                        </a:rPr>
                        <a:t>Operational</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ctr"/>
                      <a:r>
                        <a:rPr lang="en-GB" sz="1000" dirty="0">
                          <a:effectLst/>
                        </a:rPr>
                        <a:t>Key stakeholder</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extLst>
                  <a:ext uri="{0D108BD9-81ED-4DB2-BD59-A6C34878D82A}">
                    <a16:rowId xmlns:a16="http://schemas.microsoft.com/office/drawing/2014/main" val="2315651595"/>
                  </a:ext>
                </a:extLst>
              </a:tr>
              <a:tr h="603462">
                <a:tc>
                  <a:txBody>
                    <a:bodyPr/>
                    <a:lstStyle/>
                    <a:p>
                      <a:r>
                        <a:rPr lang="en-GB" sz="1000">
                          <a:effectLst/>
                        </a:rPr>
                        <a:t>1</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Tweerivieren</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!Xaus Lodge, Kgalagadi Transfrontier Park.</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2002</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dirty="0">
                          <a:effectLst/>
                        </a:rPr>
                        <a:t>Private</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extLst>
                  <a:ext uri="{0D108BD9-81ED-4DB2-BD59-A6C34878D82A}">
                    <a16:rowId xmlns:a16="http://schemas.microsoft.com/office/drawing/2014/main" val="3372324909"/>
                  </a:ext>
                </a:extLst>
              </a:tr>
              <a:tr h="301731">
                <a:tc>
                  <a:txBody>
                    <a:bodyPr/>
                    <a:lstStyle/>
                    <a:p>
                      <a:r>
                        <a:rPr lang="en-GB" sz="1000">
                          <a:effectLst/>
                        </a:rPr>
                        <a:t>2</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Kimberley</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Wildebeest Kuil Rock Art Centre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2008</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Government</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extLst>
                  <a:ext uri="{0D108BD9-81ED-4DB2-BD59-A6C34878D82A}">
                    <a16:rowId xmlns:a16="http://schemas.microsoft.com/office/drawing/2014/main" val="4234686590"/>
                  </a:ext>
                </a:extLst>
              </a:tr>
              <a:tr h="603462">
                <a:tc>
                  <a:txBody>
                    <a:bodyPr/>
                    <a:lstStyle/>
                    <a:p>
                      <a:r>
                        <a:rPr lang="en-GB" sz="1000">
                          <a:effectLst/>
                        </a:rPr>
                        <a:t>3</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Kimberley</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Ke-Ditselana Tourism and Multi-Cultural Village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2004</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Government</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extLst>
                  <a:ext uri="{0D108BD9-81ED-4DB2-BD59-A6C34878D82A}">
                    <a16:rowId xmlns:a16="http://schemas.microsoft.com/office/drawing/2014/main" val="1549414219"/>
                  </a:ext>
                </a:extLst>
              </a:tr>
              <a:tr h="452596">
                <a:tc>
                  <a:txBody>
                    <a:bodyPr/>
                    <a:lstStyle/>
                    <a:p>
                      <a:r>
                        <a:rPr lang="en-GB" sz="1000">
                          <a:effectLst/>
                        </a:rPr>
                        <a:t>4</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Askham</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Kalahari Desert Festival</a:t>
                      </a:r>
                      <a:endParaRPr lang="en-ZA" sz="1000">
                        <a:effectLst/>
                      </a:endParaRPr>
                    </a:p>
                    <a:p>
                      <a:r>
                        <a:rPr lang="en-GB" sz="1000">
                          <a:effectLst/>
                        </a:rPr>
                        <a: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2013</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Private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extLst>
                  <a:ext uri="{0D108BD9-81ED-4DB2-BD59-A6C34878D82A}">
                    <a16:rowId xmlns:a16="http://schemas.microsoft.com/office/drawing/2014/main" val="3806986577"/>
                  </a:ext>
                </a:extLst>
              </a:tr>
              <a:tr h="301731">
                <a:tc>
                  <a:txBody>
                    <a:bodyPr/>
                    <a:lstStyle/>
                    <a:p>
                      <a:r>
                        <a:rPr lang="en-GB" sz="1000">
                          <a:effectLst/>
                        </a:rPr>
                        <a:t>5</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Kimberley</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Native Minds Heritage Tourism</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2009</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extLst>
                  <a:ext uri="{0D108BD9-81ED-4DB2-BD59-A6C34878D82A}">
                    <a16:rowId xmlns:a16="http://schemas.microsoft.com/office/drawing/2014/main" val="2725171940"/>
                  </a:ext>
                </a:extLst>
              </a:tr>
              <a:tr h="452596">
                <a:tc>
                  <a:txBody>
                    <a:bodyPr/>
                    <a:lstStyle/>
                    <a:p>
                      <a:r>
                        <a:rPr lang="en-GB" sz="1000">
                          <a:effectLst/>
                        </a:rPr>
                        <a:t>6</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Riemvasmaak</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Riemvasmaak Community Conservancy</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1994</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Government</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extLst>
                  <a:ext uri="{0D108BD9-81ED-4DB2-BD59-A6C34878D82A}">
                    <a16:rowId xmlns:a16="http://schemas.microsoft.com/office/drawing/2014/main" val="36282312"/>
                  </a:ext>
                </a:extLst>
              </a:tr>
              <a:tr h="452596">
                <a:tc>
                  <a:txBody>
                    <a:bodyPr/>
                    <a:lstStyle/>
                    <a:p>
                      <a:r>
                        <a:rPr lang="en-GB" sz="1000">
                          <a:effectLst/>
                        </a:rPr>
                        <a:t>7</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Mier</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Khomani San Cultural Landscape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2017</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Government</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extLst>
                  <a:ext uri="{0D108BD9-81ED-4DB2-BD59-A6C34878D82A}">
                    <a16:rowId xmlns:a16="http://schemas.microsoft.com/office/drawing/2014/main" val="4269558260"/>
                  </a:ext>
                </a:extLst>
              </a:tr>
              <a:tr h="301731">
                <a:tc>
                  <a:txBody>
                    <a:bodyPr/>
                    <a:lstStyle/>
                    <a:p>
                      <a:r>
                        <a:rPr lang="en-GB" sz="1000">
                          <a:effectLst/>
                        </a:rPr>
                        <a:t>8</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Eksteenfontein</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Nama Homestays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2003</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Government</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extLst>
                  <a:ext uri="{0D108BD9-81ED-4DB2-BD59-A6C34878D82A}">
                    <a16:rowId xmlns:a16="http://schemas.microsoft.com/office/drawing/2014/main" val="27992966"/>
                  </a:ext>
                </a:extLst>
              </a:tr>
              <a:tr h="452596">
                <a:tc>
                  <a:txBody>
                    <a:bodyPr/>
                    <a:lstStyle/>
                    <a:p>
                      <a:r>
                        <a:rPr lang="en-GB" sz="1000">
                          <a:effectLst/>
                        </a:rPr>
                        <a:t>9</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Askham</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Aunt Koera’s Roosterkoek Experience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1999</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Private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extLst>
                  <a:ext uri="{0D108BD9-81ED-4DB2-BD59-A6C34878D82A}">
                    <a16:rowId xmlns:a16="http://schemas.microsoft.com/office/drawing/2014/main" val="612993047"/>
                  </a:ext>
                </a:extLst>
              </a:tr>
              <a:tr h="301731">
                <a:tc>
                  <a:txBody>
                    <a:bodyPr/>
                    <a:lstStyle/>
                    <a:p>
                      <a:r>
                        <a:rPr lang="en-GB" sz="1000">
                          <a:effectLst/>
                        </a:rPr>
                        <a:t>10</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Kuruman</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The Workshop ko Kasi</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2016</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r>
                        <a:rPr lang="en-GB" sz="1000" dirty="0">
                          <a:effectLst/>
                        </a:rPr>
                        <a:t> </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extLst>
                  <a:ext uri="{0D108BD9-81ED-4DB2-BD59-A6C34878D82A}">
                    <a16:rowId xmlns:a16="http://schemas.microsoft.com/office/drawing/2014/main" val="3355668030"/>
                  </a:ext>
                </a:extLst>
              </a:tr>
            </a:tbl>
          </a:graphicData>
        </a:graphic>
      </p:graphicFrame>
      <p:sp>
        <p:nvSpPr>
          <p:cNvPr id="5" name="TextBox 4">
            <a:extLst>
              <a:ext uri="{FF2B5EF4-FFF2-40B4-BE49-F238E27FC236}">
                <a16:creationId xmlns:a16="http://schemas.microsoft.com/office/drawing/2014/main" id="{BE77E2A9-5CDD-4984-8C71-CE1EBC47BF35}"/>
              </a:ext>
            </a:extLst>
          </p:cNvPr>
          <p:cNvSpPr txBox="1"/>
          <p:nvPr/>
        </p:nvSpPr>
        <p:spPr>
          <a:xfrm>
            <a:off x="6212556" y="888414"/>
            <a:ext cx="1669368" cy="369332"/>
          </a:xfrm>
          <a:prstGeom prst="rect">
            <a:avLst/>
          </a:prstGeom>
          <a:noFill/>
        </p:spPr>
        <p:txBody>
          <a:bodyPr wrap="none" rtlCol="0">
            <a:spAutoFit/>
          </a:bodyPr>
          <a:lstStyle/>
          <a:p>
            <a:r>
              <a:rPr lang="en-US" b="1" u="sng" dirty="0"/>
              <a:t>WESTERN CAPE</a:t>
            </a:r>
            <a:endParaRPr lang="en-ZA" b="1" u="sng" dirty="0"/>
          </a:p>
        </p:txBody>
      </p:sp>
      <p:sp>
        <p:nvSpPr>
          <p:cNvPr id="6" name="TextBox 5">
            <a:extLst>
              <a:ext uri="{FF2B5EF4-FFF2-40B4-BE49-F238E27FC236}">
                <a16:creationId xmlns:a16="http://schemas.microsoft.com/office/drawing/2014/main" id="{0797AF55-BAE6-4399-B851-5041D3C9E6C6}"/>
              </a:ext>
            </a:extLst>
          </p:cNvPr>
          <p:cNvSpPr txBox="1"/>
          <p:nvPr/>
        </p:nvSpPr>
        <p:spPr>
          <a:xfrm>
            <a:off x="1444655" y="5362368"/>
            <a:ext cx="1823897" cy="369332"/>
          </a:xfrm>
          <a:prstGeom prst="rect">
            <a:avLst/>
          </a:prstGeom>
          <a:noFill/>
        </p:spPr>
        <p:txBody>
          <a:bodyPr wrap="none" rtlCol="0">
            <a:spAutoFit/>
          </a:bodyPr>
          <a:lstStyle/>
          <a:p>
            <a:r>
              <a:rPr lang="en-US" b="1" u="sng" dirty="0"/>
              <a:t>NORTHERN CAPE</a:t>
            </a:r>
            <a:endParaRPr lang="en-ZA" b="1" u="sng" dirty="0"/>
          </a:p>
        </p:txBody>
      </p:sp>
      <p:graphicFrame>
        <p:nvGraphicFramePr>
          <p:cNvPr id="7" name="Table 6">
            <a:extLst>
              <a:ext uri="{FF2B5EF4-FFF2-40B4-BE49-F238E27FC236}">
                <a16:creationId xmlns:a16="http://schemas.microsoft.com/office/drawing/2014/main" id="{FDB1D1C7-A418-4D78-B949-41CE54E58703}"/>
              </a:ext>
            </a:extLst>
          </p:cNvPr>
          <p:cNvGraphicFramePr>
            <a:graphicFrameLocks noGrp="1"/>
          </p:cNvGraphicFramePr>
          <p:nvPr>
            <p:extLst>
              <p:ext uri="{D42A27DB-BD31-4B8C-83A1-F6EECF244321}">
                <p14:modId xmlns:p14="http://schemas.microsoft.com/office/powerpoint/2010/main" val="3897344318"/>
              </p:ext>
            </p:extLst>
          </p:nvPr>
        </p:nvGraphicFramePr>
        <p:xfrm>
          <a:off x="4485191" y="2603887"/>
          <a:ext cx="4739767" cy="4539915"/>
        </p:xfrm>
        <a:graphic>
          <a:graphicData uri="http://schemas.openxmlformats.org/drawingml/2006/table">
            <a:tbl>
              <a:tblPr firstRow="1" firstCol="1" bandRow="1">
                <a:tableStyleId>{00A15C55-8517-42AA-B614-E9B94910E393}</a:tableStyleId>
              </a:tblPr>
              <a:tblGrid>
                <a:gridCol w="253916">
                  <a:extLst>
                    <a:ext uri="{9D8B030D-6E8A-4147-A177-3AD203B41FA5}">
                      <a16:colId xmlns:a16="http://schemas.microsoft.com/office/drawing/2014/main" val="3791698777"/>
                    </a:ext>
                  </a:extLst>
                </a:gridCol>
                <a:gridCol w="1037744">
                  <a:extLst>
                    <a:ext uri="{9D8B030D-6E8A-4147-A177-3AD203B41FA5}">
                      <a16:colId xmlns:a16="http://schemas.microsoft.com/office/drawing/2014/main" val="1942058406"/>
                    </a:ext>
                  </a:extLst>
                </a:gridCol>
                <a:gridCol w="1118177">
                  <a:extLst>
                    <a:ext uri="{9D8B030D-6E8A-4147-A177-3AD203B41FA5}">
                      <a16:colId xmlns:a16="http://schemas.microsoft.com/office/drawing/2014/main" val="3440236940"/>
                    </a:ext>
                  </a:extLst>
                </a:gridCol>
                <a:gridCol w="651876">
                  <a:extLst>
                    <a:ext uri="{9D8B030D-6E8A-4147-A177-3AD203B41FA5}">
                      <a16:colId xmlns:a16="http://schemas.microsoft.com/office/drawing/2014/main" val="4281256795"/>
                    </a:ext>
                  </a:extLst>
                </a:gridCol>
                <a:gridCol w="871095">
                  <a:extLst>
                    <a:ext uri="{9D8B030D-6E8A-4147-A177-3AD203B41FA5}">
                      <a16:colId xmlns:a16="http://schemas.microsoft.com/office/drawing/2014/main" val="1301016018"/>
                    </a:ext>
                  </a:extLst>
                </a:gridCol>
                <a:gridCol w="806959">
                  <a:extLst>
                    <a:ext uri="{9D8B030D-6E8A-4147-A177-3AD203B41FA5}">
                      <a16:colId xmlns:a16="http://schemas.microsoft.com/office/drawing/2014/main" val="1510277165"/>
                    </a:ext>
                  </a:extLst>
                </a:gridCol>
              </a:tblGrid>
              <a:tr h="454210">
                <a:tc>
                  <a:txBody>
                    <a:bodyPr/>
                    <a:lstStyle/>
                    <a:p>
                      <a:r>
                        <a:rPr lang="en-GB" sz="1000">
                          <a:effectLst/>
                        </a:rPr>
                        <a: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pPr algn="ctr"/>
                      <a:r>
                        <a:rPr lang="en-GB" sz="1000">
                          <a:effectLst/>
                        </a:rPr>
                        <a:t>City</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pPr algn="ctr"/>
                      <a:r>
                        <a:rPr lang="en-GB" sz="1000">
                          <a:effectLst/>
                        </a:rPr>
                        <a:t>CBT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pPr algn="ctr"/>
                      <a:r>
                        <a:rPr lang="en-GB" sz="1000">
                          <a:effectLst/>
                        </a:rPr>
                        <a:t>Start date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pPr algn="ctr"/>
                      <a:r>
                        <a:rPr lang="en-GB" sz="1000">
                          <a:effectLst/>
                        </a:rPr>
                        <a:t>Operational</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pPr algn="ctr"/>
                      <a:r>
                        <a:rPr lang="en-GB" sz="1000" dirty="0">
                          <a:effectLst/>
                        </a:rPr>
                        <a:t>Key stakeholder</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extLst>
                  <a:ext uri="{0D108BD9-81ED-4DB2-BD59-A6C34878D82A}">
                    <a16:rowId xmlns:a16="http://schemas.microsoft.com/office/drawing/2014/main" val="2562735583"/>
                  </a:ext>
                </a:extLst>
              </a:tr>
              <a:tr h="302807">
                <a:tc>
                  <a:txBody>
                    <a:bodyPr/>
                    <a:lstStyle/>
                    <a:p>
                      <a:r>
                        <a:rPr lang="en-GB" sz="1000">
                          <a:effectLst/>
                        </a:rPr>
                        <a:t>1</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Hazyview</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Shangana Cultural Village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dirty="0">
                          <a:effectLst/>
                        </a:rPr>
                        <a:t>1999</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dirty="0">
                          <a:effectLst/>
                        </a:rPr>
                        <a:t>Government</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extLst>
                  <a:ext uri="{0D108BD9-81ED-4DB2-BD59-A6C34878D82A}">
                    <a16:rowId xmlns:a16="http://schemas.microsoft.com/office/drawing/2014/main" val="1887233264"/>
                  </a:ext>
                </a:extLst>
              </a:tr>
              <a:tr h="454210">
                <a:tc>
                  <a:txBody>
                    <a:bodyPr/>
                    <a:lstStyle/>
                    <a:p>
                      <a:r>
                        <a:rPr lang="en-GB" sz="1000">
                          <a:effectLst/>
                        </a:rPr>
                        <a:t>2</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Bushbuckridge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Bushbuckridge Marula Route</a:t>
                      </a:r>
                      <a:endParaRPr lang="en-ZA" sz="1000">
                        <a:effectLst/>
                      </a:endParaRPr>
                    </a:p>
                    <a:p>
                      <a:r>
                        <a:rPr lang="en-GB" sz="1000">
                          <a:effectLst/>
                        </a:rPr>
                        <a:t>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2018</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dirty="0">
                          <a:effectLst/>
                        </a:rPr>
                        <a:t>Yes</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dirty="0">
                          <a:effectLst/>
                        </a:rPr>
                        <a:t> Government</a:t>
                      </a:r>
                    </a:p>
                    <a:p>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extLst>
                  <a:ext uri="{0D108BD9-81ED-4DB2-BD59-A6C34878D82A}">
                    <a16:rowId xmlns:a16="http://schemas.microsoft.com/office/drawing/2014/main" val="2635205095"/>
                  </a:ext>
                </a:extLst>
              </a:tr>
              <a:tr h="438071">
                <a:tc>
                  <a:txBody>
                    <a:bodyPr/>
                    <a:lstStyle/>
                    <a:p>
                      <a:r>
                        <a:rPr lang="en-GB" sz="1000">
                          <a:effectLst/>
                        </a:rPr>
                        <a:t>3</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pPr>
                        <a:lnSpc>
                          <a:spcPct val="107000"/>
                        </a:lnSpc>
                        <a:spcBef>
                          <a:spcPts val="200"/>
                        </a:spcBef>
                      </a:pPr>
                      <a:r>
                        <a:rPr lang="en-ZA" sz="900" dirty="0">
                          <a:effectLst/>
                        </a:rPr>
                        <a:t> </a:t>
                      </a:r>
                      <a:r>
                        <a:rPr lang="en-ZA" sz="900" dirty="0" err="1">
                          <a:effectLst/>
                        </a:rPr>
                        <a:t>Barbeton</a:t>
                      </a:r>
                      <a:endParaRPr lang="en-ZA" sz="900" b="1" dirty="0">
                        <a:solidFill>
                          <a:srgbClr val="243F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6776" marR="56776" marT="0" marB="0"/>
                </a:tc>
                <a:tc>
                  <a:txBody>
                    <a:bodyPr/>
                    <a:lstStyle/>
                    <a:p>
                      <a:pPr>
                        <a:lnSpc>
                          <a:spcPct val="107000"/>
                        </a:lnSpc>
                        <a:spcBef>
                          <a:spcPts val="200"/>
                        </a:spcBef>
                      </a:pPr>
                      <a:r>
                        <a:rPr lang="en-ZA" sz="900">
                          <a:effectLst/>
                        </a:rPr>
                        <a:t>Mahushe-Shongwe Nature Reserve</a:t>
                      </a:r>
                      <a:endParaRPr lang="en-ZA" sz="900" b="1">
                        <a:solidFill>
                          <a:srgbClr val="243F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1996</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a:effectLst/>
                        </a:rPr>
                        <a:t> Government</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extLst>
                  <a:ext uri="{0D108BD9-81ED-4DB2-BD59-A6C34878D82A}">
                    <a16:rowId xmlns:a16="http://schemas.microsoft.com/office/drawing/2014/main" val="3895734756"/>
                  </a:ext>
                </a:extLst>
              </a:tr>
              <a:tr h="302807">
                <a:tc>
                  <a:txBody>
                    <a:bodyPr/>
                    <a:lstStyle/>
                    <a:p>
                      <a:r>
                        <a:rPr lang="en-GB" sz="1000">
                          <a:effectLst/>
                        </a:rPr>
                        <a:t>4</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Bronkhorstspruit</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Kghodwana Cultural Village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1989</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a:effectLst/>
                        </a:rPr>
                        <a:t> Community</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extLst>
                  <a:ext uri="{0D108BD9-81ED-4DB2-BD59-A6C34878D82A}">
                    <a16:rowId xmlns:a16="http://schemas.microsoft.com/office/drawing/2014/main" val="2518435685"/>
                  </a:ext>
                </a:extLst>
              </a:tr>
              <a:tr h="454210">
                <a:tc>
                  <a:txBody>
                    <a:bodyPr/>
                    <a:lstStyle/>
                    <a:p>
                      <a:r>
                        <a:rPr lang="en-GB" sz="1000">
                          <a:effectLst/>
                        </a:rPr>
                        <a:t>5</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dirty="0">
                          <a:effectLst/>
                        </a:rPr>
                        <a:t> Mbombela</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Matsamo Customs &amp; Tradition Centre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pPr>
                        <a:tabLst>
                          <a:tab pos="474345" algn="l"/>
                        </a:tabLst>
                      </a:pPr>
                      <a:r>
                        <a:rPr lang="en-GB" sz="1000">
                          <a:effectLst/>
                        </a:rPr>
                        <a:t>2001	</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a:effectLst/>
                        </a:rPr>
                        <a:t> Government</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extLst>
                  <a:ext uri="{0D108BD9-81ED-4DB2-BD59-A6C34878D82A}">
                    <a16:rowId xmlns:a16="http://schemas.microsoft.com/office/drawing/2014/main" val="323807808"/>
                  </a:ext>
                </a:extLst>
              </a:tr>
              <a:tr h="454210">
                <a:tc>
                  <a:txBody>
                    <a:bodyPr/>
                    <a:lstStyle/>
                    <a:p>
                      <a:r>
                        <a:rPr lang="en-GB" sz="1000">
                          <a:effectLst/>
                        </a:rPr>
                        <a:t>6</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Hazyview</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Shabalala Interpretation of Culture Centre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2023</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000" dirty="0">
                          <a:effectLst/>
                        </a:rPr>
                        <a:t> Government</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extLst>
                  <a:ext uri="{0D108BD9-81ED-4DB2-BD59-A6C34878D82A}">
                    <a16:rowId xmlns:a16="http://schemas.microsoft.com/office/drawing/2014/main" val="1486096445"/>
                  </a:ext>
                </a:extLst>
              </a:tr>
              <a:tr h="605614">
                <a:tc>
                  <a:txBody>
                    <a:bodyPr/>
                    <a:lstStyle/>
                    <a:p>
                      <a:r>
                        <a:rPr lang="en-GB" sz="1000">
                          <a:effectLst/>
                        </a:rPr>
                        <a:t>7</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Graskop</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Community Craft Centre at Graskop Gorge Lift</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Unknown</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dirty="0">
                          <a:effectLst/>
                        </a:rPr>
                        <a:t>Community</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extLst>
                  <a:ext uri="{0D108BD9-81ED-4DB2-BD59-A6C34878D82A}">
                    <a16:rowId xmlns:a16="http://schemas.microsoft.com/office/drawing/2014/main" val="3713887748"/>
                  </a:ext>
                </a:extLst>
              </a:tr>
              <a:tr h="302807">
                <a:tc>
                  <a:txBody>
                    <a:bodyPr/>
                    <a:lstStyle/>
                    <a:p>
                      <a:r>
                        <a:rPr lang="en-GB" sz="1000">
                          <a:effectLst/>
                        </a:rPr>
                        <a:t>8</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Hazyview</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Vomba Village Tours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Unknown</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dirty="0">
                          <a:effectLst/>
                        </a:rPr>
                        <a:t> Private</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extLst>
                  <a:ext uri="{0D108BD9-81ED-4DB2-BD59-A6C34878D82A}">
                    <a16:rowId xmlns:a16="http://schemas.microsoft.com/office/drawing/2014/main" val="845859788"/>
                  </a:ext>
                </a:extLst>
              </a:tr>
              <a:tr h="302807">
                <a:tc>
                  <a:txBody>
                    <a:bodyPr/>
                    <a:lstStyle/>
                    <a:p>
                      <a:r>
                        <a:rPr lang="en-GB" sz="1000">
                          <a:effectLst/>
                        </a:rPr>
                        <a:t>9</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Skukuza</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Kruger Cultural Village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Unknown</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Government</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extLst>
                  <a:ext uri="{0D108BD9-81ED-4DB2-BD59-A6C34878D82A}">
                    <a16:rowId xmlns:a16="http://schemas.microsoft.com/office/drawing/2014/main" val="1201301795"/>
                  </a:ext>
                </a:extLst>
              </a:tr>
              <a:tr h="454210">
                <a:tc>
                  <a:txBody>
                    <a:bodyPr/>
                    <a:lstStyle/>
                    <a:p>
                      <a:r>
                        <a:rPr lang="en-GB" sz="1000">
                          <a:effectLst/>
                        </a:rPr>
                        <a:t>10</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Mbombela</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Mpumalanga Cultural Xperience</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2015</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a:effectLst/>
                        </a:rPr>
                        <a:t>Yes</a:t>
                      </a:r>
                      <a:endParaRPr lang="en-ZA"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tc>
                  <a:txBody>
                    <a:bodyPr/>
                    <a:lstStyle/>
                    <a:p>
                      <a:r>
                        <a:rPr lang="en-GB" sz="1000" dirty="0">
                          <a:effectLst/>
                        </a:rPr>
                        <a:t> </a:t>
                      </a:r>
                      <a:endParaRPr lang="en-ZA"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76" marR="56776" marT="0" marB="0"/>
                </a:tc>
                <a:extLst>
                  <a:ext uri="{0D108BD9-81ED-4DB2-BD59-A6C34878D82A}">
                    <a16:rowId xmlns:a16="http://schemas.microsoft.com/office/drawing/2014/main" val="3595473148"/>
                  </a:ext>
                </a:extLst>
              </a:tr>
            </a:tbl>
          </a:graphicData>
        </a:graphic>
      </p:graphicFrame>
      <p:sp>
        <p:nvSpPr>
          <p:cNvPr id="9" name="TextBox 8">
            <a:extLst>
              <a:ext uri="{FF2B5EF4-FFF2-40B4-BE49-F238E27FC236}">
                <a16:creationId xmlns:a16="http://schemas.microsoft.com/office/drawing/2014/main" id="{B4F7FFFF-BC90-4A3F-AFA3-BA5DB916A15F}"/>
              </a:ext>
            </a:extLst>
          </p:cNvPr>
          <p:cNvSpPr txBox="1"/>
          <p:nvPr/>
        </p:nvSpPr>
        <p:spPr>
          <a:xfrm>
            <a:off x="1209965" y="6399347"/>
            <a:ext cx="4628508" cy="369332"/>
          </a:xfrm>
          <a:prstGeom prst="rect">
            <a:avLst/>
          </a:prstGeom>
          <a:noFill/>
        </p:spPr>
        <p:txBody>
          <a:bodyPr wrap="square">
            <a:spAutoFit/>
          </a:bodyPr>
          <a:lstStyle/>
          <a:p>
            <a:pPr algn="ctr"/>
            <a:r>
              <a:rPr lang="en-US" b="1" u="sng" dirty="0"/>
              <a:t>MPUMALANGA</a:t>
            </a:r>
            <a:endParaRPr lang="en-ZA" b="1" u="sng" dirty="0"/>
          </a:p>
        </p:txBody>
      </p:sp>
      <p:sp>
        <p:nvSpPr>
          <p:cNvPr id="10" name="Rectangle 9">
            <a:extLst>
              <a:ext uri="{FF2B5EF4-FFF2-40B4-BE49-F238E27FC236}">
                <a16:creationId xmlns:a16="http://schemas.microsoft.com/office/drawing/2014/main" id="{E9562ADB-CB5E-49FE-9A10-01F168D2AE8E}"/>
              </a:ext>
            </a:extLst>
          </p:cNvPr>
          <p:cNvSpPr/>
          <p:nvPr/>
        </p:nvSpPr>
        <p:spPr>
          <a:xfrm>
            <a:off x="1186326" y="34871"/>
            <a:ext cx="7915556" cy="461665"/>
          </a:xfrm>
          <a:prstGeom prst="rect">
            <a:avLst/>
          </a:prstGeom>
          <a:solidFill>
            <a:srgbClr val="FFFF66"/>
          </a:solidFill>
        </p:spPr>
        <p:txBody>
          <a:bodyPr wrap="square">
            <a:spAutoFit/>
          </a:bodyPr>
          <a:lstStyle/>
          <a:p>
            <a:r>
              <a:rPr lang="en-US" sz="2400" b="1" dirty="0">
                <a:solidFill>
                  <a:srgbClr val="CC0099"/>
                </a:solidFill>
              </a:rPr>
              <a:t>“South Africa - analysis”</a:t>
            </a:r>
            <a:endParaRPr lang="en-GB" sz="2400" b="1" dirty="0"/>
          </a:p>
        </p:txBody>
      </p:sp>
    </p:spTree>
    <p:extLst>
      <p:ext uri="{BB962C8B-B14F-4D97-AF65-F5344CB8AC3E}">
        <p14:creationId xmlns:p14="http://schemas.microsoft.com/office/powerpoint/2010/main" val="2779345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9D32B86-3368-4692-9BEC-BC2457DA370D}"/>
              </a:ext>
            </a:extLst>
          </p:cNvPr>
          <p:cNvPicPr>
            <a:picLocks noChangeAspect="1"/>
          </p:cNvPicPr>
          <p:nvPr/>
        </p:nvPicPr>
        <p:blipFill>
          <a:blip r:embed="rId4"/>
          <a:stretch>
            <a:fillRect/>
          </a:stretch>
        </p:blipFill>
        <p:spPr>
          <a:xfrm>
            <a:off x="2051278" y="1140432"/>
            <a:ext cx="5890645" cy="4850187"/>
          </a:xfrm>
          <a:prstGeom prst="rect">
            <a:avLst/>
          </a:prstGeom>
          <a:ln w="127000" cap="sq">
            <a:solidFill>
              <a:srgbClr val="FFFF0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A08BEC81-AC8F-4896-87CA-43CCAF19E61F}"/>
              </a:ext>
            </a:extLst>
          </p:cNvPr>
          <p:cNvSpPr txBox="1"/>
          <p:nvPr/>
        </p:nvSpPr>
        <p:spPr>
          <a:xfrm>
            <a:off x="1209965" y="45865"/>
            <a:ext cx="7901976" cy="461665"/>
          </a:xfrm>
          <a:prstGeom prst="rect">
            <a:avLst/>
          </a:prstGeom>
          <a:solidFill>
            <a:srgbClr val="FFFF66"/>
          </a:solidFill>
        </p:spPr>
        <p:txBody>
          <a:bodyPr wrap="square">
            <a:spAutoFit/>
          </a:bodyPr>
          <a:lstStyle/>
          <a:p>
            <a:pPr algn="l"/>
            <a:r>
              <a:rPr lang="en-US" sz="2400" b="1" dirty="0">
                <a:solidFill>
                  <a:srgbClr val="CC0099"/>
                </a:solidFill>
              </a:rPr>
              <a:t> Status quo of CBT in South Africa </a:t>
            </a:r>
          </a:p>
        </p:txBody>
      </p:sp>
    </p:spTree>
    <p:extLst>
      <p:ext uri="{BB962C8B-B14F-4D97-AF65-F5344CB8AC3E}">
        <p14:creationId xmlns:p14="http://schemas.microsoft.com/office/powerpoint/2010/main" val="1587913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92CF2E6-9434-471E-B151-84FBEA653A93}"/>
              </a:ext>
            </a:extLst>
          </p:cNvPr>
          <p:cNvPicPr>
            <a:picLocks noChangeAspect="1"/>
          </p:cNvPicPr>
          <p:nvPr/>
        </p:nvPicPr>
        <p:blipFill>
          <a:blip r:embed="rId4"/>
          <a:stretch>
            <a:fillRect/>
          </a:stretch>
        </p:blipFill>
        <p:spPr>
          <a:xfrm>
            <a:off x="2537332" y="1537053"/>
            <a:ext cx="4284709" cy="4688019"/>
          </a:xfrm>
          <a:prstGeom prst="rect">
            <a:avLst/>
          </a:prstGeom>
          <a:ln w="127000" cap="sq">
            <a:solidFill>
              <a:srgbClr val="FFFF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C824AA85-5B11-46F4-A52B-ED3396623D6C}"/>
              </a:ext>
            </a:extLst>
          </p:cNvPr>
          <p:cNvSpPr txBox="1"/>
          <p:nvPr/>
        </p:nvSpPr>
        <p:spPr>
          <a:xfrm>
            <a:off x="1209965" y="276698"/>
            <a:ext cx="7546110" cy="461665"/>
          </a:xfrm>
          <a:prstGeom prst="rect">
            <a:avLst/>
          </a:prstGeom>
          <a:solidFill>
            <a:srgbClr val="FFFF66"/>
          </a:solidFill>
        </p:spPr>
        <p:txBody>
          <a:bodyPr wrap="square">
            <a:spAutoFit/>
          </a:bodyPr>
          <a:lstStyle/>
          <a:p>
            <a:pPr algn="l"/>
            <a:r>
              <a:rPr lang="en-US" sz="2400" b="1" dirty="0">
                <a:solidFill>
                  <a:srgbClr val="CC0099"/>
                </a:solidFill>
              </a:rPr>
              <a:t> Three legs of CBT </a:t>
            </a:r>
          </a:p>
        </p:txBody>
      </p:sp>
    </p:spTree>
    <p:extLst>
      <p:ext uri="{BB962C8B-B14F-4D97-AF65-F5344CB8AC3E}">
        <p14:creationId xmlns:p14="http://schemas.microsoft.com/office/powerpoint/2010/main" val="2179760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242931-412B-4247-97C6-151F895A1BDA}"/>
              </a:ext>
            </a:extLst>
          </p:cNvPr>
          <p:cNvSpPr txBox="1"/>
          <p:nvPr/>
        </p:nvSpPr>
        <p:spPr>
          <a:xfrm>
            <a:off x="1228445" y="5581"/>
            <a:ext cx="7934036" cy="1077218"/>
          </a:xfrm>
          <a:prstGeom prst="rect">
            <a:avLst/>
          </a:prstGeom>
          <a:solidFill>
            <a:srgbClr val="FFFF66"/>
          </a:solidFill>
        </p:spPr>
        <p:txBody>
          <a:bodyPr wrap="square">
            <a:spAutoFit/>
          </a:bodyPr>
          <a:lstStyle/>
          <a:p>
            <a:pPr algn="l"/>
            <a:r>
              <a:rPr lang="en-US" sz="3200" b="1" dirty="0">
                <a:solidFill>
                  <a:srgbClr val="CC0099"/>
                </a:solidFill>
              </a:rPr>
              <a:t>SOLUTIONS TO OPTIMIZE SUSTAINABLE TOURISM</a:t>
            </a:r>
          </a:p>
        </p:txBody>
      </p:sp>
      <p:sp>
        <p:nvSpPr>
          <p:cNvPr id="5" name="TextBox 4">
            <a:extLst>
              <a:ext uri="{FF2B5EF4-FFF2-40B4-BE49-F238E27FC236}">
                <a16:creationId xmlns:a16="http://schemas.microsoft.com/office/drawing/2014/main" id="{598ACC53-B047-4150-BD25-0594EDEBE402}"/>
              </a:ext>
            </a:extLst>
          </p:cNvPr>
          <p:cNvSpPr txBox="1"/>
          <p:nvPr/>
        </p:nvSpPr>
        <p:spPr>
          <a:xfrm>
            <a:off x="1219204" y="2078327"/>
            <a:ext cx="8076912" cy="615553"/>
          </a:xfrm>
          <a:prstGeom prst="rect">
            <a:avLst/>
          </a:prstGeom>
          <a:solidFill>
            <a:srgbClr val="FFFF66"/>
          </a:solidFill>
        </p:spPr>
        <p:txBody>
          <a:bodyPr wrap="square">
            <a:spAutoFit/>
          </a:bodyPr>
          <a:lstStyle/>
          <a:p>
            <a:pPr algn="l"/>
            <a:r>
              <a:rPr lang="en-US" sz="3400" b="1" dirty="0">
                <a:solidFill>
                  <a:srgbClr val="CC0099"/>
                </a:solidFill>
              </a:rPr>
              <a:t> Solution A: Community carousal </a:t>
            </a:r>
          </a:p>
        </p:txBody>
      </p:sp>
      <p:sp>
        <p:nvSpPr>
          <p:cNvPr id="6" name="TextBox 5">
            <a:extLst>
              <a:ext uri="{FF2B5EF4-FFF2-40B4-BE49-F238E27FC236}">
                <a16:creationId xmlns:a16="http://schemas.microsoft.com/office/drawing/2014/main" id="{C085446B-DF82-4067-B250-7870B39B4F8B}"/>
              </a:ext>
            </a:extLst>
          </p:cNvPr>
          <p:cNvSpPr txBox="1"/>
          <p:nvPr/>
        </p:nvSpPr>
        <p:spPr>
          <a:xfrm>
            <a:off x="1209963" y="3599581"/>
            <a:ext cx="8076911" cy="615553"/>
          </a:xfrm>
          <a:prstGeom prst="rect">
            <a:avLst/>
          </a:prstGeom>
          <a:solidFill>
            <a:srgbClr val="FFFF66"/>
          </a:solidFill>
        </p:spPr>
        <p:txBody>
          <a:bodyPr wrap="square">
            <a:spAutoFit/>
          </a:bodyPr>
          <a:lstStyle/>
          <a:p>
            <a:pPr algn="l"/>
            <a:r>
              <a:rPr lang="en-US" sz="3400" b="1" dirty="0">
                <a:solidFill>
                  <a:srgbClr val="CC0099"/>
                </a:solidFill>
              </a:rPr>
              <a:t> Solution B: C-Based-T integration approach </a:t>
            </a:r>
          </a:p>
        </p:txBody>
      </p:sp>
      <p:sp>
        <p:nvSpPr>
          <p:cNvPr id="7" name="TextBox 6">
            <a:extLst>
              <a:ext uri="{FF2B5EF4-FFF2-40B4-BE49-F238E27FC236}">
                <a16:creationId xmlns:a16="http://schemas.microsoft.com/office/drawing/2014/main" id="{C373B7DD-7947-48B4-8CE4-2F5B773BDB1A}"/>
              </a:ext>
            </a:extLst>
          </p:cNvPr>
          <p:cNvSpPr txBox="1"/>
          <p:nvPr/>
        </p:nvSpPr>
        <p:spPr>
          <a:xfrm>
            <a:off x="1228445" y="5120835"/>
            <a:ext cx="8076910" cy="615553"/>
          </a:xfrm>
          <a:prstGeom prst="rect">
            <a:avLst/>
          </a:prstGeom>
          <a:solidFill>
            <a:srgbClr val="FFFF66"/>
          </a:solidFill>
        </p:spPr>
        <p:txBody>
          <a:bodyPr wrap="square">
            <a:spAutoFit/>
          </a:bodyPr>
          <a:lstStyle/>
          <a:p>
            <a:pPr algn="l"/>
            <a:r>
              <a:rPr lang="en-US" sz="3400" b="1" dirty="0">
                <a:solidFill>
                  <a:srgbClr val="CC0099"/>
                </a:solidFill>
              </a:rPr>
              <a:t> Solution C: I-factor indicator </a:t>
            </a:r>
          </a:p>
        </p:txBody>
      </p:sp>
    </p:spTree>
    <p:extLst>
      <p:ext uri="{BB962C8B-B14F-4D97-AF65-F5344CB8AC3E}">
        <p14:creationId xmlns:p14="http://schemas.microsoft.com/office/powerpoint/2010/main" val="2426148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445A68-6140-4026-BFA2-59DCDB6A8826}"/>
              </a:ext>
            </a:extLst>
          </p:cNvPr>
          <p:cNvSpPr txBox="1"/>
          <p:nvPr/>
        </p:nvSpPr>
        <p:spPr>
          <a:xfrm>
            <a:off x="1209965" y="1453937"/>
            <a:ext cx="7546110" cy="707886"/>
          </a:xfrm>
          <a:prstGeom prst="rect">
            <a:avLst/>
          </a:prstGeom>
          <a:solidFill>
            <a:srgbClr val="FFFF66"/>
          </a:solidFill>
        </p:spPr>
        <p:txBody>
          <a:bodyPr wrap="square">
            <a:spAutoFit/>
          </a:bodyPr>
          <a:lstStyle/>
          <a:p>
            <a:pPr algn="l"/>
            <a:r>
              <a:rPr lang="en-US" sz="4000" b="1" dirty="0">
                <a:solidFill>
                  <a:srgbClr val="CC0099"/>
                </a:solidFill>
              </a:rPr>
              <a:t> Solution A: Community carousal </a:t>
            </a:r>
          </a:p>
        </p:txBody>
      </p:sp>
      <p:pic>
        <p:nvPicPr>
          <p:cNvPr id="4" name="Picture 2" descr="Simple Carousel">
            <a:extLst>
              <a:ext uri="{FF2B5EF4-FFF2-40B4-BE49-F238E27FC236}">
                <a16:creationId xmlns:a16="http://schemas.microsoft.com/office/drawing/2014/main" id="{D815CB4E-17BE-42EF-A6CF-59AB9CCBF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001" y="2665129"/>
            <a:ext cx="4968490" cy="354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59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ED9A3EE-2C7B-4951-B144-CE893F9191F4}"/>
              </a:ext>
            </a:extLst>
          </p:cNvPr>
          <p:cNvSpPr/>
          <p:nvPr/>
        </p:nvSpPr>
        <p:spPr>
          <a:xfrm>
            <a:off x="3094076" y="2802390"/>
            <a:ext cx="3051542" cy="2177537"/>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 name="Rectangle: Rounded Corners 2">
            <a:extLst>
              <a:ext uri="{FF2B5EF4-FFF2-40B4-BE49-F238E27FC236}">
                <a16:creationId xmlns:a16="http://schemas.microsoft.com/office/drawing/2014/main" id="{49AE569A-C1C3-4792-B499-48F6113B810D}"/>
              </a:ext>
            </a:extLst>
          </p:cNvPr>
          <p:cNvSpPr/>
          <p:nvPr/>
        </p:nvSpPr>
        <p:spPr>
          <a:xfrm>
            <a:off x="3942021" y="2589074"/>
            <a:ext cx="1259959" cy="380273"/>
          </a:xfrm>
          <a:prstGeom prst="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00"/>
          </a:p>
        </p:txBody>
      </p:sp>
      <p:sp>
        <p:nvSpPr>
          <p:cNvPr id="4" name="TextBox 3">
            <a:extLst>
              <a:ext uri="{FF2B5EF4-FFF2-40B4-BE49-F238E27FC236}">
                <a16:creationId xmlns:a16="http://schemas.microsoft.com/office/drawing/2014/main" id="{F474C7C9-BFB9-4486-AF4A-16887A8CC0DA}"/>
              </a:ext>
            </a:extLst>
          </p:cNvPr>
          <p:cNvSpPr txBox="1"/>
          <p:nvPr/>
        </p:nvSpPr>
        <p:spPr>
          <a:xfrm>
            <a:off x="4070941" y="2614545"/>
            <a:ext cx="1068572" cy="323165"/>
          </a:xfrm>
          <a:prstGeom prst="rect">
            <a:avLst/>
          </a:prstGeom>
          <a:solidFill>
            <a:schemeClr val="accent5"/>
          </a:solidFill>
        </p:spPr>
        <p:txBody>
          <a:bodyPr wrap="square" rtlCol="0">
            <a:spAutoFit/>
          </a:bodyPr>
          <a:lstStyle/>
          <a:p>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BELIEFS</a:t>
            </a:r>
            <a:endParaRPr lang="en-ZA"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64AEEF14-DA8B-4808-B520-6DCF7260C149}"/>
              </a:ext>
            </a:extLst>
          </p:cNvPr>
          <p:cNvSpPr/>
          <p:nvPr/>
        </p:nvSpPr>
        <p:spPr>
          <a:xfrm>
            <a:off x="5022552" y="4373501"/>
            <a:ext cx="1259959" cy="363357"/>
          </a:xfrm>
          <a:prstGeom prst="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00"/>
          </a:p>
        </p:txBody>
      </p:sp>
      <p:sp>
        <p:nvSpPr>
          <p:cNvPr id="6" name="TextBox 5">
            <a:extLst>
              <a:ext uri="{FF2B5EF4-FFF2-40B4-BE49-F238E27FC236}">
                <a16:creationId xmlns:a16="http://schemas.microsoft.com/office/drawing/2014/main" id="{FC80E4C8-1AF8-4C79-B210-9AF3746825AF}"/>
              </a:ext>
            </a:extLst>
          </p:cNvPr>
          <p:cNvSpPr txBox="1"/>
          <p:nvPr/>
        </p:nvSpPr>
        <p:spPr>
          <a:xfrm>
            <a:off x="5083689" y="4398972"/>
            <a:ext cx="1137685" cy="323165"/>
          </a:xfrm>
          <a:prstGeom prst="rect">
            <a:avLst/>
          </a:prstGeom>
          <a:solidFill>
            <a:schemeClr val="accent5"/>
          </a:solidFill>
        </p:spPr>
        <p:txBody>
          <a:bodyPr wrap="square" rtlCol="0">
            <a:spAutoFit/>
          </a:bodyPr>
          <a:lstStyle/>
          <a:p>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CUSTOMS</a:t>
            </a:r>
            <a:endParaRPr lang="en-ZA"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826A22A-E572-4EF3-920A-E125AAFF9067}"/>
              </a:ext>
            </a:extLst>
          </p:cNvPr>
          <p:cNvSpPr/>
          <p:nvPr/>
        </p:nvSpPr>
        <p:spPr>
          <a:xfrm>
            <a:off x="3026295" y="4373501"/>
            <a:ext cx="1320535" cy="376758"/>
          </a:xfrm>
          <a:prstGeom prst="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00"/>
          </a:p>
        </p:txBody>
      </p:sp>
      <p:sp>
        <p:nvSpPr>
          <p:cNvPr id="8" name="TextBox 7">
            <a:extLst>
              <a:ext uri="{FF2B5EF4-FFF2-40B4-BE49-F238E27FC236}">
                <a16:creationId xmlns:a16="http://schemas.microsoft.com/office/drawing/2014/main" id="{ED9E9AA3-03FC-41DB-9496-5E57EBEEAB88}"/>
              </a:ext>
            </a:extLst>
          </p:cNvPr>
          <p:cNvSpPr txBox="1"/>
          <p:nvPr/>
        </p:nvSpPr>
        <p:spPr>
          <a:xfrm>
            <a:off x="3070152" y="4405138"/>
            <a:ext cx="1216101" cy="323165"/>
          </a:xfrm>
          <a:prstGeom prst="rect">
            <a:avLst/>
          </a:prstGeom>
          <a:solidFill>
            <a:schemeClr val="accent5"/>
          </a:solidFill>
        </p:spPr>
        <p:txBody>
          <a:bodyPr wrap="square" rtlCol="0">
            <a:spAutoFit/>
          </a:bodyPr>
          <a:lstStyle/>
          <a:p>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CULTURES</a:t>
            </a:r>
            <a:endParaRPr lang="en-ZA"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F840AB62-5A2E-48E9-857B-6D65B24EB562}"/>
              </a:ext>
            </a:extLst>
          </p:cNvPr>
          <p:cNvSpPr/>
          <p:nvPr/>
        </p:nvSpPr>
        <p:spPr>
          <a:xfrm>
            <a:off x="5549529" y="3481288"/>
            <a:ext cx="1259959" cy="409996"/>
          </a:xfrm>
          <a:prstGeom prst="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00"/>
          </a:p>
        </p:txBody>
      </p:sp>
      <p:sp>
        <p:nvSpPr>
          <p:cNvPr id="12" name="TextBox 11">
            <a:extLst>
              <a:ext uri="{FF2B5EF4-FFF2-40B4-BE49-F238E27FC236}">
                <a16:creationId xmlns:a16="http://schemas.microsoft.com/office/drawing/2014/main" id="{F6838908-318B-4975-A8B7-6EB635596C4D}"/>
              </a:ext>
            </a:extLst>
          </p:cNvPr>
          <p:cNvSpPr txBox="1"/>
          <p:nvPr/>
        </p:nvSpPr>
        <p:spPr>
          <a:xfrm>
            <a:off x="5640570" y="3522594"/>
            <a:ext cx="1145659" cy="323165"/>
          </a:xfrm>
          <a:prstGeom prst="rect">
            <a:avLst/>
          </a:prstGeom>
          <a:solidFill>
            <a:schemeClr val="accent5"/>
          </a:solidFill>
        </p:spPr>
        <p:txBody>
          <a:bodyPr wrap="square" rtlCol="0">
            <a:spAutoFit/>
          </a:bodyPr>
          <a:lstStyle/>
          <a:p>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DIALECTS</a:t>
            </a:r>
            <a:endParaRPr lang="en-ZA"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DD42442-29EA-4E72-AECD-C7EC10722B20}"/>
              </a:ext>
            </a:extLst>
          </p:cNvPr>
          <p:cNvSpPr/>
          <p:nvPr/>
        </p:nvSpPr>
        <p:spPr>
          <a:xfrm>
            <a:off x="2418354" y="3481288"/>
            <a:ext cx="1468429" cy="363356"/>
          </a:xfrm>
          <a:prstGeom prst="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00"/>
          </a:p>
        </p:txBody>
      </p:sp>
      <p:sp>
        <p:nvSpPr>
          <p:cNvPr id="10" name="TextBox 9">
            <a:extLst>
              <a:ext uri="{FF2B5EF4-FFF2-40B4-BE49-F238E27FC236}">
                <a16:creationId xmlns:a16="http://schemas.microsoft.com/office/drawing/2014/main" id="{230C7965-EE07-4318-9057-7AC1587F5CB3}"/>
              </a:ext>
            </a:extLst>
          </p:cNvPr>
          <p:cNvSpPr txBox="1"/>
          <p:nvPr/>
        </p:nvSpPr>
        <p:spPr>
          <a:xfrm>
            <a:off x="2487357" y="3526031"/>
            <a:ext cx="1355996" cy="300082"/>
          </a:xfrm>
          <a:prstGeom prst="rect">
            <a:avLst/>
          </a:prstGeom>
          <a:solidFill>
            <a:schemeClr val="accent5"/>
          </a:solidFill>
        </p:spPr>
        <p:txBody>
          <a:bodyPr wrap="square" rtlCol="0">
            <a:spAutoFit/>
          </a:bodyPr>
          <a:lstStyle/>
          <a:p>
            <a:r>
              <a:rPr lang="en-US" sz="135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LANGUAGES</a:t>
            </a:r>
            <a:endParaRPr lang="en-ZA" sz="135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Arrow: Chevron 12">
            <a:extLst>
              <a:ext uri="{FF2B5EF4-FFF2-40B4-BE49-F238E27FC236}">
                <a16:creationId xmlns:a16="http://schemas.microsoft.com/office/drawing/2014/main" id="{6D9E2346-3E62-4483-9D7F-05ADD18629E6}"/>
              </a:ext>
            </a:extLst>
          </p:cNvPr>
          <p:cNvSpPr/>
          <p:nvPr/>
        </p:nvSpPr>
        <p:spPr>
          <a:xfrm rot="16200000" flipH="1">
            <a:off x="7526460" y="1461586"/>
            <a:ext cx="153595" cy="328418"/>
          </a:xfrm>
          <a:prstGeom prst="chevron">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schemeClr val="tx1"/>
              </a:solidFill>
            </a:endParaRPr>
          </a:p>
        </p:txBody>
      </p:sp>
      <p:sp>
        <p:nvSpPr>
          <p:cNvPr id="14" name="Arrow: Chevron 13">
            <a:extLst>
              <a:ext uri="{FF2B5EF4-FFF2-40B4-BE49-F238E27FC236}">
                <a16:creationId xmlns:a16="http://schemas.microsoft.com/office/drawing/2014/main" id="{58226C68-6984-4B8C-8E99-91FA89D37E1C}"/>
              </a:ext>
            </a:extLst>
          </p:cNvPr>
          <p:cNvSpPr/>
          <p:nvPr/>
        </p:nvSpPr>
        <p:spPr>
          <a:xfrm rot="16200000" flipH="1">
            <a:off x="4599830" y="1486764"/>
            <a:ext cx="153595" cy="328418"/>
          </a:xfrm>
          <a:prstGeom prst="chevron">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schemeClr val="tx1"/>
              </a:solidFill>
            </a:endParaRPr>
          </a:p>
        </p:txBody>
      </p:sp>
      <p:sp>
        <p:nvSpPr>
          <p:cNvPr id="15" name="Arrow: Chevron 14">
            <a:extLst>
              <a:ext uri="{FF2B5EF4-FFF2-40B4-BE49-F238E27FC236}">
                <a16:creationId xmlns:a16="http://schemas.microsoft.com/office/drawing/2014/main" id="{A965320B-A887-47AA-8AB8-8C8AABF845AA}"/>
              </a:ext>
            </a:extLst>
          </p:cNvPr>
          <p:cNvSpPr/>
          <p:nvPr/>
        </p:nvSpPr>
        <p:spPr>
          <a:xfrm rot="16200000" flipH="1">
            <a:off x="1673199" y="1455620"/>
            <a:ext cx="153595" cy="328418"/>
          </a:xfrm>
          <a:prstGeom prst="chevron">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schemeClr val="tx1"/>
              </a:solidFill>
            </a:endParaRPr>
          </a:p>
        </p:txBody>
      </p:sp>
      <p:sp>
        <p:nvSpPr>
          <p:cNvPr id="16" name="TextBox 15">
            <a:extLst>
              <a:ext uri="{FF2B5EF4-FFF2-40B4-BE49-F238E27FC236}">
                <a16:creationId xmlns:a16="http://schemas.microsoft.com/office/drawing/2014/main" id="{58F5F0F7-4FE7-4AF9-AE5F-F1D4A46BEB5A}"/>
              </a:ext>
            </a:extLst>
          </p:cNvPr>
          <p:cNvSpPr txBox="1"/>
          <p:nvPr/>
        </p:nvSpPr>
        <p:spPr>
          <a:xfrm rot="10800000" flipV="1">
            <a:off x="1519880" y="1077033"/>
            <a:ext cx="6247586" cy="323165"/>
          </a:xfrm>
          <a:prstGeom prst="rect">
            <a:avLst/>
          </a:prstGeom>
          <a:solidFill>
            <a:schemeClr val="bg2"/>
          </a:solidFill>
          <a:ln w="57150">
            <a:solidFill>
              <a:schemeClr val="tx1"/>
            </a:solidFill>
          </a:ln>
        </p:spPr>
        <p:txBody>
          <a:bodyPr wrap="square" rtlCol="0">
            <a:spAutoFit/>
          </a:bodyPr>
          <a:lstStyle/>
          <a:p>
            <a:pPr algn="ctr"/>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COMMUNITY CAROUSAL</a:t>
            </a:r>
          </a:p>
        </p:txBody>
      </p:sp>
      <p:sp>
        <p:nvSpPr>
          <p:cNvPr id="17" name="Oval 16">
            <a:extLst>
              <a:ext uri="{FF2B5EF4-FFF2-40B4-BE49-F238E27FC236}">
                <a16:creationId xmlns:a16="http://schemas.microsoft.com/office/drawing/2014/main" id="{16CBCFB7-AF35-4D35-99BB-6F142A5D356D}"/>
              </a:ext>
            </a:extLst>
          </p:cNvPr>
          <p:cNvSpPr/>
          <p:nvPr/>
        </p:nvSpPr>
        <p:spPr>
          <a:xfrm>
            <a:off x="1600200" y="2226306"/>
            <a:ext cx="5957316" cy="339534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8" name="Rectangle: Rounded Corners 17">
            <a:extLst>
              <a:ext uri="{FF2B5EF4-FFF2-40B4-BE49-F238E27FC236}">
                <a16:creationId xmlns:a16="http://schemas.microsoft.com/office/drawing/2014/main" id="{A993D145-9A46-4A0A-A7E4-DAF15C7F9F07}"/>
              </a:ext>
            </a:extLst>
          </p:cNvPr>
          <p:cNvSpPr/>
          <p:nvPr/>
        </p:nvSpPr>
        <p:spPr>
          <a:xfrm>
            <a:off x="3944185" y="5389941"/>
            <a:ext cx="1412906" cy="351025"/>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00"/>
          </a:p>
        </p:txBody>
      </p:sp>
      <p:sp>
        <p:nvSpPr>
          <p:cNvPr id="19" name="TextBox 18">
            <a:extLst>
              <a:ext uri="{FF2B5EF4-FFF2-40B4-BE49-F238E27FC236}">
                <a16:creationId xmlns:a16="http://schemas.microsoft.com/office/drawing/2014/main" id="{AFE56398-ECB6-4C03-8731-AEE4303F8061}"/>
              </a:ext>
            </a:extLst>
          </p:cNvPr>
          <p:cNvSpPr txBox="1"/>
          <p:nvPr/>
        </p:nvSpPr>
        <p:spPr>
          <a:xfrm>
            <a:off x="4089005" y="5411897"/>
            <a:ext cx="1150538" cy="300082"/>
          </a:xfrm>
          <a:prstGeom prst="rect">
            <a:avLst/>
          </a:prstGeom>
          <a:solidFill>
            <a:schemeClr val="accent2"/>
          </a:solidFill>
        </p:spPr>
        <p:txBody>
          <a:bodyPr wrap="square" rtlCol="0">
            <a:spAutoFit/>
          </a:bodyPr>
          <a:lstStyle/>
          <a:p>
            <a:pPr algn="ctr"/>
            <a:r>
              <a:rPr lang="en-US" sz="135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POLITICAL</a:t>
            </a:r>
            <a:endParaRPr lang="en-ZA" sz="135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836266AD-0C67-4D00-AE77-1133B99C4FC6}"/>
              </a:ext>
            </a:extLst>
          </p:cNvPr>
          <p:cNvSpPr/>
          <p:nvPr/>
        </p:nvSpPr>
        <p:spPr>
          <a:xfrm>
            <a:off x="6916129" y="3803031"/>
            <a:ext cx="1317109" cy="418193"/>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00"/>
          </a:p>
        </p:txBody>
      </p:sp>
      <p:sp>
        <p:nvSpPr>
          <p:cNvPr id="21" name="TextBox 20">
            <a:extLst>
              <a:ext uri="{FF2B5EF4-FFF2-40B4-BE49-F238E27FC236}">
                <a16:creationId xmlns:a16="http://schemas.microsoft.com/office/drawing/2014/main" id="{9F1B087D-CB60-4A74-AC93-5258CF273801}"/>
              </a:ext>
            </a:extLst>
          </p:cNvPr>
          <p:cNvSpPr txBox="1"/>
          <p:nvPr/>
        </p:nvSpPr>
        <p:spPr>
          <a:xfrm>
            <a:off x="6959771" y="3891284"/>
            <a:ext cx="1227287" cy="265457"/>
          </a:xfrm>
          <a:prstGeom prst="rect">
            <a:avLst/>
          </a:prstGeom>
          <a:solidFill>
            <a:schemeClr val="accent2"/>
          </a:solidFill>
        </p:spPr>
        <p:txBody>
          <a:bodyPr wrap="square" rtlCol="0">
            <a:spAutoFit/>
          </a:bodyPr>
          <a:lstStyle/>
          <a:p>
            <a:pPr algn="ctr"/>
            <a:r>
              <a:rPr lang="en-US" sz="1125"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EDUCATIONAL</a:t>
            </a:r>
            <a:endParaRPr lang="en-ZA" sz="1125"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1C5B0725-65A6-4EEA-AC47-63200C05C178}"/>
              </a:ext>
            </a:extLst>
          </p:cNvPr>
          <p:cNvSpPr/>
          <p:nvPr/>
        </p:nvSpPr>
        <p:spPr>
          <a:xfrm>
            <a:off x="3934710" y="2049801"/>
            <a:ext cx="1259959" cy="351025"/>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00"/>
          </a:p>
        </p:txBody>
      </p:sp>
      <p:sp>
        <p:nvSpPr>
          <p:cNvPr id="23" name="TextBox 22">
            <a:extLst>
              <a:ext uri="{FF2B5EF4-FFF2-40B4-BE49-F238E27FC236}">
                <a16:creationId xmlns:a16="http://schemas.microsoft.com/office/drawing/2014/main" id="{0EE2672E-BDAD-47B7-A4AB-DDD572878F12}"/>
              </a:ext>
            </a:extLst>
          </p:cNvPr>
          <p:cNvSpPr txBox="1"/>
          <p:nvPr/>
        </p:nvSpPr>
        <p:spPr>
          <a:xfrm>
            <a:off x="4030403" y="2073127"/>
            <a:ext cx="1068572" cy="323165"/>
          </a:xfrm>
          <a:prstGeom prst="rect">
            <a:avLst/>
          </a:prstGeom>
          <a:solidFill>
            <a:schemeClr val="accent2"/>
          </a:solidFill>
        </p:spPr>
        <p:txBody>
          <a:bodyPr wrap="square" rtlCol="0">
            <a:spAutoFit/>
          </a:bodyPr>
          <a:lstStyle/>
          <a:p>
            <a:pPr algn="ctr"/>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SOCIAL</a:t>
            </a:r>
            <a:endParaRPr lang="en-ZA"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81B89085-ECA7-448E-ABBD-137681CA277D}"/>
              </a:ext>
            </a:extLst>
          </p:cNvPr>
          <p:cNvSpPr/>
          <p:nvPr/>
        </p:nvSpPr>
        <p:spPr>
          <a:xfrm>
            <a:off x="939792" y="3814800"/>
            <a:ext cx="1383773" cy="406424"/>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00"/>
          </a:p>
        </p:txBody>
      </p:sp>
      <p:sp>
        <p:nvSpPr>
          <p:cNvPr id="25" name="TextBox 24">
            <a:extLst>
              <a:ext uri="{FF2B5EF4-FFF2-40B4-BE49-F238E27FC236}">
                <a16:creationId xmlns:a16="http://schemas.microsoft.com/office/drawing/2014/main" id="{F5F509AF-5C9E-43AA-9C7F-D587354B5945}"/>
              </a:ext>
            </a:extLst>
          </p:cNvPr>
          <p:cNvSpPr txBox="1"/>
          <p:nvPr/>
        </p:nvSpPr>
        <p:spPr>
          <a:xfrm>
            <a:off x="978747" y="3850542"/>
            <a:ext cx="1291557" cy="323165"/>
          </a:xfrm>
          <a:prstGeom prst="rect">
            <a:avLst/>
          </a:prstGeom>
          <a:solidFill>
            <a:schemeClr val="accent2"/>
          </a:solidFill>
        </p:spPr>
        <p:txBody>
          <a:bodyPr wrap="square" rtlCol="0">
            <a:spAutoFit/>
          </a:bodyPr>
          <a:lstStyle/>
          <a:p>
            <a:pPr algn="ctr"/>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ECONOMIC</a:t>
            </a:r>
            <a:endParaRPr lang="en-ZA"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6FFE867C-2A1D-48A8-A3E2-D58AFE98B579}"/>
              </a:ext>
            </a:extLst>
          </p:cNvPr>
          <p:cNvSpPr/>
          <p:nvPr/>
        </p:nvSpPr>
        <p:spPr>
          <a:xfrm>
            <a:off x="782053" y="1855979"/>
            <a:ext cx="7657097" cy="4027206"/>
          </a:xfrm>
          <a:prstGeom prst="roundRect">
            <a:avLst/>
          </a:prstGeom>
          <a:noFill/>
          <a:ln w="762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7" name="Oval 26">
            <a:extLst>
              <a:ext uri="{FF2B5EF4-FFF2-40B4-BE49-F238E27FC236}">
                <a16:creationId xmlns:a16="http://schemas.microsoft.com/office/drawing/2014/main" id="{63C35FBD-CBEA-4D94-B9FF-B79F3EE8027C}"/>
              </a:ext>
            </a:extLst>
          </p:cNvPr>
          <p:cNvSpPr/>
          <p:nvPr/>
        </p:nvSpPr>
        <p:spPr>
          <a:xfrm>
            <a:off x="4030403" y="3284955"/>
            <a:ext cx="1109832" cy="10008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28" name="TextBox 27">
            <a:extLst>
              <a:ext uri="{FF2B5EF4-FFF2-40B4-BE49-F238E27FC236}">
                <a16:creationId xmlns:a16="http://schemas.microsoft.com/office/drawing/2014/main" id="{5A75CD62-39E8-4F40-A65C-7868C4431452}"/>
              </a:ext>
            </a:extLst>
          </p:cNvPr>
          <p:cNvSpPr txBox="1"/>
          <p:nvPr/>
        </p:nvSpPr>
        <p:spPr>
          <a:xfrm>
            <a:off x="4030403" y="3646981"/>
            <a:ext cx="1109832" cy="300082"/>
          </a:xfrm>
          <a:prstGeom prst="rect">
            <a:avLst/>
          </a:prstGeom>
          <a:solidFill>
            <a:srgbClr val="FF0000"/>
          </a:solidFill>
        </p:spPr>
        <p:txBody>
          <a:bodyPr wrap="square" rtlCol="0">
            <a:spAutoFit/>
          </a:bodyPr>
          <a:lstStyle/>
          <a:p>
            <a:r>
              <a:rPr lang="en-ZA" sz="1300" b="1" dirty="0"/>
              <a:t>COMMUNITY</a:t>
            </a:r>
          </a:p>
        </p:txBody>
      </p:sp>
      <p:pic>
        <p:nvPicPr>
          <p:cNvPr id="1026" name="Picture 2" descr="Simple Carousel">
            <a:extLst>
              <a:ext uri="{FF2B5EF4-FFF2-40B4-BE49-F238E27FC236}">
                <a16:creationId xmlns:a16="http://schemas.microsoft.com/office/drawing/2014/main" id="{1DF4BE63-7D43-4B48-AAEC-38DECA550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983" y="167108"/>
            <a:ext cx="1184540" cy="84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64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heel(1)">
                                      <p:cBhvr>
                                        <p:cTn id="10" dur="2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outVertical)">
                                      <p:cBhvr>
                                        <p:cTn id="20" dur="500"/>
                                        <p:tgtEl>
                                          <p:spTgt spid="4"/>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outVertical)">
                                      <p:cBhvr>
                                        <p:cTn id="28" dur="500"/>
                                        <p:tgtEl>
                                          <p:spTgt spid="9"/>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outVertical)">
                                      <p:cBhvr>
                                        <p:cTn id="36" dur="500"/>
                                        <p:tgtEl>
                                          <p:spTgt spid="5"/>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out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outVertical)">
                                      <p:cBhvr>
                                        <p:cTn id="44" dur="500"/>
                                        <p:tgtEl>
                                          <p:spTgt spid="8"/>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out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outVertical)">
                                      <p:cBhvr>
                                        <p:cTn id="52" dur="500"/>
                                        <p:tgtEl>
                                          <p:spTgt spid="11"/>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arn(outVertical)">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heel(1)">
                                      <p:cBhvr>
                                        <p:cTn id="60" dur="2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outVertical)">
                                      <p:cBhvr>
                                        <p:cTn id="65" dur="500"/>
                                        <p:tgtEl>
                                          <p:spTgt spid="22"/>
                                        </p:tgtEl>
                                      </p:cBhvr>
                                    </p:animEffect>
                                  </p:childTnLst>
                                </p:cTn>
                              </p:par>
                              <p:par>
                                <p:cTn id="66" presetID="16" presetClass="entr" presetSubtype="37"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arn(outVertical)">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37"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barn(outVertical)">
                                      <p:cBhvr>
                                        <p:cTn id="73" dur="500"/>
                                        <p:tgtEl>
                                          <p:spTgt spid="21"/>
                                        </p:tgtEl>
                                      </p:cBhvr>
                                    </p:animEffect>
                                  </p:childTnLst>
                                </p:cTn>
                              </p:par>
                              <p:par>
                                <p:cTn id="74" presetID="16" presetClass="entr" presetSubtype="37"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barn(outVertical)">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37"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outVertical)">
                                      <p:cBhvr>
                                        <p:cTn id="81" dur="500"/>
                                        <p:tgtEl>
                                          <p:spTgt spid="19"/>
                                        </p:tgtEl>
                                      </p:cBhvr>
                                    </p:animEffect>
                                  </p:childTnLst>
                                </p:cTn>
                              </p:par>
                              <p:par>
                                <p:cTn id="82" presetID="16" presetClass="entr" presetSubtype="37"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barn(outVertical)">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outVertical)">
                                      <p:cBhvr>
                                        <p:cTn id="89" dur="500"/>
                                        <p:tgtEl>
                                          <p:spTgt spid="25"/>
                                        </p:tgtEl>
                                      </p:cBhvr>
                                    </p:animEffect>
                                  </p:childTnLst>
                                </p:cTn>
                              </p:par>
                              <p:par>
                                <p:cTn id="90" presetID="16" presetClass="entr" presetSubtype="37"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barn(outVertical)">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heel(1)">
                                      <p:cBhvr>
                                        <p:cTn id="97" dur="20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47" presetClass="exit" presetSubtype="0" fill="hold" nodeType="clickEffect">
                                  <p:stCondLst>
                                    <p:cond delay="0"/>
                                  </p:stCondLst>
                                  <p:childTnLst>
                                    <p:animEffect transition="out" filter="fade">
                                      <p:cBhvr>
                                        <p:cTn id="101" dur="1000"/>
                                        <p:tgtEl>
                                          <p:spTgt spid="1026"/>
                                        </p:tgtEl>
                                      </p:cBhvr>
                                    </p:animEffect>
                                    <p:anim calcmode="lin" valueType="num">
                                      <p:cBhvr>
                                        <p:cTn id="102" dur="1000"/>
                                        <p:tgtEl>
                                          <p:spTgt spid="1026"/>
                                        </p:tgtEl>
                                        <p:attrNameLst>
                                          <p:attrName>ppt_x</p:attrName>
                                        </p:attrNameLst>
                                      </p:cBhvr>
                                      <p:tavLst>
                                        <p:tav tm="0">
                                          <p:val>
                                            <p:strVal val="ppt_x"/>
                                          </p:val>
                                        </p:tav>
                                        <p:tav tm="100000">
                                          <p:val>
                                            <p:strVal val="ppt_x"/>
                                          </p:val>
                                        </p:tav>
                                      </p:tavLst>
                                    </p:anim>
                                    <p:anim calcmode="lin" valueType="num">
                                      <p:cBhvr>
                                        <p:cTn id="103" dur="1000"/>
                                        <p:tgtEl>
                                          <p:spTgt spid="1026"/>
                                        </p:tgtEl>
                                        <p:attrNameLst>
                                          <p:attrName>ppt_y</p:attrName>
                                        </p:attrNameLst>
                                      </p:cBhvr>
                                      <p:tavLst>
                                        <p:tav tm="0">
                                          <p:val>
                                            <p:strVal val="ppt_y"/>
                                          </p:val>
                                        </p:tav>
                                        <p:tav tm="100000">
                                          <p:val>
                                            <p:strVal val="ppt_y-.1"/>
                                          </p:val>
                                        </p:tav>
                                      </p:tavLst>
                                    </p:anim>
                                    <p:set>
                                      <p:cBhvr>
                                        <p:cTn id="104"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2" grpId="0" animBg="1"/>
      <p:bldP spid="11" grpId="0" animBg="1"/>
      <p:bldP spid="10"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3C7788-6CD4-489F-BED0-571654B51E65}"/>
              </a:ext>
            </a:extLst>
          </p:cNvPr>
          <p:cNvSpPr txBox="1"/>
          <p:nvPr/>
        </p:nvSpPr>
        <p:spPr>
          <a:xfrm>
            <a:off x="1209965" y="813951"/>
            <a:ext cx="7915556" cy="584775"/>
          </a:xfrm>
          <a:prstGeom prst="rect">
            <a:avLst/>
          </a:prstGeom>
          <a:solidFill>
            <a:srgbClr val="FFFF66"/>
          </a:solidFill>
        </p:spPr>
        <p:txBody>
          <a:bodyPr wrap="square">
            <a:spAutoFit/>
          </a:bodyPr>
          <a:lstStyle/>
          <a:p>
            <a:pPr algn="l"/>
            <a:r>
              <a:rPr lang="en-US" sz="3200" b="1" dirty="0">
                <a:solidFill>
                  <a:srgbClr val="CC0099"/>
                </a:solidFill>
              </a:rPr>
              <a:t> Solution B: C-Based-T integration approach </a:t>
            </a:r>
          </a:p>
        </p:txBody>
      </p:sp>
      <p:sp>
        <p:nvSpPr>
          <p:cNvPr id="2" name="TextBox 1">
            <a:extLst>
              <a:ext uri="{FF2B5EF4-FFF2-40B4-BE49-F238E27FC236}">
                <a16:creationId xmlns:a16="http://schemas.microsoft.com/office/drawing/2014/main" id="{B3FB1154-E612-42DE-BE81-4BE2BCE820CC}"/>
              </a:ext>
            </a:extLst>
          </p:cNvPr>
          <p:cNvSpPr txBox="1"/>
          <p:nvPr/>
        </p:nvSpPr>
        <p:spPr>
          <a:xfrm>
            <a:off x="2650836" y="1884219"/>
            <a:ext cx="4839786" cy="5386090"/>
          </a:xfrm>
          <a:prstGeom prst="rect">
            <a:avLst/>
          </a:prstGeom>
          <a:noFill/>
        </p:spPr>
        <p:txBody>
          <a:bodyPr wrap="none" rtlCol="0">
            <a:spAutoFit/>
          </a:bodyPr>
          <a:lstStyle/>
          <a:p>
            <a:r>
              <a:rPr lang="en-ZA" sz="16600" b="1" dirty="0">
                <a:solidFill>
                  <a:srgbClr val="FFFF00"/>
                </a:solidFill>
                <a:effectLst>
                  <a:outerShdw blurRad="38100" dist="38100" dir="2700000" algn="tl">
                    <a:srgbClr val="000000">
                      <a:alpha val="43137"/>
                    </a:srgbClr>
                  </a:outerShdw>
                </a:effectLst>
              </a:rPr>
              <a:t>C</a:t>
            </a:r>
            <a:r>
              <a:rPr lang="en-ZA" sz="34400" b="1" dirty="0">
                <a:solidFill>
                  <a:srgbClr val="CC0099"/>
                </a:solidFill>
                <a:effectLst>
                  <a:outerShdw blurRad="38100" dist="38100" dir="2700000" algn="tl">
                    <a:srgbClr val="000000">
                      <a:alpha val="43137"/>
                    </a:srgbClr>
                  </a:outerShdw>
                </a:effectLst>
              </a:rPr>
              <a:t>B</a:t>
            </a:r>
            <a:r>
              <a:rPr lang="en-ZA" sz="16600" b="1" dirty="0">
                <a:solidFill>
                  <a:srgbClr val="FFFF00"/>
                </a:solidFill>
                <a:effectLst>
                  <a:outerShdw blurRad="38100" dist="38100" dir="2700000" algn="tl">
                    <a:srgbClr val="000000">
                      <a:alpha val="43137"/>
                    </a:srgbClr>
                  </a:outerShdw>
                </a:effectLst>
              </a:rPr>
              <a:t>T</a:t>
            </a:r>
          </a:p>
        </p:txBody>
      </p:sp>
    </p:spTree>
    <p:extLst>
      <p:ext uri="{BB962C8B-B14F-4D97-AF65-F5344CB8AC3E}">
        <p14:creationId xmlns:p14="http://schemas.microsoft.com/office/powerpoint/2010/main" val="33040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7941B5C-E117-4488-8135-34EB160F2630}"/>
              </a:ext>
            </a:extLst>
          </p:cNvPr>
          <p:cNvSpPr/>
          <p:nvPr/>
        </p:nvSpPr>
        <p:spPr>
          <a:xfrm>
            <a:off x="3891823" y="2171700"/>
            <a:ext cx="2524125" cy="2352676"/>
          </a:xfrm>
          <a:prstGeom prst="ellipse">
            <a:avLst/>
          </a:prstGeom>
          <a:solidFill>
            <a:srgbClr val="FFFF66"/>
          </a:solidFill>
          <a:ln w="76200">
            <a:solidFill>
              <a:srgbClr val="CC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4" name="TextBox 3">
            <a:extLst>
              <a:ext uri="{FF2B5EF4-FFF2-40B4-BE49-F238E27FC236}">
                <a16:creationId xmlns:a16="http://schemas.microsoft.com/office/drawing/2014/main" id="{AAD7E286-DE49-450B-9906-B94FCF77FDDE}"/>
              </a:ext>
            </a:extLst>
          </p:cNvPr>
          <p:cNvSpPr txBox="1"/>
          <p:nvPr/>
        </p:nvSpPr>
        <p:spPr>
          <a:xfrm>
            <a:off x="3838575" y="3124884"/>
            <a:ext cx="2524125" cy="646331"/>
          </a:xfrm>
          <a:prstGeom prst="rect">
            <a:avLst/>
          </a:prstGeom>
          <a:noFill/>
        </p:spPr>
        <p:txBody>
          <a:bodyPr wrap="square">
            <a:spAutoFit/>
          </a:bodyPr>
          <a:lstStyle/>
          <a:p>
            <a:pPr algn="ctr"/>
            <a:r>
              <a:rPr lang="en-US" sz="1800" b="1" dirty="0">
                <a:solidFill>
                  <a:srgbClr val="CC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COMMUNITY-BASED </a:t>
            </a:r>
          </a:p>
          <a:p>
            <a:pPr algn="ctr"/>
            <a:r>
              <a:rPr lang="en-US" sz="1800" b="1" dirty="0">
                <a:solidFill>
                  <a:srgbClr val="CC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TOURISM </a:t>
            </a:r>
          </a:p>
        </p:txBody>
      </p:sp>
      <p:cxnSp>
        <p:nvCxnSpPr>
          <p:cNvPr id="11" name="Straight Connector 10">
            <a:extLst>
              <a:ext uri="{FF2B5EF4-FFF2-40B4-BE49-F238E27FC236}">
                <a16:creationId xmlns:a16="http://schemas.microsoft.com/office/drawing/2014/main" id="{EC1410E5-2E3E-4770-8B52-9817ADFE87F5}"/>
              </a:ext>
            </a:extLst>
          </p:cNvPr>
          <p:cNvCxnSpPr>
            <a:cxnSpLocks/>
          </p:cNvCxnSpPr>
          <p:nvPr/>
        </p:nvCxnSpPr>
        <p:spPr>
          <a:xfrm flipH="1" flipV="1">
            <a:off x="5139596" y="1495425"/>
            <a:ext cx="1" cy="676275"/>
          </a:xfrm>
          <a:prstGeom prst="line">
            <a:avLst/>
          </a:prstGeom>
          <a:ln w="76200">
            <a:solidFill>
              <a:srgbClr val="CC0099"/>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E0137C8-F5DD-4FD7-B12C-7D5232002AC9}"/>
              </a:ext>
            </a:extLst>
          </p:cNvPr>
          <p:cNvCxnSpPr>
            <a:cxnSpLocks/>
          </p:cNvCxnSpPr>
          <p:nvPr/>
        </p:nvCxnSpPr>
        <p:spPr>
          <a:xfrm flipH="1" flipV="1">
            <a:off x="5153887" y="4524376"/>
            <a:ext cx="1" cy="676275"/>
          </a:xfrm>
          <a:prstGeom prst="line">
            <a:avLst/>
          </a:prstGeom>
          <a:ln w="76200">
            <a:solidFill>
              <a:srgbClr val="CC0099"/>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21DEE4C-FF3B-4E00-BBF4-AA30D2BAC5FB}"/>
              </a:ext>
            </a:extLst>
          </p:cNvPr>
          <p:cNvCxnSpPr>
            <a:cxnSpLocks/>
          </p:cNvCxnSpPr>
          <p:nvPr/>
        </p:nvCxnSpPr>
        <p:spPr>
          <a:xfrm flipV="1">
            <a:off x="6415948" y="3348037"/>
            <a:ext cx="703987" cy="1"/>
          </a:xfrm>
          <a:prstGeom prst="line">
            <a:avLst/>
          </a:prstGeom>
          <a:ln w="76200">
            <a:solidFill>
              <a:srgbClr val="CC0099"/>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1A354EA-165C-457D-A6E8-DA990EF32A93}"/>
              </a:ext>
            </a:extLst>
          </p:cNvPr>
          <p:cNvCxnSpPr>
            <a:cxnSpLocks/>
          </p:cNvCxnSpPr>
          <p:nvPr/>
        </p:nvCxnSpPr>
        <p:spPr>
          <a:xfrm flipV="1">
            <a:off x="3187836" y="3314699"/>
            <a:ext cx="703987" cy="1"/>
          </a:xfrm>
          <a:prstGeom prst="line">
            <a:avLst/>
          </a:prstGeom>
          <a:ln w="76200">
            <a:solidFill>
              <a:srgbClr val="CC0099"/>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15EBDD6-1354-4C8B-B0D1-65D23202A9EC}"/>
              </a:ext>
            </a:extLst>
          </p:cNvPr>
          <p:cNvCxnSpPr>
            <a:cxnSpLocks/>
          </p:cNvCxnSpPr>
          <p:nvPr/>
        </p:nvCxnSpPr>
        <p:spPr>
          <a:xfrm flipV="1">
            <a:off x="3637032" y="4068872"/>
            <a:ext cx="542059" cy="378618"/>
          </a:xfrm>
          <a:prstGeom prst="line">
            <a:avLst/>
          </a:prstGeom>
          <a:ln w="76200">
            <a:solidFill>
              <a:srgbClr val="CC0099"/>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75F3C19-A8C8-40A9-94E5-4F47570ED0C8}"/>
              </a:ext>
            </a:extLst>
          </p:cNvPr>
          <p:cNvCxnSpPr>
            <a:cxnSpLocks/>
          </p:cNvCxnSpPr>
          <p:nvPr/>
        </p:nvCxnSpPr>
        <p:spPr>
          <a:xfrm flipH="1" flipV="1">
            <a:off x="3890101" y="1917249"/>
            <a:ext cx="472636" cy="538162"/>
          </a:xfrm>
          <a:prstGeom prst="line">
            <a:avLst/>
          </a:prstGeom>
          <a:ln w="76200">
            <a:solidFill>
              <a:srgbClr val="CC0099"/>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CF57F98-034A-4C8C-B38C-A91907CD4AC5}"/>
              </a:ext>
            </a:extLst>
          </p:cNvPr>
          <p:cNvCxnSpPr>
            <a:cxnSpLocks/>
          </p:cNvCxnSpPr>
          <p:nvPr/>
        </p:nvCxnSpPr>
        <p:spPr>
          <a:xfrm flipV="1">
            <a:off x="5999014" y="2038691"/>
            <a:ext cx="493133" cy="457201"/>
          </a:xfrm>
          <a:prstGeom prst="line">
            <a:avLst/>
          </a:prstGeom>
          <a:ln w="76200">
            <a:solidFill>
              <a:srgbClr val="CC0099"/>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4F1A6F7-4749-4D76-8AE5-541631686D9F}"/>
              </a:ext>
            </a:extLst>
          </p:cNvPr>
          <p:cNvCxnSpPr>
            <a:cxnSpLocks/>
          </p:cNvCxnSpPr>
          <p:nvPr/>
        </p:nvCxnSpPr>
        <p:spPr>
          <a:xfrm flipH="1" flipV="1">
            <a:off x="6104221" y="4142691"/>
            <a:ext cx="468029" cy="480669"/>
          </a:xfrm>
          <a:prstGeom prst="line">
            <a:avLst/>
          </a:prstGeom>
          <a:ln w="76200">
            <a:solidFill>
              <a:srgbClr val="CC0099"/>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68CD9C9D-6A9C-4452-A560-9383A349F310}"/>
              </a:ext>
            </a:extLst>
          </p:cNvPr>
          <p:cNvSpPr txBox="1"/>
          <p:nvPr/>
        </p:nvSpPr>
        <p:spPr>
          <a:xfrm>
            <a:off x="2699491" y="1270918"/>
            <a:ext cx="1099212" cy="646331"/>
          </a:xfrm>
          <a:prstGeom prst="rect">
            <a:avLst/>
          </a:prstGeom>
          <a:noFill/>
        </p:spPr>
        <p:txBody>
          <a:bodyPr wrap="none" rtlCol="0">
            <a:spAutoFit/>
          </a:bodyPr>
          <a:lstStyle/>
          <a:p>
            <a:r>
              <a:rPr lang="en-ZA" b="1" dirty="0">
                <a:solidFill>
                  <a:srgbClr val="CC0099"/>
                </a:solidFill>
              </a:rPr>
              <a:t>Economic</a:t>
            </a:r>
          </a:p>
          <a:p>
            <a:r>
              <a:rPr lang="en-ZA" b="1" dirty="0">
                <a:solidFill>
                  <a:srgbClr val="CC0099"/>
                </a:solidFill>
              </a:rPr>
              <a:t>benefits</a:t>
            </a:r>
          </a:p>
        </p:txBody>
      </p:sp>
      <p:sp>
        <p:nvSpPr>
          <p:cNvPr id="29" name="TextBox 28">
            <a:extLst>
              <a:ext uri="{FF2B5EF4-FFF2-40B4-BE49-F238E27FC236}">
                <a16:creationId xmlns:a16="http://schemas.microsoft.com/office/drawing/2014/main" id="{B6DACE8E-55F3-49BC-B32E-2B5D34145B43}"/>
              </a:ext>
            </a:extLst>
          </p:cNvPr>
          <p:cNvSpPr txBox="1"/>
          <p:nvPr/>
        </p:nvSpPr>
        <p:spPr>
          <a:xfrm>
            <a:off x="1860704" y="2801718"/>
            <a:ext cx="1438151" cy="646331"/>
          </a:xfrm>
          <a:prstGeom prst="rect">
            <a:avLst/>
          </a:prstGeom>
          <a:noFill/>
        </p:spPr>
        <p:txBody>
          <a:bodyPr wrap="none" rtlCol="0">
            <a:spAutoFit/>
          </a:bodyPr>
          <a:lstStyle/>
          <a:p>
            <a:r>
              <a:rPr lang="en-ZA" b="1" dirty="0">
                <a:solidFill>
                  <a:srgbClr val="CC0099"/>
                </a:solidFill>
              </a:rPr>
              <a:t>Marginalised</a:t>
            </a:r>
          </a:p>
          <a:p>
            <a:r>
              <a:rPr lang="en-ZA" b="1" dirty="0">
                <a:solidFill>
                  <a:srgbClr val="CC0099"/>
                </a:solidFill>
              </a:rPr>
              <a:t>communities</a:t>
            </a:r>
          </a:p>
        </p:txBody>
      </p:sp>
      <p:sp>
        <p:nvSpPr>
          <p:cNvPr id="30" name="TextBox 29">
            <a:extLst>
              <a:ext uri="{FF2B5EF4-FFF2-40B4-BE49-F238E27FC236}">
                <a16:creationId xmlns:a16="http://schemas.microsoft.com/office/drawing/2014/main" id="{42BF6F4C-14ED-431B-98E6-EC95C3CAE60A}"/>
              </a:ext>
            </a:extLst>
          </p:cNvPr>
          <p:cNvSpPr txBox="1"/>
          <p:nvPr/>
        </p:nvSpPr>
        <p:spPr>
          <a:xfrm>
            <a:off x="2222414" y="4427083"/>
            <a:ext cx="1438151" cy="646331"/>
          </a:xfrm>
          <a:prstGeom prst="rect">
            <a:avLst/>
          </a:prstGeom>
          <a:noFill/>
        </p:spPr>
        <p:txBody>
          <a:bodyPr wrap="none" rtlCol="0">
            <a:spAutoFit/>
          </a:bodyPr>
          <a:lstStyle/>
          <a:p>
            <a:r>
              <a:rPr lang="en-ZA" b="1" dirty="0">
                <a:solidFill>
                  <a:srgbClr val="CC0099"/>
                </a:solidFill>
              </a:rPr>
              <a:t>Empowering</a:t>
            </a:r>
          </a:p>
          <a:p>
            <a:r>
              <a:rPr lang="en-ZA" b="1" dirty="0">
                <a:solidFill>
                  <a:srgbClr val="CC0099"/>
                </a:solidFill>
              </a:rPr>
              <a:t>communities</a:t>
            </a:r>
          </a:p>
        </p:txBody>
      </p:sp>
      <p:sp>
        <p:nvSpPr>
          <p:cNvPr id="31" name="TextBox 30">
            <a:extLst>
              <a:ext uri="{FF2B5EF4-FFF2-40B4-BE49-F238E27FC236}">
                <a16:creationId xmlns:a16="http://schemas.microsoft.com/office/drawing/2014/main" id="{0ABC5932-711D-41E9-A9C2-37CC5B8727C2}"/>
              </a:ext>
            </a:extLst>
          </p:cNvPr>
          <p:cNvSpPr txBox="1"/>
          <p:nvPr/>
        </p:nvSpPr>
        <p:spPr>
          <a:xfrm>
            <a:off x="4434812" y="5248962"/>
            <a:ext cx="1451038" cy="923330"/>
          </a:xfrm>
          <a:prstGeom prst="rect">
            <a:avLst/>
          </a:prstGeom>
          <a:noFill/>
        </p:spPr>
        <p:txBody>
          <a:bodyPr wrap="none" rtlCol="0">
            <a:spAutoFit/>
          </a:bodyPr>
          <a:lstStyle/>
          <a:p>
            <a:pPr algn="ctr"/>
            <a:r>
              <a:rPr lang="en-ZA" b="1" dirty="0">
                <a:solidFill>
                  <a:srgbClr val="CC0099"/>
                </a:solidFill>
              </a:rPr>
              <a:t>Communities</a:t>
            </a:r>
          </a:p>
          <a:p>
            <a:pPr algn="ctr"/>
            <a:r>
              <a:rPr lang="en-ZA" b="1" dirty="0">
                <a:solidFill>
                  <a:srgbClr val="CC0099"/>
                </a:solidFill>
              </a:rPr>
              <a:t>active</a:t>
            </a:r>
          </a:p>
          <a:p>
            <a:pPr algn="ctr"/>
            <a:r>
              <a:rPr lang="en-ZA" b="1" dirty="0">
                <a:solidFill>
                  <a:srgbClr val="CC0099"/>
                </a:solidFill>
              </a:rPr>
              <a:t>participants</a:t>
            </a:r>
          </a:p>
        </p:txBody>
      </p:sp>
      <p:sp>
        <p:nvSpPr>
          <p:cNvPr id="32" name="TextBox 31">
            <a:extLst>
              <a:ext uri="{FF2B5EF4-FFF2-40B4-BE49-F238E27FC236}">
                <a16:creationId xmlns:a16="http://schemas.microsoft.com/office/drawing/2014/main" id="{B0025A8D-D1BA-4D4D-88E4-32E8AA87235E}"/>
              </a:ext>
            </a:extLst>
          </p:cNvPr>
          <p:cNvSpPr txBox="1"/>
          <p:nvPr/>
        </p:nvSpPr>
        <p:spPr>
          <a:xfrm>
            <a:off x="6654171" y="4623360"/>
            <a:ext cx="1424236" cy="1200329"/>
          </a:xfrm>
          <a:prstGeom prst="rect">
            <a:avLst/>
          </a:prstGeom>
          <a:noFill/>
        </p:spPr>
        <p:txBody>
          <a:bodyPr wrap="none" rtlCol="0">
            <a:spAutoFit/>
          </a:bodyPr>
          <a:lstStyle/>
          <a:p>
            <a:pPr algn="ctr"/>
            <a:r>
              <a:rPr lang="en-ZA" b="1" dirty="0">
                <a:solidFill>
                  <a:srgbClr val="CC0099"/>
                </a:solidFill>
              </a:rPr>
              <a:t>Benefits </a:t>
            </a:r>
          </a:p>
          <a:p>
            <a:pPr algn="ctr"/>
            <a:r>
              <a:rPr lang="en-ZA" b="1" dirty="0">
                <a:solidFill>
                  <a:srgbClr val="CC0099"/>
                </a:solidFill>
              </a:rPr>
              <a:t>remain </a:t>
            </a:r>
          </a:p>
          <a:p>
            <a:pPr algn="ctr"/>
            <a:r>
              <a:rPr lang="en-ZA" b="1" dirty="0">
                <a:solidFill>
                  <a:srgbClr val="CC0099"/>
                </a:solidFill>
              </a:rPr>
              <a:t>within </a:t>
            </a:r>
          </a:p>
          <a:p>
            <a:pPr algn="ctr"/>
            <a:r>
              <a:rPr lang="en-ZA" b="1" dirty="0">
                <a:solidFill>
                  <a:srgbClr val="CC0099"/>
                </a:solidFill>
              </a:rPr>
              <a:t>communities</a:t>
            </a:r>
          </a:p>
        </p:txBody>
      </p:sp>
      <p:sp>
        <p:nvSpPr>
          <p:cNvPr id="33" name="TextBox 32">
            <a:extLst>
              <a:ext uri="{FF2B5EF4-FFF2-40B4-BE49-F238E27FC236}">
                <a16:creationId xmlns:a16="http://schemas.microsoft.com/office/drawing/2014/main" id="{179A8D46-E873-4897-9362-883E7F554FE5}"/>
              </a:ext>
            </a:extLst>
          </p:cNvPr>
          <p:cNvSpPr txBox="1"/>
          <p:nvPr/>
        </p:nvSpPr>
        <p:spPr>
          <a:xfrm>
            <a:off x="7008916" y="2847885"/>
            <a:ext cx="1845185" cy="923330"/>
          </a:xfrm>
          <a:prstGeom prst="rect">
            <a:avLst/>
          </a:prstGeom>
          <a:noFill/>
        </p:spPr>
        <p:txBody>
          <a:bodyPr wrap="none" rtlCol="0">
            <a:spAutoFit/>
          </a:bodyPr>
          <a:lstStyle/>
          <a:p>
            <a:pPr algn="ctr"/>
            <a:r>
              <a:rPr lang="en-ZA" b="1" dirty="0">
                <a:solidFill>
                  <a:srgbClr val="CC0099"/>
                </a:solidFill>
              </a:rPr>
              <a:t>Preserving</a:t>
            </a:r>
          </a:p>
          <a:p>
            <a:pPr algn="ctr"/>
            <a:r>
              <a:rPr lang="en-ZA" b="1" dirty="0">
                <a:solidFill>
                  <a:srgbClr val="CC0099"/>
                </a:solidFill>
              </a:rPr>
              <a:t>and sustaining </a:t>
            </a:r>
          </a:p>
          <a:p>
            <a:pPr algn="ctr"/>
            <a:r>
              <a:rPr lang="en-ZA" b="1" dirty="0">
                <a:solidFill>
                  <a:srgbClr val="CC0099"/>
                </a:solidFill>
              </a:rPr>
              <a:t>cultural heritages</a:t>
            </a:r>
          </a:p>
        </p:txBody>
      </p:sp>
      <p:sp>
        <p:nvSpPr>
          <p:cNvPr id="34" name="TextBox 33">
            <a:extLst>
              <a:ext uri="{FF2B5EF4-FFF2-40B4-BE49-F238E27FC236}">
                <a16:creationId xmlns:a16="http://schemas.microsoft.com/office/drawing/2014/main" id="{444E405B-0046-4693-8BF5-B4D7F9D05E1B}"/>
              </a:ext>
            </a:extLst>
          </p:cNvPr>
          <p:cNvSpPr txBox="1"/>
          <p:nvPr/>
        </p:nvSpPr>
        <p:spPr>
          <a:xfrm>
            <a:off x="4453521" y="542241"/>
            <a:ext cx="1415965" cy="923330"/>
          </a:xfrm>
          <a:prstGeom prst="rect">
            <a:avLst/>
          </a:prstGeom>
          <a:noFill/>
        </p:spPr>
        <p:txBody>
          <a:bodyPr wrap="none" rtlCol="0">
            <a:spAutoFit/>
          </a:bodyPr>
          <a:lstStyle/>
          <a:p>
            <a:pPr algn="ctr"/>
            <a:r>
              <a:rPr lang="en-ZA" b="1" dirty="0">
                <a:solidFill>
                  <a:srgbClr val="CC0099"/>
                </a:solidFill>
              </a:rPr>
              <a:t>Participatory</a:t>
            </a:r>
          </a:p>
          <a:p>
            <a:pPr algn="ctr"/>
            <a:r>
              <a:rPr lang="en-ZA" b="1" dirty="0">
                <a:solidFill>
                  <a:srgbClr val="CC0099"/>
                </a:solidFill>
              </a:rPr>
              <a:t>role </a:t>
            </a:r>
          </a:p>
          <a:p>
            <a:pPr algn="ctr"/>
            <a:r>
              <a:rPr lang="en-ZA" b="1" dirty="0">
                <a:solidFill>
                  <a:srgbClr val="CC0099"/>
                </a:solidFill>
              </a:rPr>
              <a:t>players</a:t>
            </a:r>
          </a:p>
        </p:txBody>
      </p:sp>
      <p:sp>
        <p:nvSpPr>
          <p:cNvPr id="35" name="TextBox 34">
            <a:extLst>
              <a:ext uri="{FF2B5EF4-FFF2-40B4-BE49-F238E27FC236}">
                <a16:creationId xmlns:a16="http://schemas.microsoft.com/office/drawing/2014/main" id="{405A38E7-FEEF-4624-93BD-1E1C3AB36EB6}"/>
              </a:ext>
            </a:extLst>
          </p:cNvPr>
          <p:cNvSpPr txBox="1"/>
          <p:nvPr/>
        </p:nvSpPr>
        <p:spPr>
          <a:xfrm>
            <a:off x="6385651" y="1368541"/>
            <a:ext cx="1424236" cy="646331"/>
          </a:xfrm>
          <a:prstGeom prst="rect">
            <a:avLst/>
          </a:prstGeom>
          <a:noFill/>
        </p:spPr>
        <p:txBody>
          <a:bodyPr wrap="none" rtlCol="0">
            <a:spAutoFit/>
          </a:bodyPr>
          <a:lstStyle/>
          <a:p>
            <a:pPr algn="ctr"/>
            <a:r>
              <a:rPr lang="en-ZA" b="1" dirty="0">
                <a:solidFill>
                  <a:srgbClr val="CC0099"/>
                </a:solidFill>
              </a:rPr>
              <a:t>Uplifting</a:t>
            </a:r>
          </a:p>
          <a:p>
            <a:pPr algn="ctr"/>
            <a:r>
              <a:rPr lang="en-ZA" b="1" dirty="0">
                <a:solidFill>
                  <a:srgbClr val="CC0099"/>
                </a:solidFill>
              </a:rPr>
              <a:t>communities</a:t>
            </a:r>
          </a:p>
        </p:txBody>
      </p:sp>
      <p:pic>
        <p:nvPicPr>
          <p:cNvPr id="39" name="Picture 38">
            <a:extLst>
              <a:ext uri="{FF2B5EF4-FFF2-40B4-BE49-F238E27FC236}">
                <a16:creationId xmlns:a16="http://schemas.microsoft.com/office/drawing/2014/main" id="{05A25679-622C-4C1E-AB13-965F3CB94D88}"/>
              </a:ext>
            </a:extLst>
          </p:cNvPr>
          <p:cNvPicPr>
            <a:picLocks noChangeAspect="1"/>
          </p:cNvPicPr>
          <p:nvPr/>
        </p:nvPicPr>
        <p:blipFill rotWithShape="1">
          <a:blip r:embed="rId3"/>
          <a:srcRect r="51296"/>
          <a:stretch/>
        </p:blipFill>
        <p:spPr>
          <a:xfrm>
            <a:off x="3256676" y="840223"/>
            <a:ext cx="4453521" cy="4569322"/>
          </a:xfrm>
          <a:prstGeom prst="rect">
            <a:avLst/>
          </a:prstGeom>
        </p:spPr>
      </p:pic>
    </p:spTree>
    <p:extLst>
      <p:ext uri="{BB962C8B-B14F-4D97-AF65-F5344CB8AC3E}">
        <p14:creationId xmlns:p14="http://schemas.microsoft.com/office/powerpoint/2010/main" val="227369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heel(1)">
                                      <p:cBhvr>
                                        <p:cTn id="10" dur="2000"/>
                                        <p:tgtEl>
                                          <p:spTgt spid="34"/>
                                        </p:tgtEl>
                                      </p:cBhvr>
                                    </p:animEffect>
                                  </p:childTnLst>
                                </p:cTn>
                              </p:par>
                              <p:par>
                                <p:cTn id="11" presetID="21" presetClass="entr" presetSubtype="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heel(1)">
                                      <p:cBhvr>
                                        <p:cTn id="16" dur="2000"/>
                                        <p:tgtEl>
                                          <p:spTgt spid="35"/>
                                        </p:tgtEl>
                                      </p:cBhvr>
                                    </p:animEffect>
                                  </p:childTnLst>
                                </p:cTn>
                              </p:par>
                              <p:par>
                                <p:cTn id="17" presetID="21"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heel(1)">
                                      <p:cBhvr>
                                        <p:cTn id="22" dur="2000"/>
                                        <p:tgtEl>
                                          <p:spTgt spid="33"/>
                                        </p:tgtEl>
                                      </p:cBhvr>
                                    </p:animEffect>
                                  </p:childTnLst>
                                </p:cTn>
                              </p:par>
                              <p:par>
                                <p:cTn id="23" presetID="21" presetClass="entr" presetSubtype="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heel(1)">
                                      <p:cBhvr>
                                        <p:cTn id="25" dur="2000"/>
                                        <p:tgtEl>
                                          <p:spTgt spid="21"/>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heel(1)">
                                      <p:cBhvr>
                                        <p:cTn id="28" dur="2000"/>
                                        <p:tgtEl>
                                          <p:spTgt spid="32"/>
                                        </p:tgtEl>
                                      </p:cBhvr>
                                    </p:animEffect>
                                  </p:childTnLst>
                                </p:cTn>
                              </p:par>
                              <p:par>
                                <p:cTn id="29" presetID="21"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heel(1)">
                                      <p:cBhvr>
                                        <p:cTn id="34" dur="2000"/>
                                        <p:tgtEl>
                                          <p:spTgt spid="31"/>
                                        </p:tgtEl>
                                      </p:cBhvr>
                                    </p:animEffect>
                                  </p:childTnLst>
                                </p:cTn>
                              </p:par>
                              <p:par>
                                <p:cTn id="35" presetID="21" presetClass="entr" presetSubtype="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heel(1)">
                                      <p:cBhvr>
                                        <p:cTn id="37" dur="2000"/>
                                        <p:tgtEl>
                                          <p:spTgt spid="18"/>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heel(1)">
                                      <p:cBhvr>
                                        <p:cTn id="40" dur="2000"/>
                                        <p:tgtEl>
                                          <p:spTgt spid="30"/>
                                        </p:tgtEl>
                                      </p:cBhvr>
                                    </p:animEffect>
                                  </p:childTnLst>
                                </p:cTn>
                              </p:par>
                              <p:par>
                                <p:cTn id="41" presetID="21" presetClass="entr" presetSubtype="1"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heel(1)">
                                      <p:cBhvr>
                                        <p:cTn id="43" dur="2000"/>
                                        <p:tgtEl>
                                          <p:spTgt spid="17"/>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heel(1)">
                                      <p:cBhvr>
                                        <p:cTn id="46" dur="2000"/>
                                        <p:tgtEl>
                                          <p:spTgt spid="29"/>
                                        </p:tgtEl>
                                      </p:cBhvr>
                                    </p:animEffect>
                                  </p:childTnLst>
                                </p:cTn>
                              </p:par>
                              <p:par>
                                <p:cTn id="47" presetID="21" presetClass="entr" presetSubtype="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heel(1)">
                                      <p:cBhvr>
                                        <p:cTn id="49" dur="2000"/>
                                        <p:tgtEl>
                                          <p:spTgt spid="19"/>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heel(1)">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left)">
                                      <p:cBhvr>
                                        <p:cTn id="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181DDA-4B7E-4D62-A74B-B014FCDD0871}"/>
              </a:ext>
            </a:extLst>
          </p:cNvPr>
          <p:cNvSpPr txBox="1"/>
          <p:nvPr/>
        </p:nvSpPr>
        <p:spPr>
          <a:xfrm>
            <a:off x="1209965" y="260571"/>
            <a:ext cx="7915556" cy="584775"/>
          </a:xfrm>
          <a:prstGeom prst="rect">
            <a:avLst/>
          </a:prstGeom>
          <a:solidFill>
            <a:srgbClr val="FFFF66"/>
          </a:solidFill>
        </p:spPr>
        <p:txBody>
          <a:bodyPr wrap="square">
            <a:spAutoFit/>
          </a:bodyPr>
          <a:lstStyle/>
          <a:p>
            <a:pPr algn="l"/>
            <a:r>
              <a:rPr lang="en-US" sz="3200" b="1" dirty="0">
                <a:solidFill>
                  <a:srgbClr val="CC0099"/>
                </a:solidFill>
              </a:rPr>
              <a:t> Solution B: C-Based-T integration approach </a:t>
            </a:r>
          </a:p>
        </p:txBody>
      </p:sp>
      <p:sp>
        <p:nvSpPr>
          <p:cNvPr id="21" name="Rectangle 20">
            <a:extLst>
              <a:ext uri="{FF2B5EF4-FFF2-40B4-BE49-F238E27FC236}">
                <a16:creationId xmlns:a16="http://schemas.microsoft.com/office/drawing/2014/main" id="{4457D3A0-ECA6-4E29-800E-BFB1DB7D1649}"/>
              </a:ext>
            </a:extLst>
          </p:cNvPr>
          <p:cNvSpPr/>
          <p:nvPr/>
        </p:nvSpPr>
        <p:spPr>
          <a:xfrm>
            <a:off x="4260912" y="2982062"/>
            <a:ext cx="1515712" cy="1903560"/>
          </a:xfrm>
          <a:prstGeom prst="rect">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2" name="Rectangle 21">
            <a:extLst>
              <a:ext uri="{FF2B5EF4-FFF2-40B4-BE49-F238E27FC236}">
                <a16:creationId xmlns:a16="http://schemas.microsoft.com/office/drawing/2014/main" id="{B3F0B718-E233-4745-AE93-57AB22B4D55E}"/>
              </a:ext>
            </a:extLst>
          </p:cNvPr>
          <p:cNvSpPr/>
          <p:nvPr/>
        </p:nvSpPr>
        <p:spPr>
          <a:xfrm>
            <a:off x="5919802" y="3859651"/>
            <a:ext cx="1230194" cy="100930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3" name="Rectangle 22">
            <a:extLst>
              <a:ext uri="{FF2B5EF4-FFF2-40B4-BE49-F238E27FC236}">
                <a16:creationId xmlns:a16="http://schemas.microsoft.com/office/drawing/2014/main" id="{D34829E7-D6DA-4E86-BA81-5EE548CA0FCF}"/>
              </a:ext>
            </a:extLst>
          </p:cNvPr>
          <p:cNvSpPr/>
          <p:nvPr/>
        </p:nvSpPr>
        <p:spPr>
          <a:xfrm>
            <a:off x="2885196" y="3876316"/>
            <a:ext cx="1230194" cy="100930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4" name="TextBox 23">
            <a:extLst>
              <a:ext uri="{FF2B5EF4-FFF2-40B4-BE49-F238E27FC236}">
                <a16:creationId xmlns:a16="http://schemas.microsoft.com/office/drawing/2014/main" id="{F84997AB-63BA-4CD8-97A9-E620D7097405}"/>
              </a:ext>
            </a:extLst>
          </p:cNvPr>
          <p:cNvSpPr txBox="1"/>
          <p:nvPr/>
        </p:nvSpPr>
        <p:spPr>
          <a:xfrm>
            <a:off x="3199806" y="3203731"/>
            <a:ext cx="598082" cy="784830"/>
          </a:xfrm>
          <a:prstGeom prst="rect">
            <a:avLst/>
          </a:prstGeom>
          <a:noFill/>
        </p:spPr>
        <p:txBody>
          <a:bodyPr wrap="square" rtlCol="0">
            <a:spAutoFit/>
          </a:bodyPr>
          <a:lstStyle/>
          <a:p>
            <a:pPr algn="ctr"/>
            <a:r>
              <a:rPr lang="en-US" sz="4500" dirty="0">
                <a:latin typeface="Arial Black" panose="020B0A04020102020204" pitchFamily="34" charset="0"/>
              </a:rPr>
              <a:t>C</a:t>
            </a:r>
          </a:p>
        </p:txBody>
      </p:sp>
      <p:sp>
        <p:nvSpPr>
          <p:cNvPr id="25" name="TextBox 24">
            <a:extLst>
              <a:ext uri="{FF2B5EF4-FFF2-40B4-BE49-F238E27FC236}">
                <a16:creationId xmlns:a16="http://schemas.microsoft.com/office/drawing/2014/main" id="{048B37F8-C199-4D89-99ED-E69F7CEEB83C}"/>
              </a:ext>
            </a:extLst>
          </p:cNvPr>
          <p:cNvSpPr txBox="1"/>
          <p:nvPr/>
        </p:nvSpPr>
        <p:spPr>
          <a:xfrm>
            <a:off x="6308887" y="3220979"/>
            <a:ext cx="467630" cy="784830"/>
          </a:xfrm>
          <a:prstGeom prst="rect">
            <a:avLst/>
          </a:prstGeom>
          <a:noFill/>
        </p:spPr>
        <p:txBody>
          <a:bodyPr wrap="square" rtlCol="0">
            <a:spAutoFit/>
          </a:bodyPr>
          <a:lstStyle/>
          <a:p>
            <a:pPr algn="ctr"/>
            <a:r>
              <a:rPr lang="en-US" sz="4500" dirty="0">
                <a:latin typeface="Arial Black" panose="020B0A04020102020204" pitchFamily="34" charset="0"/>
              </a:rPr>
              <a:t>T</a:t>
            </a:r>
            <a:endParaRPr lang="en-ZA" sz="4500" dirty="0">
              <a:latin typeface="Arial Black" panose="020B0A04020102020204" pitchFamily="34" charset="0"/>
            </a:endParaRPr>
          </a:p>
        </p:txBody>
      </p:sp>
      <p:sp>
        <p:nvSpPr>
          <p:cNvPr id="26" name="TextBox 25">
            <a:extLst>
              <a:ext uri="{FF2B5EF4-FFF2-40B4-BE49-F238E27FC236}">
                <a16:creationId xmlns:a16="http://schemas.microsoft.com/office/drawing/2014/main" id="{F9FAD1DD-93F2-4485-B106-FDE9CB1835D9}"/>
              </a:ext>
            </a:extLst>
          </p:cNvPr>
          <p:cNvSpPr txBox="1"/>
          <p:nvPr/>
        </p:nvSpPr>
        <p:spPr>
          <a:xfrm>
            <a:off x="4107499" y="2323315"/>
            <a:ext cx="1789413" cy="784830"/>
          </a:xfrm>
          <a:prstGeom prst="rect">
            <a:avLst/>
          </a:prstGeom>
          <a:noFill/>
        </p:spPr>
        <p:txBody>
          <a:bodyPr wrap="square" rtlCol="0">
            <a:spAutoFit/>
          </a:bodyPr>
          <a:lstStyle/>
          <a:p>
            <a:pPr algn="ctr"/>
            <a:r>
              <a:rPr lang="en-US" sz="4500" dirty="0">
                <a:latin typeface="Arial Black" panose="020B0A04020102020204" pitchFamily="34" charset="0"/>
              </a:rPr>
              <a:t>B</a:t>
            </a:r>
            <a:endParaRPr lang="en-ZA" sz="4500" dirty="0">
              <a:latin typeface="Arial Black" panose="020B0A04020102020204" pitchFamily="34" charset="0"/>
            </a:endParaRPr>
          </a:p>
        </p:txBody>
      </p:sp>
      <p:sp>
        <p:nvSpPr>
          <p:cNvPr id="27" name="Arrow: Curved Down 26">
            <a:extLst>
              <a:ext uri="{FF2B5EF4-FFF2-40B4-BE49-F238E27FC236}">
                <a16:creationId xmlns:a16="http://schemas.microsoft.com/office/drawing/2014/main" id="{B10A5622-8676-4F62-9752-4EF7BFCD9AE7}"/>
              </a:ext>
            </a:extLst>
          </p:cNvPr>
          <p:cNvSpPr/>
          <p:nvPr/>
        </p:nvSpPr>
        <p:spPr>
          <a:xfrm>
            <a:off x="2169206" y="2135618"/>
            <a:ext cx="6015791" cy="1812090"/>
          </a:xfrm>
          <a:prstGeom prst="curvedDownArrow">
            <a:avLst>
              <a:gd name="adj1" fmla="val 15751"/>
              <a:gd name="adj2" fmla="val 34778"/>
              <a:gd name="adj3" fmla="val 25000"/>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schemeClr val="tx1"/>
              </a:solidFill>
            </a:endParaRPr>
          </a:p>
        </p:txBody>
      </p:sp>
      <p:sp>
        <p:nvSpPr>
          <p:cNvPr id="28" name="TextBox 27">
            <a:extLst>
              <a:ext uri="{FF2B5EF4-FFF2-40B4-BE49-F238E27FC236}">
                <a16:creationId xmlns:a16="http://schemas.microsoft.com/office/drawing/2014/main" id="{35A86A92-0871-462A-87B4-EBE0C841AAD4}"/>
              </a:ext>
            </a:extLst>
          </p:cNvPr>
          <p:cNvSpPr txBox="1"/>
          <p:nvPr/>
        </p:nvSpPr>
        <p:spPr>
          <a:xfrm>
            <a:off x="4164551" y="3487860"/>
            <a:ext cx="1711116" cy="1246495"/>
          </a:xfrm>
          <a:prstGeom prst="rect">
            <a:avLst/>
          </a:prstGeom>
          <a:noFill/>
          <a:ln w="57150">
            <a:noFill/>
          </a:ln>
        </p:spPr>
        <p:txBody>
          <a:bodyPr wrap="square" rtlCol="0">
            <a:spAutoFit/>
          </a:bodyPr>
          <a:lstStyle/>
          <a:p>
            <a:pPr algn="ctr"/>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FUNDING</a:t>
            </a:r>
          </a:p>
          <a:p>
            <a:pPr algn="ctr"/>
            <a:endPar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SKILLS</a:t>
            </a:r>
          </a:p>
          <a:p>
            <a:pPr algn="ctr"/>
            <a:endPar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MANAGEMENT</a:t>
            </a:r>
          </a:p>
        </p:txBody>
      </p:sp>
      <p:sp>
        <p:nvSpPr>
          <p:cNvPr id="29" name="TextBox 28">
            <a:extLst>
              <a:ext uri="{FF2B5EF4-FFF2-40B4-BE49-F238E27FC236}">
                <a16:creationId xmlns:a16="http://schemas.microsoft.com/office/drawing/2014/main" id="{D4222AA6-F202-4561-A7B1-7A3066FF3155}"/>
              </a:ext>
            </a:extLst>
          </p:cNvPr>
          <p:cNvSpPr txBox="1"/>
          <p:nvPr/>
        </p:nvSpPr>
        <p:spPr>
          <a:xfrm>
            <a:off x="2665729" y="4533030"/>
            <a:ext cx="1669125" cy="323165"/>
          </a:xfrm>
          <a:prstGeom prst="rect">
            <a:avLst/>
          </a:prstGeom>
          <a:noFill/>
          <a:ln w="57150">
            <a:noFill/>
          </a:ln>
        </p:spPr>
        <p:txBody>
          <a:bodyPr wrap="square" rtlCol="0">
            <a:spAutoFit/>
          </a:bodyPr>
          <a:lstStyle/>
          <a:p>
            <a:pPr algn="ctr"/>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SUPPLY</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C133FB8-0B70-412D-B374-D131C20DB24D}"/>
              </a:ext>
            </a:extLst>
          </p:cNvPr>
          <p:cNvSpPr txBox="1"/>
          <p:nvPr/>
        </p:nvSpPr>
        <p:spPr>
          <a:xfrm>
            <a:off x="5700336" y="4556825"/>
            <a:ext cx="1669125" cy="323165"/>
          </a:xfrm>
          <a:prstGeom prst="rect">
            <a:avLst/>
          </a:prstGeom>
          <a:noFill/>
          <a:ln w="57150">
            <a:noFill/>
          </a:ln>
        </p:spPr>
        <p:txBody>
          <a:bodyPr wrap="square" rtlCol="0">
            <a:spAutoFit/>
          </a:bodyPr>
          <a:lstStyle/>
          <a:p>
            <a:pPr algn="ctr"/>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DEMAND</a:t>
            </a:r>
          </a:p>
        </p:txBody>
      </p:sp>
      <p:sp>
        <p:nvSpPr>
          <p:cNvPr id="31" name="TextBox 30">
            <a:extLst>
              <a:ext uri="{FF2B5EF4-FFF2-40B4-BE49-F238E27FC236}">
                <a16:creationId xmlns:a16="http://schemas.microsoft.com/office/drawing/2014/main" id="{E6030DAC-215B-4FD4-A4AB-EB1FE793D7FC}"/>
              </a:ext>
            </a:extLst>
          </p:cNvPr>
          <p:cNvSpPr txBox="1"/>
          <p:nvPr/>
        </p:nvSpPr>
        <p:spPr>
          <a:xfrm>
            <a:off x="2665729" y="3920162"/>
            <a:ext cx="1669125" cy="300082"/>
          </a:xfrm>
          <a:prstGeom prst="rect">
            <a:avLst/>
          </a:prstGeom>
          <a:noFill/>
          <a:ln w="57150">
            <a:noFill/>
          </a:ln>
        </p:spPr>
        <p:txBody>
          <a:bodyPr wrap="square" rtlCol="0">
            <a:spAutoFit/>
          </a:bodyPr>
          <a:lstStyle/>
          <a:p>
            <a:pPr algn="ctr"/>
            <a:r>
              <a:rPr lang="en-US" sz="135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COMMUNITY</a:t>
            </a:r>
          </a:p>
        </p:txBody>
      </p:sp>
      <p:sp>
        <p:nvSpPr>
          <p:cNvPr id="32" name="TextBox 31">
            <a:extLst>
              <a:ext uri="{FF2B5EF4-FFF2-40B4-BE49-F238E27FC236}">
                <a16:creationId xmlns:a16="http://schemas.microsoft.com/office/drawing/2014/main" id="{EEF301E5-6124-488B-9745-8B0345ABD894}"/>
              </a:ext>
            </a:extLst>
          </p:cNvPr>
          <p:cNvSpPr txBox="1"/>
          <p:nvPr/>
        </p:nvSpPr>
        <p:spPr>
          <a:xfrm>
            <a:off x="5708140" y="3914314"/>
            <a:ext cx="1669125" cy="300082"/>
          </a:xfrm>
          <a:prstGeom prst="rect">
            <a:avLst/>
          </a:prstGeom>
          <a:noFill/>
          <a:ln w="57150">
            <a:noFill/>
          </a:ln>
        </p:spPr>
        <p:txBody>
          <a:bodyPr wrap="square" rtlCol="0">
            <a:spAutoFit/>
          </a:bodyPr>
          <a:lstStyle/>
          <a:p>
            <a:pPr algn="ctr"/>
            <a:r>
              <a:rPr lang="en-US" sz="135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TOURISM</a:t>
            </a:r>
          </a:p>
        </p:txBody>
      </p:sp>
      <p:sp>
        <p:nvSpPr>
          <p:cNvPr id="33" name="TextBox 32">
            <a:extLst>
              <a:ext uri="{FF2B5EF4-FFF2-40B4-BE49-F238E27FC236}">
                <a16:creationId xmlns:a16="http://schemas.microsoft.com/office/drawing/2014/main" id="{D7F76080-912B-444F-9424-497790B16596}"/>
              </a:ext>
            </a:extLst>
          </p:cNvPr>
          <p:cNvSpPr txBox="1"/>
          <p:nvPr/>
        </p:nvSpPr>
        <p:spPr>
          <a:xfrm>
            <a:off x="4107499" y="3028743"/>
            <a:ext cx="1669125" cy="461665"/>
          </a:xfrm>
          <a:prstGeom prst="rect">
            <a:avLst/>
          </a:prstGeom>
          <a:noFill/>
          <a:ln w="57150">
            <a:noFill/>
          </a:ln>
        </p:spPr>
        <p:txBody>
          <a:bodyPr wrap="square" rtlCol="0">
            <a:spAutoFit/>
          </a:bodyPr>
          <a:lstStyle/>
          <a:p>
            <a:pPr algn="ctr"/>
            <a:r>
              <a:rPr lang="en-US" sz="2400" b="1" i="1"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BASED</a:t>
            </a:r>
          </a:p>
        </p:txBody>
      </p:sp>
      <p:sp>
        <p:nvSpPr>
          <p:cNvPr id="34" name="TextBox 33">
            <a:extLst>
              <a:ext uri="{FF2B5EF4-FFF2-40B4-BE49-F238E27FC236}">
                <a16:creationId xmlns:a16="http://schemas.microsoft.com/office/drawing/2014/main" id="{F0AB8337-F55B-4013-A367-CB7DA3458A1E}"/>
              </a:ext>
            </a:extLst>
          </p:cNvPr>
          <p:cNvSpPr txBox="1"/>
          <p:nvPr/>
        </p:nvSpPr>
        <p:spPr>
          <a:xfrm>
            <a:off x="2822368" y="1665248"/>
            <a:ext cx="4327628" cy="369332"/>
          </a:xfrm>
          <a:prstGeom prst="rect">
            <a:avLst/>
          </a:prstGeom>
          <a:solidFill>
            <a:srgbClr val="FFC000"/>
          </a:solidFill>
          <a:ln w="57150">
            <a:solidFill>
              <a:schemeClr val="tx1"/>
            </a:solidFill>
          </a:ln>
        </p:spPr>
        <p:txBody>
          <a:bodyPr wrap="square" rtlCol="0">
            <a:spAutoFit/>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GOVERNMENT MONITORING</a:t>
            </a:r>
          </a:p>
        </p:txBody>
      </p:sp>
      <p:sp>
        <p:nvSpPr>
          <p:cNvPr id="35" name="TextBox 34">
            <a:extLst>
              <a:ext uri="{FF2B5EF4-FFF2-40B4-BE49-F238E27FC236}">
                <a16:creationId xmlns:a16="http://schemas.microsoft.com/office/drawing/2014/main" id="{03247D2E-358F-4482-82CC-9F0037A85BF6}"/>
              </a:ext>
            </a:extLst>
          </p:cNvPr>
          <p:cNvSpPr txBox="1"/>
          <p:nvPr/>
        </p:nvSpPr>
        <p:spPr>
          <a:xfrm>
            <a:off x="2979046" y="5870051"/>
            <a:ext cx="4275794" cy="369332"/>
          </a:xfrm>
          <a:prstGeom prst="rect">
            <a:avLst/>
          </a:prstGeom>
          <a:solidFill>
            <a:srgbClr val="FFC000"/>
          </a:solidFill>
          <a:ln w="57150">
            <a:solidFill>
              <a:schemeClr val="tx1"/>
            </a:solidFill>
          </a:ln>
        </p:spPr>
        <p:txBody>
          <a:bodyPr wrap="square" rtlCol="0">
            <a:spAutoFit/>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PRIVATE INPUT</a:t>
            </a:r>
          </a:p>
        </p:txBody>
      </p:sp>
      <p:sp>
        <p:nvSpPr>
          <p:cNvPr id="36" name="Arrow: Curved Down 35">
            <a:extLst>
              <a:ext uri="{FF2B5EF4-FFF2-40B4-BE49-F238E27FC236}">
                <a16:creationId xmlns:a16="http://schemas.microsoft.com/office/drawing/2014/main" id="{EACB1183-B240-48BA-8545-220B29225C87}"/>
              </a:ext>
            </a:extLst>
          </p:cNvPr>
          <p:cNvSpPr/>
          <p:nvPr/>
        </p:nvSpPr>
        <p:spPr>
          <a:xfrm rot="10800000">
            <a:off x="1964667" y="4055400"/>
            <a:ext cx="6015790" cy="1659475"/>
          </a:xfrm>
          <a:prstGeom prst="curvedDownArrow">
            <a:avLst>
              <a:gd name="adj1" fmla="val 16996"/>
              <a:gd name="adj2" fmla="val 34778"/>
              <a:gd name="adj3" fmla="val 25000"/>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schemeClr val="tx1"/>
              </a:solidFill>
            </a:endParaRPr>
          </a:p>
        </p:txBody>
      </p:sp>
    </p:spTree>
    <p:extLst>
      <p:ext uri="{BB962C8B-B14F-4D97-AF65-F5344CB8AC3E}">
        <p14:creationId xmlns:p14="http://schemas.microsoft.com/office/powerpoint/2010/main" val="42542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style.rotation</p:attrName>
                                        </p:attrNameLst>
                                      </p:cBhvr>
                                      <p:tavLst>
                                        <p:tav tm="0">
                                          <p:val>
                                            <p:fltVal val="90"/>
                                          </p:val>
                                        </p:tav>
                                        <p:tav tm="100000">
                                          <p:val>
                                            <p:fltVal val="0"/>
                                          </p:val>
                                        </p:tav>
                                      </p:tavLst>
                                    </p:anim>
                                    <p:animEffect transition="in" filter="fade">
                                      <p:cBhvr>
                                        <p:cTn id="16" dur="1000"/>
                                        <p:tgtEl>
                                          <p:spTgt spid="2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1000" fill="hold"/>
                                        <p:tgtEl>
                                          <p:spTgt spid="24"/>
                                        </p:tgtEl>
                                        <p:attrNameLst>
                                          <p:attrName>ppt_w</p:attrName>
                                        </p:attrNameLst>
                                      </p:cBhvr>
                                      <p:tavLst>
                                        <p:tav tm="0">
                                          <p:val>
                                            <p:fltVal val="0"/>
                                          </p:val>
                                        </p:tav>
                                        <p:tav tm="100000">
                                          <p:val>
                                            <p:strVal val="#ppt_w"/>
                                          </p:val>
                                        </p:tav>
                                      </p:tavLst>
                                    </p:anim>
                                    <p:anim calcmode="lin" valueType="num">
                                      <p:cBhvr>
                                        <p:cTn id="26" dur="1000" fill="hold"/>
                                        <p:tgtEl>
                                          <p:spTgt spid="24"/>
                                        </p:tgtEl>
                                        <p:attrNameLst>
                                          <p:attrName>ppt_h</p:attrName>
                                        </p:attrNameLst>
                                      </p:cBhvr>
                                      <p:tavLst>
                                        <p:tav tm="0">
                                          <p:val>
                                            <p:fltVal val="0"/>
                                          </p:val>
                                        </p:tav>
                                        <p:tav tm="100000">
                                          <p:val>
                                            <p:strVal val="#ppt_h"/>
                                          </p:val>
                                        </p:tav>
                                      </p:tavLst>
                                    </p:anim>
                                    <p:anim calcmode="lin" valueType="num">
                                      <p:cBhvr>
                                        <p:cTn id="27" dur="1000" fill="hold"/>
                                        <p:tgtEl>
                                          <p:spTgt spid="24"/>
                                        </p:tgtEl>
                                        <p:attrNameLst>
                                          <p:attrName>style.rotation</p:attrName>
                                        </p:attrNameLst>
                                      </p:cBhvr>
                                      <p:tavLst>
                                        <p:tav tm="0">
                                          <p:val>
                                            <p:fltVal val="90"/>
                                          </p:val>
                                        </p:tav>
                                        <p:tav tm="100000">
                                          <p:val>
                                            <p:fltVal val="0"/>
                                          </p:val>
                                        </p:tav>
                                      </p:tavLst>
                                    </p:anim>
                                    <p:animEffect transition="in" filter="fade">
                                      <p:cBhvr>
                                        <p:cTn id="28" dur="1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fltVal val="0"/>
                                          </p:val>
                                        </p:tav>
                                        <p:tav tm="100000">
                                          <p:val>
                                            <p:strVal val="#ppt_w"/>
                                          </p:val>
                                        </p:tav>
                                      </p:tavLst>
                                    </p:anim>
                                    <p:anim calcmode="lin" valueType="num">
                                      <p:cBhvr>
                                        <p:cTn id="34" dur="1000" fill="hold"/>
                                        <p:tgtEl>
                                          <p:spTgt spid="25"/>
                                        </p:tgtEl>
                                        <p:attrNameLst>
                                          <p:attrName>ppt_h</p:attrName>
                                        </p:attrNameLst>
                                      </p:cBhvr>
                                      <p:tavLst>
                                        <p:tav tm="0">
                                          <p:val>
                                            <p:fltVal val="0"/>
                                          </p:val>
                                        </p:tav>
                                        <p:tav tm="100000">
                                          <p:val>
                                            <p:strVal val="#ppt_h"/>
                                          </p:val>
                                        </p:tav>
                                      </p:tavLst>
                                    </p:anim>
                                    <p:anim calcmode="lin" valueType="num">
                                      <p:cBhvr>
                                        <p:cTn id="35" dur="1000" fill="hold"/>
                                        <p:tgtEl>
                                          <p:spTgt spid="25"/>
                                        </p:tgtEl>
                                        <p:attrNameLst>
                                          <p:attrName>style.rotation</p:attrName>
                                        </p:attrNameLst>
                                      </p:cBhvr>
                                      <p:tavLst>
                                        <p:tav tm="0">
                                          <p:val>
                                            <p:fltVal val="90"/>
                                          </p:val>
                                        </p:tav>
                                        <p:tav tm="100000">
                                          <p:val>
                                            <p:fltVal val="0"/>
                                          </p:val>
                                        </p:tav>
                                      </p:tavLst>
                                    </p:anim>
                                    <p:animEffect transition="in" filter="fade">
                                      <p:cBhvr>
                                        <p:cTn id="36" dur="1000"/>
                                        <p:tgtEl>
                                          <p:spTgt spid="25"/>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1000" fill="hold"/>
                                        <p:tgtEl>
                                          <p:spTgt spid="32"/>
                                        </p:tgtEl>
                                        <p:attrNameLst>
                                          <p:attrName>ppt_w</p:attrName>
                                        </p:attrNameLst>
                                      </p:cBhvr>
                                      <p:tavLst>
                                        <p:tav tm="0">
                                          <p:val>
                                            <p:fltVal val="0"/>
                                          </p:val>
                                        </p:tav>
                                        <p:tav tm="100000">
                                          <p:val>
                                            <p:strVal val="#ppt_w"/>
                                          </p:val>
                                        </p:tav>
                                      </p:tavLst>
                                    </p:anim>
                                    <p:anim calcmode="lin" valueType="num">
                                      <p:cBhvr>
                                        <p:cTn id="40" dur="1000" fill="hold"/>
                                        <p:tgtEl>
                                          <p:spTgt spid="32"/>
                                        </p:tgtEl>
                                        <p:attrNameLst>
                                          <p:attrName>ppt_h</p:attrName>
                                        </p:attrNameLst>
                                      </p:cBhvr>
                                      <p:tavLst>
                                        <p:tav tm="0">
                                          <p:val>
                                            <p:fltVal val="0"/>
                                          </p:val>
                                        </p:tav>
                                        <p:tav tm="100000">
                                          <p:val>
                                            <p:strVal val="#ppt_h"/>
                                          </p:val>
                                        </p:tav>
                                      </p:tavLst>
                                    </p:anim>
                                    <p:anim calcmode="lin" valueType="num">
                                      <p:cBhvr>
                                        <p:cTn id="41" dur="1000" fill="hold"/>
                                        <p:tgtEl>
                                          <p:spTgt spid="32"/>
                                        </p:tgtEl>
                                        <p:attrNameLst>
                                          <p:attrName>style.rotation</p:attrName>
                                        </p:attrNameLst>
                                      </p:cBhvr>
                                      <p:tavLst>
                                        <p:tav tm="0">
                                          <p:val>
                                            <p:fltVal val="90"/>
                                          </p:val>
                                        </p:tav>
                                        <p:tav tm="100000">
                                          <p:val>
                                            <p:fltVal val="0"/>
                                          </p:val>
                                        </p:tav>
                                      </p:tavLst>
                                    </p:anim>
                                    <p:animEffect transition="in" filter="fade">
                                      <p:cBhvr>
                                        <p:cTn id="42" dur="1000"/>
                                        <p:tgtEl>
                                          <p:spTgt spid="32"/>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1000" fill="hold"/>
                                        <p:tgtEl>
                                          <p:spTgt spid="30"/>
                                        </p:tgtEl>
                                        <p:attrNameLst>
                                          <p:attrName>ppt_w</p:attrName>
                                        </p:attrNameLst>
                                      </p:cBhvr>
                                      <p:tavLst>
                                        <p:tav tm="0">
                                          <p:val>
                                            <p:fltVal val="0"/>
                                          </p:val>
                                        </p:tav>
                                        <p:tav tm="100000">
                                          <p:val>
                                            <p:strVal val="#ppt_w"/>
                                          </p:val>
                                        </p:tav>
                                      </p:tavLst>
                                    </p:anim>
                                    <p:anim calcmode="lin" valueType="num">
                                      <p:cBhvr>
                                        <p:cTn id="46" dur="1000" fill="hold"/>
                                        <p:tgtEl>
                                          <p:spTgt spid="30"/>
                                        </p:tgtEl>
                                        <p:attrNameLst>
                                          <p:attrName>ppt_h</p:attrName>
                                        </p:attrNameLst>
                                      </p:cBhvr>
                                      <p:tavLst>
                                        <p:tav tm="0">
                                          <p:val>
                                            <p:fltVal val="0"/>
                                          </p:val>
                                        </p:tav>
                                        <p:tav tm="100000">
                                          <p:val>
                                            <p:strVal val="#ppt_h"/>
                                          </p:val>
                                        </p:tav>
                                      </p:tavLst>
                                    </p:anim>
                                    <p:anim calcmode="lin" valueType="num">
                                      <p:cBhvr>
                                        <p:cTn id="47" dur="1000" fill="hold"/>
                                        <p:tgtEl>
                                          <p:spTgt spid="30"/>
                                        </p:tgtEl>
                                        <p:attrNameLst>
                                          <p:attrName>style.rotation</p:attrName>
                                        </p:attrNameLst>
                                      </p:cBhvr>
                                      <p:tavLst>
                                        <p:tav tm="0">
                                          <p:val>
                                            <p:fltVal val="90"/>
                                          </p:val>
                                        </p:tav>
                                        <p:tav tm="100000">
                                          <p:val>
                                            <p:fltVal val="0"/>
                                          </p:val>
                                        </p:tav>
                                      </p:tavLst>
                                    </p:anim>
                                    <p:animEffect transition="in" filter="fade">
                                      <p:cBhvr>
                                        <p:cTn id="48" dur="1000"/>
                                        <p:tgtEl>
                                          <p:spTgt spid="30"/>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1000" fill="hold"/>
                                        <p:tgtEl>
                                          <p:spTgt spid="22"/>
                                        </p:tgtEl>
                                        <p:attrNameLst>
                                          <p:attrName>ppt_w</p:attrName>
                                        </p:attrNameLst>
                                      </p:cBhvr>
                                      <p:tavLst>
                                        <p:tav tm="0">
                                          <p:val>
                                            <p:fltVal val="0"/>
                                          </p:val>
                                        </p:tav>
                                        <p:tav tm="100000">
                                          <p:val>
                                            <p:strVal val="#ppt_w"/>
                                          </p:val>
                                        </p:tav>
                                      </p:tavLst>
                                    </p:anim>
                                    <p:anim calcmode="lin" valueType="num">
                                      <p:cBhvr>
                                        <p:cTn id="52" dur="1000" fill="hold"/>
                                        <p:tgtEl>
                                          <p:spTgt spid="22"/>
                                        </p:tgtEl>
                                        <p:attrNameLst>
                                          <p:attrName>ppt_h</p:attrName>
                                        </p:attrNameLst>
                                      </p:cBhvr>
                                      <p:tavLst>
                                        <p:tav tm="0">
                                          <p:val>
                                            <p:fltVal val="0"/>
                                          </p:val>
                                        </p:tav>
                                        <p:tav tm="100000">
                                          <p:val>
                                            <p:strVal val="#ppt_h"/>
                                          </p:val>
                                        </p:tav>
                                      </p:tavLst>
                                    </p:anim>
                                    <p:anim calcmode="lin" valueType="num">
                                      <p:cBhvr>
                                        <p:cTn id="53" dur="1000" fill="hold"/>
                                        <p:tgtEl>
                                          <p:spTgt spid="22"/>
                                        </p:tgtEl>
                                        <p:attrNameLst>
                                          <p:attrName>style.rotation</p:attrName>
                                        </p:attrNameLst>
                                      </p:cBhvr>
                                      <p:tavLst>
                                        <p:tav tm="0">
                                          <p:val>
                                            <p:fltVal val="90"/>
                                          </p:val>
                                        </p:tav>
                                        <p:tav tm="100000">
                                          <p:val>
                                            <p:fltVal val="0"/>
                                          </p:val>
                                        </p:tav>
                                      </p:tavLst>
                                    </p:anim>
                                    <p:animEffect transition="in" filter="fade">
                                      <p:cBhvr>
                                        <p:cTn id="54" dur="10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right)">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1000" fill="hold"/>
                                        <p:tgtEl>
                                          <p:spTgt spid="26"/>
                                        </p:tgtEl>
                                        <p:attrNameLst>
                                          <p:attrName>ppt_w</p:attrName>
                                        </p:attrNameLst>
                                      </p:cBhvr>
                                      <p:tavLst>
                                        <p:tav tm="0">
                                          <p:val>
                                            <p:fltVal val="0"/>
                                          </p:val>
                                        </p:tav>
                                        <p:tav tm="100000">
                                          <p:val>
                                            <p:strVal val="#ppt_w"/>
                                          </p:val>
                                        </p:tav>
                                      </p:tavLst>
                                    </p:anim>
                                    <p:anim calcmode="lin" valueType="num">
                                      <p:cBhvr>
                                        <p:cTn id="70" dur="1000" fill="hold"/>
                                        <p:tgtEl>
                                          <p:spTgt spid="26"/>
                                        </p:tgtEl>
                                        <p:attrNameLst>
                                          <p:attrName>ppt_h</p:attrName>
                                        </p:attrNameLst>
                                      </p:cBhvr>
                                      <p:tavLst>
                                        <p:tav tm="0">
                                          <p:val>
                                            <p:fltVal val="0"/>
                                          </p:val>
                                        </p:tav>
                                        <p:tav tm="100000">
                                          <p:val>
                                            <p:strVal val="#ppt_h"/>
                                          </p:val>
                                        </p:tav>
                                      </p:tavLst>
                                    </p:anim>
                                    <p:anim calcmode="lin" valueType="num">
                                      <p:cBhvr>
                                        <p:cTn id="71" dur="1000" fill="hold"/>
                                        <p:tgtEl>
                                          <p:spTgt spid="26"/>
                                        </p:tgtEl>
                                        <p:attrNameLst>
                                          <p:attrName>style.rotation</p:attrName>
                                        </p:attrNameLst>
                                      </p:cBhvr>
                                      <p:tavLst>
                                        <p:tav tm="0">
                                          <p:val>
                                            <p:fltVal val="90"/>
                                          </p:val>
                                        </p:tav>
                                        <p:tav tm="100000">
                                          <p:val>
                                            <p:fltVal val="0"/>
                                          </p:val>
                                        </p:tav>
                                      </p:tavLst>
                                    </p:anim>
                                    <p:animEffect transition="in" filter="fade">
                                      <p:cBhvr>
                                        <p:cTn id="72" dur="1000"/>
                                        <p:tgtEl>
                                          <p:spTgt spid="26"/>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p:cTn id="75" dur="1000" fill="hold"/>
                                        <p:tgtEl>
                                          <p:spTgt spid="33"/>
                                        </p:tgtEl>
                                        <p:attrNameLst>
                                          <p:attrName>ppt_w</p:attrName>
                                        </p:attrNameLst>
                                      </p:cBhvr>
                                      <p:tavLst>
                                        <p:tav tm="0">
                                          <p:val>
                                            <p:fltVal val="0"/>
                                          </p:val>
                                        </p:tav>
                                        <p:tav tm="100000">
                                          <p:val>
                                            <p:strVal val="#ppt_w"/>
                                          </p:val>
                                        </p:tav>
                                      </p:tavLst>
                                    </p:anim>
                                    <p:anim calcmode="lin" valueType="num">
                                      <p:cBhvr>
                                        <p:cTn id="76" dur="1000" fill="hold"/>
                                        <p:tgtEl>
                                          <p:spTgt spid="33"/>
                                        </p:tgtEl>
                                        <p:attrNameLst>
                                          <p:attrName>ppt_h</p:attrName>
                                        </p:attrNameLst>
                                      </p:cBhvr>
                                      <p:tavLst>
                                        <p:tav tm="0">
                                          <p:val>
                                            <p:fltVal val="0"/>
                                          </p:val>
                                        </p:tav>
                                        <p:tav tm="100000">
                                          <p:val>
                                            <p:strVal val="#ppt_h"/>
                                          </p:val>
                                        </p:tav>
                                      </p:tavLst>
                                    </p:anim>
                                    <p:anim calcmode="lin" valueType="num">
                                      <p:cBhvr>
                                        <p:cTn id="77" dur="1000" fill="hold"/>
                                        <p:tgtEl>
                                          <p:spTgt spid="33"/>
                                        </p:tgtEl>
                                        <p:attrNameLst>
                                          <p:attrName>style.rotation</p:attrName>
                                        </p:attrNameLst>
                                      </p:cBhvr>
                                      <p:tavLst>
                                        <p:tav tm="0">
                                          <p:val>
                                            <p:fltVal val="90"/>
                                          </p:val>
                                        </p:tav>
                                        <p:tav tm="100000">
                                          <p:val>
                                            <p:fltVal val="0"/>
                                          </p:val>
                                        </p:tav>
                                      </p:tavLst>
                                    </p:anim>
                                    <p:animEffect transition="in" filter="fade">
                                      <p:cBhvr>
                                        <p:cTn id="78" dur="1000"/>
                                        <p:tgtEl>
                                          <p:spTgt spid="33"/>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p:cTn id="81" dur="1000" fill="hold"/>
                                        <p:tgtEl>
                                          <p:spTgt spid="28"/>
                                        </p:tgtEl>
                                        <p:attrNameLst>
                                          <p:attrName>ppt_w</p:attrName>
                                        </p:attrNameLst>
                                      </p:cBhvr>
                                      <p:tavLst>
                                        <p:tav tm="0">
                                          <p:val>
                                            <p:fltVal val="0"/>
                                          </p:val>
                                        </p:tav>
                                        <p:tav tm="100000">
                                          <p:val>
                                            <p:strVal val="#ppt_w"/>
                                          </p:val>
                                        </p:tav>
                                      </p:tavLst>
                                    </p:anim>
                                    <p:anim calcmode="lin" valueType="num">
                                      <p:cBhvr>
                                        <p:cTn id="82" dur="1000" fill="hold"/>
                                        <p:tgtEl>
                                          <p:spTgt spid="28"/>
                                        </p:tgtEl>
                                        <p:attrNameLst>
                                          <p:attrName>ppt_h</p:attrName>
                                        </p:attrNameLst>
                                      </p:cBhvr>
                                      <p:tavLst>
                                        <p:tav tm="0">
                                          <p:val>
                                            <p:fltVal val="0"/>
                                          </p:val>
                                        </p:tav>
                                        <p:tav tm="100000">
                                          <p:val>
                                            <p:strVal val="#ppt_h"/>
                                          </p:val>
                                        </p:tav>
                                      </p:tavLst>
                                    </p:anim>
                                    <p:anim calcmode="lin" valueType="num">
                                      <p:cBhvr>
                                        <p:cTn id="83" dur="1000" fill="hold"/>
                                        <p:tgtEl>
                                          <p:spTgt spid="28"/>
                                        </p:tgtEl>
                                        <p:attrNameLst>
                                          <p:attrName>style.rotation</p:attrName>
                                        </p:attrNameLst>
                                      </p:cBhvr>
                                      <p:tavLst>
                                        <p:tav tm="0">
                                          <p:val>
                                            <p:fltVal val="90"/>
                                          </p:val>
                                        </p:tav>
                                        <p:tav tm="100000">
                                          <p:val>
                                            <p:fltVal val="0"/>
                                          </p:val>
                                        </p:tav>
                                      </p:tavLst>
                                    </p:anim>
                                    <p:animEffect transition="in" filter="fade">
                                      <p:cBhvr>
                                        <p:cTn id="84" dur="1000"/>
                                        <p:tgtEl>
                                          <p:spTgt spid="28"/>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1000" fill="hold"/>
                                        <p:tgtEl>
                                          <p:spTgt spid="21"/>
                                        </p:tgtEl>
                                        <p:attrNameLst>
                                          <p:attrName>ppt_w</p:attrName>
                                        </p:attrNameLst>
                                      </p:cBhvr>
                                      <p:tavLst>
                                        <p:tav tm="0">
                                          <p:val>
                                            <p:fltVal val="0"/>
                                          </p:val>
                                        </p:tav>
                                        <p:tav tm="100000">
                                          <p:val>
                                            <p:strVal val="#ppt_w"/>
                                          </p:val>
                                        </p:tav>
                                      </p:tavLst>
                                    </p:anim>
                                    <p:anim calcmode="lin" valueType="num">
                                      <p:cBhvr>
                                        <p:cTn id="88" dur="1000" fill="hold"/>
                                        <p:tgtEl>
                                          <p:spTgt spid="21"/>
                                        </p:tgtEl>
                                        <p:attrNameLst>
                                          <p:attrName>ppt_h</p:attrName>
                                        </p:attrNameLst>
                                      </p:cBhvr>
                                      <p:tavLst>
                                        <p:tav tm="0">
                                          <p:val>
                                            <p:fltVal val="0"/>
                                          </p:val>
                                        </p:tav>
                                        <p:tav tm="100000">
                                          <p:val>
                                            <p:strVal val="#ppt_h"/>
                                          </p:val>
                                        </p:tav>
                                      </p:tavLst>
                                    </p:anim>
                                    <p:anim calcmode="lin" valueType="num">
                                      <p:cBhvr>
                                        <p:cTn id="89" dur="1000" fill="hold"/>
                                        <p:tgtEl>
                                          <p:spTgt spid="21"/>
                                        </p:tgtEl>
                                        <p:attrNameLst>
                                          <p:attrName>style.rotation</p:attrName>
                                        </p:attrNameLst>
                                      </p:cBhvr>
                                      <p:tavLst>
                                        <p:tav tm="0">
                                          <p:val>
                                            <p:fltVal val="90"/>
                                          </p:val>
                                        </p:tav>
                                        <p:tav tm="100000">
                                          <p:val>
                                            <p:fltVal val="0"/>
                                          </p:val>
                                        </p:tav>
                                      </p:tavLst>
                                    </p:anim>
                                    <p:animEffect transition="in" filter="fade">
                                      <p:cBhvr>
                                        <p:cTn id="90" dur="10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37"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barn(outVertical)">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37"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barn(outVertical)">
                                      <p:cBhvr>
                                        <p:cTn id="10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animBg="1"/>
      <p:bldP spid="28" grpId="0"/>
      <p:bldP spid="29" grpId="0"/>
      <p:bldP spid="30" grpId="0"/>
      <p:bldP spid="31" grpId="0"/>
      <p:bldP spid="32" grpId="0"/>
      <p:bldP spid="33" grpId="0"/>
      <p:bldP spid="34" grpId="0" animBg="1"/>
      <p:bldP spid="35" grpId="0" animBg="1"/>
      <p:bldP spid="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981C7D-C092-4CF2-924C-BC9C6C2E300D}"/>
              </a:ext>
            </a:extLst>
          </p:cNvPr>
          <p:cNvSpPr txBox="1"/>
          <p:nvPr/>
        </p:nvSpPr>
        <p:spPr>
          <a:xfrm>
            <a:off x="1209965" y="1799673"/>
            <a:ext cx="7915556" cy="769441"/>
          </a:xfrm>
          <a:prstGeom prst="rect">
            <a:avLst/>
          </a:prstGeom>
          <a:solidFill>
            <a:srgbClr val="FFFF66"/>
          </a:solidFill>
        </p:spPr>
        <p:txBody>
          <a:bodyPr wrap="square">
            <a:spAutoFit/>
          </a:bodyPr>
          <a:lstStyle/>
          <a:p>
            <a:pPr algn="l"/>
            <a:r>
              <a:rPr lang="en-US" sz="4400" b="1" dirty="0">
                <a:solidFill>
                  <a:srgbClr val="CC0099"/>
                </a:solidFill>
              </a:rPr>
              <a:t> Solution C: I-factor indicator </a:t>
            </a:r>
          </a:p>
        </p:txBody>
      </p:sp>
      <p:pic>
        <p:nvPicPr>
          <p:cNvPr id="7170" name="Picture 2" descr="86+ Thousand Factors Royalty-Free Images, Stock Photos &amp; Pictures |  Shutterstock">
            <a:extLst>
              <a:ext uri="{FF2B5EF4-FFF2-40B4-BE49-F238E27FC236}">
                <a16:creationId xmlns:a16="http://schemas.microsoft.com/office/drawing/2014/main" id="{3C19F519-3207-4CC0-B22E-1E86CC6956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71" t="21981" r="5718" b="20107"/>
          <a:stretch/>
        </p:blipFill>
        <p:spPr bwMode="auto">
          <a:xfrm>
            <a:off x="4572000" y="3516642"/>
            <a:ext cx="4464423" cy="154449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LOCKBI Black Handcrafted Letter Block I - Bali Trading Wholesale">
            <a:extLst>
              <a:ext uri="{FF2B5EF4-FFF2-40B4-BE49-F238E27FC236}">
                <a16:creationId xmlns:a16="http://schemas.microsoft.com/office/drawing/2014/main" id="{8F172D70-6E78-4091-AC44-44176C2DB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786" y="3196557"/>
            <a:ext cx="2453127" cy="24531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E4C11F8-9FB0-43A0-B7F2-FED028A2A1D8}"/>
              </a:ext>
            </a:extLst>
          </p:cNvPr>
          <p:cNvSpPr/>
          <p:nvPr/>
        </p:nvSpPr>
        <p:spPr>
          <a:xfrm>
            <a:off x="3576918" y="4163059"/>
            <a:ext cx="914400" cy="2600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60596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ipe(left)">
                                      <p:cBhvr>
                                        <p:cTn id="7" dur="500"/>
                                        <p:tgtEl>
                                          <p:spTgt spid="717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left)">
                                      <p:cBhvr>
                                        <p:cTn id="1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ECAFF7CC-0AB6-4066-BF45-6E00171E67E2}"/>
              </a:ext>
            </a:extLst>
          </p:cNvPr>
          <p:cNvCxnSpPr>
            <a:cxnSpLocks/>
            <a:stCxn id="2" idx="2"/>
          </p:cNvCxnSpPr>
          <p:nvPr/>
        </p:nvCxnSpPr>
        <p:spPr>
          <a:xfrm>
            <a:off x="1493548" y="1878047"/>
            <a:ext cx="470984" cy="1954539"/>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E8DD9991-7211-40C6-BACA-90054E01DD9F}"/>
              </a:ext>
            </a:extLst>
          </p:cNvPr>
          <p:cNvCxnSpPr>
            <a:cxnSpLocks/>
            <a:stCxn id="2" idx="2"/>
          </p:cNvCxnSpPr>
          <p:nvPr/>
        </p:nvCxnSpPr>
        <p:spPr>
          <a:xfrm>
            <a:off x="1493548" y="1878047"/>
            <a:ext cx="4100771" cy="195415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8D8F73C-EF2B-44F7-BDC9-3BA80A148531}"/>
              </a:ext>
            </a:extLst>
          </p:cNvPr>
          <p:cNvCxnSpPr>
            <a:cxnSpLocks/>
            <a:stCxn id="2" idx="2"/>
          </p:cNvCxnSpPr>
          <p:nvPr/>
        </p:nvCxnSpPr>
        <p:spPr>
          <a:xfrm>
            <a:off x="1493548" y="1878047"/>
            <a:ext cx="1680659" cy="195720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6F44845-B1DE-46D3-BE10-0337098E63DA}"/>
              </a:ext>
            </a:extLst>
          </p:cNvPr>
          <p:cNvCxnSpPr>
            <a:cxnSpLocks/>
            <a:stCxn id="2" idx="2"/>
          </p:cNvCxnSpPr>
          <p:nvPr/>
        </p:nvCxnSpPr>
        <p:spPr>
          <a:xfrm>
            <a:off x="1493548" y="1878047"/>
            <a:ext cx="5294063" cy="196101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005783D-A217-4F55-98B4-04C6CEC9BE80}"/>
              </a:ext>
            </a:extLst>
          </p:cNvPr>
          <p:cNvCxnSpPr>
            <a:cxnSpLocks/>
            <a:stCxn id="7" idx="2"/>
          </p:cNvCxnSpPr>
          <p:nvPr/>
        </p:nvCxnSpPr>
        <p:spPr>
          <a:xfrm flipH="1">
            <a:off x="3200334" y="1903744"/>
            <a:ext cx="1230723" cy="193151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C7B30DA-3A2B-484B-B34A-ADEBFC853030}"/>
              </a:ext>
            </a:extLst>
          </p:cNvPr>
          <p:cNvCxnSpPr>
            <a:cxnSpLocks/>
            <a:stCxn id="7" idx="2"/>
          </p:cNvCxnSpPr>
          <p:nvPr/>
        </p:nvCxnSpPr>
        <p:spPr>
          <a:xfrm flipH="1">
            <a:off x="752409" y="1903744"/>
            <a:ext cx="3678648" cy="1919318"/>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EC2C1A6-3789-4B54-960E-62186D5A38AF}"/>
              </a:ext>
            </a:extLst>
          </p:cNvPr>
          <p:cNvCxnSpPr>
            <a:cxnSpLocks/>
          </p:cNvCxnSpPr>
          <p:nvPr/>
        </p:nvCxnSpPr>
        <p:spPr>
          <a:xfrm>
            <a:off x="4404930" y="1903744"/>
            <a:ext cx="3569115" cy="193532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4FEE779-BA75-401E-A80B-2268E959C3F6}"/>
              </a:ext>
            </a:extLst>
          </p:cNvPr>
          <p:cNvCxnSpPr>
            <a:cxnSpLocks/>
            <a:stCxn id="11" idx="2"/>
          </p:cNvCxnSpPr>
          <p:nvPr/>
        </p:nvCxnSpPr>
        <p:spPr>
          <a:xfrm flipH="1">
            <a:off x="933306" y="1895189"/>
            <a:ext cx="6575824" cy="189820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49D0EE0-AD85-4071-B14A-0A54413ECEB6}"/>
              </a:ext>
            </a:extLst>
          </p:cNvPr>
          <p:cNvCxnSpPr>
            <a:cxnSpLocks/>
            <a:stCxn id="11" idx="2"/>
          </p:cNvCxnSpPr>
          <p:nvPr/>
        </p:nvCxnSpPr>
        <p:spPr>
          <a:xfrm flipH="1">
            <a:off x="3304893" y="1895189"/>
            <a:ext cx="4204237" cy="191150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EEC0EEE-5154-4658-BD56-A2AE9486F9CF}"/>
              </a:ext>
            </a:extLst>
          </p:cNvPr>
          <p:cNvCxnSpPr>
            <a:cxnSpLocks/>
            <a:stCxn id="11" idx="2"/>
          </p:cNvCxnSpPr>
          <p:nvPr/>
        </p:nvCxnSpPr>
        <p:spPr>
          <a:xfrm flipH="1">
            <a:off x="1964532" y="1895189"/>
            <a:ext cx="5544598" cy="193739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8EF2BB1-C91E-4A8C-8275-187D97B3EC8B}"/>
              </a:ext>
            </a:extLst>
          </p:cNvPr>
          <p:cNvCxnSpPr>
            <a:cxnSpLocks/>
            <a:stCxn id="11" idx="2"/>
          </p:cNvCxnSpPr>
          <p:nvPr/>
        </p:nvCxnSpPr>
        <p:spPr>
          <a:xfrm flipH="1">
            <a:off x="4375881" y="1895189"/>
            <a:ext cx="3133249" cy="1939303"/>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4B6D789-EA30-4906-8AB1-BAD07E071A5B}"/>
              </a:ext>
            </a:extLst>
          </p:cNvPr>
          <p:cNvCxnSpPr>
            <a:cxnSpLocks/>
            <a:stCxn id="11" idx="2"/>
          </p:cNvCxnSpPr>
          <p:nvPr/>
        </p:nvCxnSpPr>
        <p:spPr>
          <a:xfrm flipH="1">
            <a:off x="6787611" y="1895189"/>
            <a:ext cx="721519" cy="194387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Minus Sign 16">
            <a:extLst>
              <a:ext uri="{FF2B5EF4-FFF2-40B4-BE49-F238E27FC236}">
                <a16:creationId xmlns:a16="http://schemas.microsoft.com/office/drawing/2014/main" id="{805E238E-4904-4016-A222-7BA507DB7C60}"/>
              </a:ext>
            </a:extLst>
          </p:cNvPr>
          <p:cNvSpPr/>
          <p:nvPr/>
        </p:nvSpPr>
        <p:spPr>
          <a:xfrm>
            <a:off x="4763" y="3459736"/>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8" name="Minus Sign 17">
            <a:extLst>
              <a:ext uri="{FF2B5EF4-FFF2-40B4-BE49-F238E27FC236}">
                <a16:creationId xmlns:a16="http://schemas.microsoft.com/office/drawing/2014/main" id="{7D32E68F-C484-43ED-A3BE-21064EF3F854}"/>
              </a:ext>
            </a:extLst>
          </p:cNvPr>
          <p:cNvSpPr/>
          <p:nvPr/>
        </p:nvSpPr>
        <p:spPr>
          <a:xfrm rot="16200000">
            <a:off x="194073" y="3934796"/>
            <a:ext cx="1064419"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9" name="Minus Sign 18">
            <a:extLst>
              <a:ext uri="{FF2B5EF4-FFF2-40B4-BE49-F238E27FC236}">
                <a16:creationId xmlns:a16="http://schemas.microsoft.com/office/drawing/2014/main" id="{548D4AB5-AC74-4ADB-A673-A120EF126D56}"/>
              </a:ext>
            </a:extLst>
          </p:cNvPr>
          <p:cNvSpPr/>
          <p:nvPr/>
        </p:nvSpPr>
        <p:spPr>
          <a:xfrm>
            <a:off x="4763" y="4409854"/>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0" name="Minus Sign 19">
            <a:extLst>
              <a:ext uri="{FF2B5EF4-FFF2-40B4-BE49-F238E27FC236}">
                <a16:creationId xmlns:a16="http://schemas.microsoft.com/office/drawing/2014/main" id="{7A3369B7-54AB-4305-9538-CA740A853508}"/>
              </a:ext>
            </a:extLst>
          </p:cNvPr>
          <p:cNvSpPr/>
          <p:nvPr/>
        </p:nvSpPr>
        <p:spPr>
          <a:xfrm>
            <a:off x="1243013" y="3469261"/>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1" name="Minus Sign 20">
            <a:extLst>
              <a:ext uri="{FF2B5EF4-FFF2-40B4-BE49-F238E27FC236}">
                <a16:creationId xmlns:a16="http://schemas.microsoft.com/office/drawing/2014/main" id="{1B7F0D9E-80D9-44C4-9062-CB07BF240440}"/>
              </a:ext>
            </a:extLst>
          </p:cNvPr>
          <p:cNvSpPr/>
          <p:nvPr/>
        </p:nvSpPr>
        <p:spPr>
          <a:xfrm rot="16200000">
            <a:off x="1432323" y="3944321"/>
            <a:ext cx="1064419"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2" name="Minus Sign 21">
            <a:extLst>
              <a:ext uri="{FF2B5EF4-FFF2-40B4-BE49-F238E27FC236}">
                <a16:creationId xmlns:a16="http://schemas.microsoft.com/office/drawing/2014/main" id="{13BEAB72-A63D-4605-AA5F-B6CDEE8C16F9}"/>
              </a:ext>
            </a:extLst>
          </p:cNvPr>
          <p:cNvSpPr/>
          <p:nvPr/>
        </p:nvSpPr>
        <p:spPr>
          <a:xfrm>
            <a:off x="1243013" y="4419379"/>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3" name="Minus Sign 22">
            <a:extLst>
              <a:ext uri="{FF2B5EF4-FFF2-40B4-BE49-F238E27FC236}">
                <a16:creationId xmlns:a16="http://schemas.microsoft.com/office/drawing/2014/main" id="{5E6C6324-B1E3-49DB-B370-6BE9CD109E4A}"/>
              </a:ext>
            </a:extLst>
          </p:cNvPr>
          <p:cNvSpPr/>
          <p:nvPr/>
        </p:nvSpPr>
        <p:spPr>
          <a:xfrm>
            <a:off x="2452688" y="3471928"/>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4" name="Minus Sign 23">
            <a:extLst>
              <a:ext uri="{FF2B5EF4-FFF2-40B4-BE49-F238E27FC236}">
                <a16:creationId xmlns:a16="http://schemas.microsoft.com/office/drawing/2014/main" id="{1A17E6D4-35B0-451C-8F55-8ED3153A33F8}"/>
              </a:ext>
            </a:extLst>
          </p:cNvPr>
          <p:cNvSpPr/>
          <p:nvPr/>
        </p:nvSpPr>
        <p:spPr>
          <a:xfrm rot="16200000">
            <a:off x="2641998" y="3946988"/>
            <a:ext cx="1064419"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5" name="Minus Sign 24">
            <a:extLst>
              <a:ext uri="{FF2B5EF4-FFF2-40B4-BE49-F238E27FC236}">
                <a16:creationId xmlns:a16="http://schemas.microsoft.com/office/drawing/2014/main" id="{7045C6EB-0F5C-4C9D-A1E1-C7DC0AA02B28}"/>
              </a:ext>
            </a:extLst>
          </p:cNvPr>
          <p:cNvSpPr/>
          <p:nvPr/>
        </p:nvSpPr>
        <p:spPr>
          <a:xfrm>
            <a:off x="2452688" y="4422046"/>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6" name="Minus Sign 25">
            <a:extLst>
              <a:ext uri="{FF2B5EF4-FFF2-40B4-BE49-F238E27FC236}">
                <a16:creationId xmlns:a16="http://schemas.microsoft.com/office/drawing/2014/main" id="{3058457B-3B1C-49A6-B5AC-632984E9F8B0}"/>
              </a:ext>
            </a:extLst>
          </p:cNvPr>
          <p:cNvSpPr/>
          <p:nvPr/>
        </p:nvSpPr>
        <p:spPr>
          <a:xfrm>
            <a:off x="3654362" y="3471166"/>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7" name="Minus Sign 26">
            <a:extLst>
              <a:ext uri="{FF2B5EF4-FFF2-40B4-BE49-F238E27FC236}">
                <a16:creationId xmlns:a16="http://schemas.microsoft.com/office/drawing/2014/main" id="{A898EB57-5C27-403D-A6FB-74AF1CD12064}"/>
              </a:ext>
            </a:extLst>
          </p:cNvPr>
          <p:cNvSpPr/>
          <p:nvPr/>
        </p:nvSpPr>
        <p:spPr>
          <a:xfrm rot="16200000">
            <a:off x="3843672" y="3946226"/>
            <a:ext cx="1064419"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8" name="Minus Sign 27">
            <a:extLst>
              <a:ext uri="{FF2B5EF4-FFF2-40B4-BE49-F238E27FC236}">
                <a16:creationId xmlns:a16="http://schemas.microsoft.com/office/drawing/2014/main" id="{07379B97-A850-4CE4-BA70-A6363E282DF9}"/>
              </a:ext>
            </a:extLst>
          </p:cNvPr>
          <p:cNvSpPr/>
          <p:nvPr/>
        </p:nvSpPr>
        <p:spPr>
          <a:xfrm>
            <a:off x="3654362" y="4421284"/>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9" name="Minus Sign 28">
            <a:extLst>
              <a:ext uri="{FF2B5EF4-FFF2-40B4-BE49-F238E27FC236}">
                <a16:creationId xmlns:a16="http://schemas.microsoft.com/office/drawing/2014/main" id="{D4859416-A1D4-47FB-AC82-DF529E13DF29}"/>
              </a:ext>
            </a:extLst>
          </p:cNvPr>
          <p:cNvSpPr/>
          <p:nvPr/>
        </p:nvSpPr>
        <p:spPr>
          <a:xfrm>
            <a:off x="4872800" y="3468880"/>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0" name="Minus Sign 29">
            <a:extLst>
              <a:ext uri="{FF2B5EF4-FFF2-40B4-BE49-F238E27FC236}">
                <a16:creationId xmlns:a16="http://schemas.microsoft.com/office/drawing/2014/main" id="{0387B393-87A0-4E89-BA24-7BC6968C05AE}"/>
              </a:ext>
            </a:extLst>
          </p:cNvPr>
          <p:cNvSpPr/>
          <p:nvPr/>
        </p:nvSpPr>
        <p:spPr>
          <a:xfrm rot="16200000">
            <a:off x="5062110" y="3943940"/>
            <a:ext cx="1064419"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1" name="Minus Sign 30">
            <a:extLst>
              <a:ext uri="{FF2B5EF4-FFF2-40B4-BE49-F238E27FC236}">
                <a16:creationId xmlns:a16="http://schemas.microsoft.com/office/drawing/2014/main" id="{E33B5001-DD43-45CB-9D5B-33CAE9D03884}"/>
              </a:ext>
            </a:extLst>
          </p:cNvPr>
          <p:cNvSpPr/>
          <p:nvPr/>
        </p:nvSpPr>
        <p:spPr>
          <a:xfrm>
            <a:off x="4872800" y="4418998"/>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2" name="Minus Sign 31">
            <a:extLst>
              <a:ext uri="{FF2B5EF4-FFF2-40B4-BE49-F238E27FC236}">
                <a16:creationId xmlns:a16="http://schemas.microsoft.com/office/drawing/2014/main" id="{3328C32A-08C2-4ECB-AD3B-470603943E6A}"/>
              </a:ext>
            </a:extLst>
          </p:cNvPr>
          <p:cNvSpPr/>
          <p:nvPr/>
        </p:nvSpPr>
        <p:spPr>
          <a:xfrm>
            <a:off x="6066092" y="3475738"/>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3" name="Minus Sign 32">
            <a:extLst>
              <a:ext uri="{FF2B5EF4-FFF2-40B4-BE49-F238E27FC236}">
                <a16:creationId xmlns:a16="http://schemas.microsoft.com/office/drawing/2014/main" id="{1EE665B0-60B7-4D21-9561-3BCBCBC4EC6A}"/>
              </a:ext>
            </a:extLst>
          </p:cNvPr>
          <p:cNvSpPr/>
          <p:nvPr/>
        </p:nvSpPr>
        <p:spPr>
          <a:xfrm rot="16200000">
            <a:off x="6255402" y="3950798"/>
            <a:ext cx="1064419"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4" name="Minus Sign 33">
            <a:extLst>
              <a:ext uri="{FF2B5EF4-FFF2-40B4-BE49-F238E27FC236}">
                <a16:creationId xmlns:a16="http://schemas.microsoft.com/office/drawing/2014/main" id="{BD0D8F64-C9A3-46A0-8212-92D9F96D10AC}"/>
              </a:ext>
            </a:extLst>
          </p:cNvPr>
          <p:cNvSpPr/>
          <p:nvPr/>
        </p:nvSpPr>
        <p:spPr>
          <a:xfrm>
            <a:off x="6066092" y="4425856"/>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5" name="Minus Sign 34">
            <a:extLst>
              <a:ext uri="{FF2B5EF4-FFF2-40B4-BE49-F238E27FC236}">
                <a16:creationId xmlns:a16="http://schemas.microsoft.com/office/drawing/2014/main" id="{A214EAD4-FDD0-4BE3-90B8-87B428E40D79}"/>
              </a:ext>
            </a:extLst>
          </p:cNvPr>
          <p:cNvSpPr/>
          <p:nvPr/>
        </p:nvSpPr>
        <p:spPr>
          <a:xfrm>
            <a:off x="7252526" y="3475738"/>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6" name="Minus Sign 35">
            <a:extLst>
              <a:ext uri="{FF2B5EF4-FFF2-40B4-BE49-F238E27FC236}">
                <a16:creationId xmlns:a16="http://schemas.microsoft.com/office/drawing/2014/main" id="{61C4101B-38FF-4E73-8ACC-87DD5EAA93F9}"/>
              </a:ext>
            </a:extLst>
          </p:cNvPr>
          <p:cNvSpPr/>
          <p:nvPr/>
        </p:nvSpPr>
        <p:spPr>
          <a:xfrm rot="16200000">
            <a:off x="7441836" y="3950798"/>
            <a:ext cx="1064419"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7" name="Minus Sign 36">
            <a:extLst>
              <a:ext uri="{FF2B5EF4-FFF2-40B4-BE49-F238E27FC236}">
                <a16:creationId xmlns:a16="http://schemas.microsoft.com/office/drawing/2014/main" id="{00CCBAE1-EF25-480B-8C3E-2F0F58F20C5D}"/>
              </a:ext>
            </a:extLst>
          </p:cNvPr>
          <p:cNvSpPr/>
          <p:nvPr/>
        </p:nvSpPr>
        <p:spPr>
          <a:xfrm>
            <a:off x="7252526" y="4425856"/>
            <a:ext cx="1443038" cy="95011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8" name="TextBox 37">
            <a:extLst>
              <a:ext uri="{FF2B5EF4-FFF2-40B4-BE49-F238E27FC236}">
                <a16:creationId xmlns:a16="http://schemas.microsoft.com/office/drawing/2014/main" id="{1D8ECE30-C1F7-4359-89E4-AC2957A47077}"/>
              </a:ext>
            </a:extLst>
          </p:cNvPr>
          <p:cNvSpPr txBox="1"/>
          <p:nvPr/>
        </p:nvSpPr>
        <p:spPr>
          <a:xfrm>
            <a:off x="178726" y="5086130"/>
            <a:ext cx="1087529" cy="369332"/>
          </a:xfrm>
          <a:prstGeom prst="rect">
            <a:avLst/>
          </a:prstGeom>
          <a:noFill/>
          <a:ln w="57150">
            <a:noFill/>
          </a:ln>
        </p:spPr>
        <p:txBody>
          <a:bodyPr wrap="square" rtlCol="0">
            <a:spAutoFit/>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Initiate</a:t>
            </a:r>
          </a:p>
        </p:txBody>
      </p:sp>
      <p:sp>
        <p:nvSpPr>
          <p:cNvPr id="39" name="TextBox 38">
            <a:extLst>
              <a:ext uri="{FF2B5EF4-FFF2-40B4-BE49-F238E27FC236}">
                <a16:creationId xmlns:a16="http://schemas.microsoft.com/office/drawing/2014/main" id="{6E6459F2-8E3D-43CF-BC46-37FBA89B6CC8}"/>
              </a:ext>
            </a:extLst>
          </p:cNvPr>
          <p:cNvSpPr txBox="1"/>
          <p:nvPr/>
        </p:nvSpPr>
        <p:spPr>
          <a:xfrm>
            <a:off x="2639015" y="5087351"/>
            <a:ext cx="1087529" cy="369332"/>
          </a:xfrm>
          <a:prstGeom prst="rect">
            <a:avLst/>
          </a:prstGeom>
          <a:noFill/>
          <a:ln w="57150">
            <a:noFill/>
          </a:ln>
        </p:spPr>
        <p:txBody>
          <a:bodyPr wrap="square" rtlCol="0">
            <a:spAutoFit/>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Interest</a:t>
            </a:r>
          </a:p>
        </p:txBody>
      </p:sp>
      <p:sp>
        <p:nvSpPr>
          <p:cNvPr id="40" name="TextBox 39">
            <a:extLst>
              <a:ext uri="{FF2B5EF4-FFF2-40B4-BE49-F238E27FC236}">
                <a16:creationId xmlns:a16="http://schemas.microsoft.com/office/drawing/2014/main" id="{65A1B478-D302-4496-B70A-EBDFC3C0342C}"/>
              </a:ext>
            </a:extLst>
          </p:cNvPr>
          <p:cNvSpPr txBox="1"/>
          <p:nvPr/>
        </p:nvSpPr>
        <p:spPr>
          <a:xfrm>
            <a:off x="1440217" y="5083463"/>
            <a:ext cx="1064288" cy="369332"/>
          </a:xfrm>
          <a:prstGeom prst="rect">
            <a:avLst/>
          </a:prstGeom>
          <a:noFill/>
          <a:ln w="57150">
            <a:noFill/>
          </a:ln>
        </p:spPr>
        <p:txBody>
          <a:bodyPr wrap="square" rtlCol="0">
            <a:spAutoFit/>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Ideate</a:t>
            </a:r>
          </a:p>
        </p:txBody>
      </p:sp>
      <p:sp>
        <p:nvSpPr>
          <p:cNvPr id="41" name="TextBox 40">
            <a:extLst>
              <a:ext uri="{FF2B5EF4-FFF2-40B4-BE49-F238E27FC236}">
                <a16:creationId xmlns:a16="http://schemas.microsoft.com/office/drawing/2014/main" id="{958726BC-2F07-493A-9E3F-081F1EDD4003}"/>
              </a:ext>
            </a:extLst>
          </p:cNvPr>
          <p:cNvSpPr txBox="1"/>
          <p:nvPr/>
        </p:nvSpPr>
        <p:spPr>
          <a:xfrm>
            <a:off x="7404707" y="5083525"/>
            <a:ext cx="1178069" cy="369332"/>
          </a:xfrm>
          <a:prstGeom prst="rect">
            <a:avLst/>
          </a:prstGeom>
          <a:noFill/>
          <a:ln w="57150">
            <a:noFill/>
          </a:ln>
        </p:spPr>
        <p:txBody>
          <a:bodyPr wrap="square" rtlCol="0">
            <a:spAutoFit/>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Insure</a:t>
            </a:r>
          </a:p>
        </p:txBody>
      </p:sp>
      <p:sp>
        <p:nvSpPr>
          <p:cNvPr id="42" name="TextBox 41">
            <a:extLst>
              <a:ext uri="{FF2B5EF4-FFF2-40B4-BE49-F238E27FC236}">
                <a16:creationId xmlns:a16="http://schemas.microsoft.com/office/drawing/2014/main" id="{0E255306-BD0E-45DF-9FEA-28355D63C20E}"/>
              </a:ext>
            </a:extLst>
          </p:cNvPr>
          <p:cNvSpPr txBox="1"/>
          <p:nvPr/>
        </p:nvSpPr>
        <p:spPr>
          <a:xfrm>
            <a:off x="5974832" y="5083463"/>
            <a:ext cx="1669125" cy="369332"/>
          </a:xfrm>
          <a:prstGeom prst="rect">
            <a:avLst/>
          </a:prstGeom>
          <a:noFill/>
          <a:ln w="57150">
            <a:noFill/>
          </a:ln>
        </p:spPr>
        <p:txBody>
          <a:bodyPr wrap="square" rtlCol="0">
            <a:spAutoFit/>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Interact</a:t>
            </a:r>
          </a:p>
        </p:txBody>
      </p:sp>
      <p:sp>
        <p:nvSpPr>
          <p:cNvPr id="43" name="TextBox 42">
            <a:extLst>
              <a:ext uri="{FF2B5EF4-FFF2-40B4-BE49-F238E27FC236}">
                <a16:creationId xmlns:a16="http://schemas.microsoft.com/office/drawing/2014/main" id="{83BC3D83-38F4-4E94-BA3A-A1FC93989AAB}"/>
              </a:ext>
            </a:extLst>
          </p:cNvPr>
          <p:cNvSpPr txBox="1"/>
          <p:nvPr/>
        </p:nvSpPr>
        <p:spPr>
          <a:xfrm>
            <a:off x="4759756" y="5092995"/>
            <a:ext cx="1669125" cy="369332"/>
          </a:xfrm>
          <a:prstGeom prst="rect">
            <a:avLst/>
          </a:prstGeom>
          <a:noFill/>
          <a:ln w="57150">
            <a:noFill/>
          </a:ln>
        </p:spPr>
        <p:txBody>
          <a:bodyPr wrap="square" rtlCol="0">
            <a:spAutoFit/>
          </a:bodyPr>
          <a:lstStyle/>
          <a:p>
            <a:pPr algn="ctr"/>
            <a:r>
              <a:rPr lang="en-US"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Incentivise</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6290E802-127B-44A1-8C4B-348AB57B1037}"/>
              </a:ext>
            </a:extLst>
          </p:cNvPr>
          <p:cNvSpPr txBox="1"/>
          <p:nvPr/>
        </p:nvSpPr>
        <p:spPr>
          <a:xfrm>
            <a:off x="3528528" y="5106710"/>
            <a:ext cx="1669125" cy="369332"/>
          </a:xfrm>
          <a:prstGeom prst="rect">
            <a:avLst/>
          </a:prstGeom>
          <a:noFill/>
          <a:ln w="57150">
            <a:noFill/>
          </a:ln>
        </p:spPr>
        <p:txBody>
          <a:bodyPr wrap="square" rtlCol="0">
            <a:spAutoFit/>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Invest</a:t>
            </a:r>
          </a:p>
        </p:txBody>
      </p:sp>
      <p:sp>
        <p:nvSpPr>
          <p:cNvPr id="2" name="Rectangle: Rounded Corners 1">
            <a:extLst>
              <a:ext uri="{FF2B5EF4-FFF2-40B4-BE49-F238E27FC236}">
                <a16:creationId xmlns:a16="http://schemas.microsoft.com/office/drawing/2014/main" id="{E01898BE-D33E-4556-8E8D-DF7CEF897ECC}"/>
              </a:ext>
            </a:extLst>
          </p:cNvPr>
          <p:cNvSpPr/>
          <p:nvPr/>
        </p:nvSpPr>
        <p:spPr>
          <a:xfrm>
            <a:off x="444040" y="1287941"/>
            <a:ext cx="2099018" cy="590107"/>
          </a:xfrm>
          <a:prstGeom prst="roundRect">
            <a:avLst/>
          </a:prstGeom>
          <a:solidFill>
            <a:srgbClr val="00B05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COMMUNITY</a:t>
            </a:r>
            <a:endParaRPr lang="en-Z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612E3677-1F7D-47B7-BEA8-A9B69072AD37}"/>
              </a:ext>
            </a:extLst>
          </p:cNvPr>
          <p:cNvSpPr/>
          <p:nvPr/>
        </p:nvSpPr>
        <p:spPr>
          <a:xfrm>
            <a:off x="3381548" y="1313637"/>
            <a:ext cx="2099018" cy="590107"/>
          </a:xfrm>
          <a:prstGeom prst="roundRect">
            <a:avLst/>
          </a:prstGeom>
          <a:solidFill>
            <a:srgbClr val="CC66FF"/>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GOVERNMENT</a:t>
            </a:r>
            <a:endParaRPr lang="en-Z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1BE0860-C944-4A80-9156-D362F4EF6081}"/>
              </a:ext>
            </a:extLst>
          </p:cNvPr>
          <p:cNvSpPr/>
          <p:nvPr/>
        </p:nvSpPr>
        <p:spPr>
          <a:xfrm>
            <a:off x="6459621" y="1305082"/>
            <a:ext cx="2099018" cy="590107"/>
          </a:xfrm>
          <a:prstGeom prst="roundRect">
            <a:avLst/>
          </a:prstGeom>
          <a:solidFill>
            <a:schemeClr val="accent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PRIVATE</a:t>
            </a:r>
            <a:endParaRPr lang="en-Z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1B0D433E-5166-41C1-A365-825F32B96AB1}"/>
              </a:ext>
            </a:extLst>
          </p:cNvPr>
          <p:cNvSpPr txBox="1"/>
          <p:nvPr/>
        </p:nvSpPr>
        <p:spPr>
          <a:xfrm>
            <a:off x="0" y="193499"/>
            <a:ext cx="9144000" cy="461665"/>
          </a:xfrm>
          <a:prstGeom prst="rect">
            <a:avLst/>
          </a:prstGeom>
          <a:solidFill>
            <a:srgbClr val="FFFF66"/>
          </a:solidFill>
        </p:spPr>
        <p:txBody>
          <a:bodyPr wrap="square">
            <a:spAutoFit/>
          </a:bodyPr>
          <a:lstStyle/>
          <a:p>
            <a:pPr algn="l"/>
            <a:r>
              <a:rPr lang="en-US" sz="2400" b="1" dirty="0">
                <a:solidFill>
                  <a:srgbClr val="CC0099"/>
                </a:solidFill>
              </a:rPr>
              <a:t> Solution C: I-factor indicator </a:t>
            </a:r>
          </a:p>
        </p:txBody>
      </p:sp>
    </p:spTree>
    <p:extLst>
      <p:ext uri="{BB962C8B-B14F-4D97-AF65-F5344CB8AC3E}">
        <p14:creationId xmlns:p14="http://schemas.microsoft.com/office/powerpoint/2010/main" val="359010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ppt_x"/>
                                          </p:val>
                                        </p:tav>
                                        <p:tav tm="100000">
                                          <p:val>
                                            <p:strVal val="#ppt_x"/>
                                          </p:val>
                                        </p:tav>
                                      </p:tavLst>
                                    </p:anim>
                                    <p:anim calcmode="lin" valueType="num">
                                      <p:cBhvr additive="base">
                                        <p:cTn id="4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0-#ppt_w/2"/>
                                          </p:val>
                                        </p:tav>
                                        <p:tav tm="100000">
                                          <p:val>
                                            <p:strVal val="#ppt_x"/>
                                          </p:val>
                                        </p:tav>
                                      </p:tavLst>
                                    </p:anim>
                                    <p:anim calcmode="lin" valueType="num">
                                      <p:cBhvr additive="base">
                                        <p:cTn id="5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ppt_x"/>
                                          </p:val>
                                        </p:tav>
                                        <p:tav tm="100000">
                                          <p:val>
                                            <p:strVal val="#ppt_x"/>
                                          </p:val>
                                        </p:tav>
                                      </p:tavLst>
                                    </p:anim>
                                    <p:anim calcmode="lin" valueType="num">
                                      <p:cBhvr additive="base">
                                        <p:cTn id="70" dur="500" fill="hold"/>
                                        <p:tgtEl>
                                          <p:spTgt spid="2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additive="base">
                                        <p:cTn id="77" dur="500" fill="hold"/>
                                        <p:tgtEl>
                                          <p:spTgt spid="39"/>
                                        </p:tgtEl>
                                        <p:attrNameLst>
                                          <p:attrName>ppt_x</p:attrName>
                                        </p:attrNameLst>
                                      </p:cBhvr>
                                      <p:tavLst>
                                        <p:tav tm="0">
                                          <p:val>
                                            <p:strVal val="#ppt_x"/>
                                          </p:val>
                                        </p:tav>
                                        <p:tav tm="100000">
                                          <p:val>
                                            <p:strVal val="#ppt_x"/>
                                          </p:val>
                                        </p:tav>
                                      </p:tavLst>
                                    </p:anim>
                                    <p:anim calcmode="lin" valueType="num">
                                      <p:cBhvr additive="base">
                                        <p:cTn id="7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9"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anim calcmode="lin" valueType="num">
                                      <p:cBhvr additive="base">
                                        <p:cTn id="83" dur="500" fill="hold"/>
                                        <p:tgtEl>
                                          <p:spTgt spid="5"/>
                                        </p:tgtEl>
                                        <p:attrNameLst>
                                          <p:attrName>ppt_x</p:attrName>
                                        </p:attrNameLst>
                                      </p:cBhvr>
                                      <p:tavLst>
                                        <p:tav tm="0">
                                          <p:val>
                                            <p:strVal val="0-#ppt_w/2"/>
                                          </p:val>
                                        </p:tav>
                                        <p:tav tm="100000">
                                          <p:val>
                                            <p:strVal val="#ppt_x"/>
                                          </p:val>
                                        </p:tav>
                                      </p:tavLst>
                                    </p:anim>
                                    <p:anim calcmode="lin" valueType="num">
                                      <p:cBhvr additive="base">
                                        <p:cTn id="8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3" fill="hold"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additive="base">
                                        <p:cTn id="89" dur="500" fill="hold"/>
                                        <p:tgtEl>
                                          <p:spTgt spid="8"/>
                                        </p:tgtEl>
                                        <p:attrNameLst>
                                          <p:attrName>ppt_x</p:attrName>
                                        </p:attrNameLst>
                                      </p:cBhvr>
                                      <p:tavLst>
                                        <p:tav tm="0">
                                          <p:val>
                                            <p:strVal val="1+#ppt_w/2"/>
                                          </p:val>
                                        </p:tav>
                                        <p:tav tm="100000">
                                          <p:val>
                                            <p:strVal val="#ppt_x"/>
                                          </p:val>
                                        </p:tav>
                                      </p:tavLst>
                                    </p:anim>
                                    <p:anim calcmode="lin" valueType="num">
                                      <p:cBhvr additive="base">
                                        <p:cTn id="9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3" fill="hold" nodeType="clickEffect">
                                  <p:stCondLst>
                                    <p:cond delay="0"/>
                                  </p:stCondLst>
                                  <p:childTnLst>
                                    <p:set>
                                      <p:cBhvr>
                                        <p:cTn id="94" dur="1" fill="hold">
                                          <p:stCondLst>
                                            <p:cond delay="0"/>
                                          </p:stCondLst>
                                        </p:cTn>
                                        <p:tgtEl>
                                          <p:spTgt spid="13"/>
                                        </p:tgtEl>
                                        <p:attrNameLst>
                                          <p:attrName>style.visibility</p:attrName>
                                        </p:attrNameLst>
                                      </p:cBhvr>
                                      <p:to>
                                        <p:strVal val="visible"/>
                                      </p:to>
                                    </p:set>
                                    <p:anim calcmode="lin" valueType="num">
                                      <p:cBhvr additive="base">
                                        <p:cTn id="95" dur="500" fill="hold"/>
                                        <p:tgtEl>
                                          <p:spTgt spid="13"/>
                                        </p:tgtEl>
                                        <p:attrNameLst>
                                          <p:attrName>ppt_x</p:attrName>
                                        </p:attrNameLst>
                                      </p:cBhvr>
                                      <p:tavLst>
                                        <p:tav tm="0">
                                          <p:val>
                                            <p:strVal val="1+#ppt_w/2"/>
                                          </p:val>
                                        </p:tav>
                                        <p:tav tm="100000">
                                          <p:val>
                                            <p:strVal val="#ppt_x"/>
                                          </p:val>
                                        </p:tav>
                                      </p:tavLst>
                                    </p:anim>
                                    <p:anim calcmode="lin" valueType="num">
                                      <p:cBhvr additive="base">
                                        <p:cTn id="9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additive="base">
                                        <p:cTn id="101" dur="500" fill="hold"/>
                                        <p:tgtEl>
                                          <p:spTgt spid="26"/>
                                        </p:tgtEl>
                                        <p:attrNameLst>
                                          <p:attrName>ppt_x</p:attrName>
                                        </p:attrNameLst>
                                      </p:cBhvr>
                                      <p:tavLst>
                                        <p:tav tm="0">
                                          <p:val>
                                            <p:strVal val="#ppt_x"/>
                                          </p:val>
                                        </p:tav>
                                        <p:tav tm="100000">
                                          <p:val>
                                            <p:strVal val="#ppt_x"/>
                                          </p:val>
                                        </p:tav>
                                      </p:tavLst>
                                    </p:anim>
                                    <p:anim calcmode="lin" valueType="num">
                                      <p:cBhvr additive="base">
                                        <p:cTn id="102" dur="500" fill="hold"/>
                                        <p:tgtEl>
                                          <p:spTgt spid="2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additive="base">
                                        <p:cTn id="105" dur="500" fill="hold"/>
                                        <p:tgtEl>
                                          <p:spTgt spid="27"/>
                                        </p:tgtEl>
                                        <p:attrNameLst>
                                          <p:attrName>ppt_x</p:attrName>
                                        </p:attrNameLst>
                                      </p:cBhvr>
                                      <p:tavLst>
                                        <p:tav tm="0">
                                          <p:val>
                                            <p:strVal val="#ppt_x"/>
                                          </p:val>
                                        </p:tav>
                                        <p:tav tm="100000">
                                          <p:val>
                                            <p:strVal val="#ppt_x"/>
                                          </p:val>
                                        </p:tav>
                                      </p:tavLst>
                                    </p:anim>
                                    <p:anim calcmode="lin" valueType="num">
                                      <p:cBhvr additive="base">
                                        <p:cTn id="106" dur="500" fill="hold"/>
                                        <p:tgtEl>
                                          <p:spTgt spid="27"/>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additive="base">
                                        <p:cTn id="109" dur="500" fill="hold"/>
                                        <p:tgtEl>
                                          <p:spTgt spid="28"/>
                                        </p:tgtEl>
                                        <p:attrNameLst>
                                          <p:attrName>ppt_x</p:attrName>
                                        </p:attrNameLst>
                                      </p:cBhvr>
                                      <p:tavLst>
                                        <p:tav tm="0">
                                          <p:val>
                                            <p:strVal val="#ppt_x"/>
                                          </p:val>
                                        </p:tav>
                                        <p:tav tm="100000">
                                          <p:val>
                                            <p:strVal val="#ppt_x"/>
                                          </p:val>
                                        </p:tav>
                                      </p:tavLst>
                                    </p:anim>
                                    <p:anim calcmode="lin" valueType="num">
                                      <p:cBhvr additive="base">
                                        <p:cTn id="110" dur="500" fill="hold"/>
                                        <p:tgtEl>
                                          <p:spTgt spid="28"/>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44"/>
                                        </p:tgtEl>
                                        <p:attrNameLst>
                                          <p:attrName>style.visibility</p:attrName>
                                        </p:attrNameLst>
                                      </p:cBhvr>
                                      <p:to>
                                        <p:strVal val="visible"/>
                                      </p:to>
                                    </p:set>
                                    <p:anim calcmode="lin" valueType="num">
                                      <p:cBhvr additive="base">
                                        <p:cTn id="113" dur="500" fill="hold"/>
                                        <p:tgtEl>
                                          <p:spTgt spid="44"/>
                                        </p:tgtEl>
                                        <p:attrNameLst>
                                          <p:attrName>ppt_x</p:attrName>
                                        </p:attrNameLst>
                                      </p:cBhvr>
                                      <p:tavLst>
                                        <p:tav tm="0">
                                          <p:val>
                                            <p:strVal val="#ppt_x"/>
                                          </p:val>
                                        </p:tav>
                                        <p:tav tm="100000">
                                          <p:val>
                                            <p:strVal val="#ppt_x"/>
                                          </p:val>
                                        </p:tav>
                                      </p:tavLst>
                                    </p:anim>
                                    <p:anim calcmode="lin" valueType="num">
                                      <p:cBhvr additive="base">
                                        <p:cTn id="1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3"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anim calcmode="lin" valueType="num">
                                      <p:cBhvr additive="base">
                                        <p:cTn id="119" dur="500" fill="hold"/>
                                        <p:tgtEl>
                                          <p:spTgt spid="15"/>
                                        </p:tgtEl>
                                        <p:attrNameLst>
                                          <p:attrName>ppt_x</p:attrName>
                                        </p:attrNameLst>
                                      </p:cBhvr>
                                      <p:tavLst>
                                        <p:tav tm="0">
                                          <p:val>
                                            <p:strVal val="1+#ppt_w/2"/>
                                          </p:val>
                                        </p:tav>
                                        <p:tav tm="100000">
                                          <p:val>
                                            <p:strVal val="#ppt_x"/>
                                          </p:val>
                                        </p:tav>
                                      </p:tavLst>
                                    </p:anim>
                                    <p:anim calcmode="lin" valueType="num">
                                      <p:cBhvr additive="base">
                                        <p:cTn id="1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additive="base">
                                        <p:cTn id="125" dur="500" fill="hold"/>
                                        <p:tgtEl>
                                          <p:spTgt spid="29"/>
                                        </p:tgtEl>
                                        <p:attrNameLst>
                                          <p:attrName>ppt_x</p:attrName>
                                        </p:attrNameLst>
                                      </p:cBhvr>
                                      <p:tavLst>
                                        <p:tav tm="0">
                                          <p:val>
                                            <p:strVal val="#ppt_x"/>
                                          </p:val>
                                        </p:tav>
                                        <p:tav tm="100000">
                                          <p:val>
                                            <p:strVal val="#ppt_x"/>
                                          </p:val>
                                        </p:tav>
                                      </p:tavLst>
                                    </p:anim>
                                    <p:anim calcmode="lin" valueType="num">
                                      <p:cBhvr additive="base">
                                        <p:cTn id="126" dur="500" fill="hold"/>
                                        <p:tgtEl>
                                          <p:spTgt spid="29"/>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0"/>
                                        </p:tgtEl>
                                        <p:attrNameLst>
                                          <p:attrName>style.visibility</p:attrName>
                                        </p:attrNameLst>
                                      </p:cBhvr>
                                      <p:to>
                                        <p:strVal val="visible"/>
                                      </p:to>
                                    </p:set>
                                    <p:anim calcmode="lin" valueType="num">
                                      <p:cBhvr additive="base">
                                        <p:cTn id="129" dur="500" fill="hold"/>
                                        <p:tgtEl>
                                          <p:spTgt spid="30"/>
                                        </p:tgtEl>
                                        <p:attrNameLst>
                                          <p:attrName>ppt_x</p:attrName>
                                        </p:attrNameLst>
                                      </p:cBhvr>
                                      <p:tavLst>
                                        <p:tav tm="0">
                                          <p:val>
                                            <p:strVal val="#ppt_x"/>
                                          </p:val>
                                        </p:tav>
                                        <p:tav tm="100000">
                                          <p:val>
                                            <p:strVal val="#ppt_x"/>
                                          </p:val>
                                        </p:tav>
                                      </p:tavLst>
                                    </p:anim>
                                    <p:anim calcmode="lin" valueType="num">
                                      <p:cBhvr additive="base">
                                        <p:cTn id="130" dur="500" fill="hold"/>
                                        <p:tgtEl>
                                          <p:spTgt spid="30"/>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1"/>
                                        </p:tgtEl>
                                        <p:attrNameLst>
                                          <p:attrName>style.visibility</p:attrName>
                                        </p:attrNameLst>
                                      </p:cBhvr>
                                      <p:to>
                                        <p:strVal val="visible"/>
                                      </p:to>
                                    </p:set>
                                    <p:anim calcmode="lin" valueType="num">
                                      <p:cBhvr additive="base">
                                        <p:cTn id="133" dur="500" fill="hold"/>
                                        <p:tgtEl>
                                          <p:spTgt spid="31"/>
                                        </p:tgtEl>
                                        <p:attrNameLst>
                                          <p:attrName>ppt_x</p:attrName>
                                        </p:attrNameLst>
                                      </p:cBhvr>
                                      <p:tavLst>
                                        <p:tav tm="0">
                                          <p:val>
                                            <p:strVal val="#ppt_x"/>
                                          </p:val>
                                        </p:tav>
                                        <p:tav tm="100000">
                                          <p:val>
                                            <p:strVal val="#ppt_x"/>
                                          </p:val>
                                        </p:tav>
                                      </p:tavLst>
                                    </p:anim>
                                    <p:anim calcmode="lin" valueType="num">
                                      <p:cBhvr additive="base">
                                        <p:cTn id="134" dur="500" fill="hold"/>
                                        <p:tgtEl>
                                          <p:spTgt spid="31"/>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43"/>
                                        </p:tgtEl>
                                        <p:attrNameLst>
                                          <p:attrName>style.visibility</p:attrName>
                                        </p:attrNameLst>
                                      </p:cBhvr>
                                      <p:to>
                                        <p:strVal val="visible"/>
                                      </p:to>
                                    </p:set>
                                    <p:anim calcmode="lin" valueType="num">
                                      <p:cBhvr additive="base">
                                        <p:cTn id="137" dur="500" fill="hold"/>
                                        <p:tgtEl>
                                          <p:spTgt spid="43"/>
                                        </p:tgtEl>
                                        <p:attrNameLst>
                                          <p:attrName>ppt_x</p:attrName>
                                        </p:attrNameLst>
                                      </p:cBhvr>
                                      <p:tavLst>
                                        <p:tav tm="0">
                                          <p:val>
                                            <p:strVal val="#ppt_x"/>
                                          </p:val>
                                        </p:tav>
                                        <p:tav tm="100000">
                                          <p:val>
                                            <p:strVal val="#ppt_x"/>
                                          </p:val>
                                        </p:tav>
                                      </p:tavLst>
                                    </p:anim>
                                    <p:anim calcmode="lin" valueType="num">
                                      <p:cBhvr additive="base">
                                        <p:cTn id="13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9" fill="hold" nodeType="clickEffect">
                                  <p:stCondLst>
                                    <p:cond delay="0"/>
                                  </p:stCondLst>
                                  <p:childTnLst>
                                    <p:set>
                                      <p:cBhvr>
                                        <p:cTn id="142" dur="1" fill="hold">
                                          <p:stCondLst>
                                            <p:cond delay="0"/>
                                          </p:stCondLst>
                                        </p:cTn>
                                        <p:tgtEl>
                                          <p:spTgt spid="4"/>
                                        </p:tgtEl>
                                        <p:attrNameLst>
                                          <p:attrName>style.visibility</p:attrName>
                                        </p:attrNameLst>
                                      </p:cBhvr>
                                      <p:to>
                                        <p:strVal val="visible"/>
                                      </p:to>
                                    </p:set>
                                    <p:anim calcmode="lin" valueType="num">
                                      <p:cBhvr additive="base">
                                        <p:cTn id="143" dur="500" fill="hold"/>
                                        <p:tgtEl>
                                          <p:spTgt spid="4"/>
                                        </p:tgtEl>
                                        <p:attrNameLst>
                                          <p:attrName>ppt_x</p:attrName>
                                        </p:attrNameLst>
                                      </p:cBhvr>
                                      <p:tavLst>
                                        <p:tav tm="0">
                                          <p:val>
                                            <p:strVal val="0-#ppt_w/2"/>
                                          </p:val>
                                        </p:tav>
                                        <p:tav tm="100000">
                                          <p:val>
                                            <p:strVal val="#ppt_x"/>
                                          </p:val>
                                        </p:tav>
                                      </p:tavLst>
                                    </p:anim>
                                    <p:anim calcmode="lin" valueType="num">
                                      <p:cBhvr additive="base">
                                        <p:cTn id="14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32"/>
                                        </p:tgtEl>
                                        <p:attrNameLst>
                                          <p:attrName>style.visibility</p:attrName>
                                        </p:attrNameLst>
                                      </p:cBhvr>
                                      <p:to>
                                        <p:strVal val="visible"/>
                                      </p:to>
                                    </p:set>
                                    <p:anim calcmode="lin" valueType="num">
                                      <p:cBhvr additive="base">
                                        <p:cTn id="149" dur="500" fill="hold"/>
                                        <p:tgtEl>
                                          <p:spTgt spid="32"/>
                                        </p:tgtEl>
                                        <p:attrNameLst>
                                          <p:attrName>ppt_x</p:attrName>
                                        </p:attrNameLst>
                                      </p:cBhvr>
                                      <p:tavLst>
                                        <p:tav tm="0">
                                          <p:val>
                                            <p:strVal val="#ppt_x"/>
                                          </p:val>
                                        </p:tav>
                                        <p:tav tm="100000">
                                          <p:val>
                                            <p:strVal val="#ppt_x"/>
                                          </p:val>
                                        </p:tav>
                                      </p:tavLst>
                                    </p:anim>
                                    <p:anim calcmode="lin" valueType="num">
                                      <p:cBhvr additive="base">
                                        <p:cTn id="150" dur="500" fill="hold"/>
                                        <p:tgtEl>
                                          <p:spTgt spid="32"/>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33"/>
                                        </p:tgtEl>
                                        <p:attrNameLst>
                                          <p:attrName>style.visibility</p:attrName>
                                        </p:attrNameLst>
                                      </p:cBhvr>
                                      <p:to>
                                        <p:strVal val="visible"/>
                                      </p:to>
                                    </p:set>
                                    <p:anim calcmode="lin" valueType="num">
                                      <p:cBhvr additive="base">
                                        <p:cTn id="153" dur="500" fill="hold"/>
                                        <p:tgtEl>
                                          <p:spTgt spid="33"/>
                                        </p:tgtEl>
                                        <p:attrNameLst>
                                          <p:attrName>ppt_x</p:attrName>
                                        </p:attrNameLst>
                                      </p:cBhvr>
                                      <p:tavLst>
                                        <p:tav tm="0">
                                          <p:val>
                                            <p:strVal val="#ppt_x"/>
                                          </p:val>
                                        </p:tav>
                                        <p:tav tm="100000">
                                          <p:val>
                                            <p:strVal val="#ppt_x"/>
                                          </p:val>
                                        </p:tav>
                                      </p:tavLst>
                                    </p:anim>
                                    <p:anim calcmode="lin" valueType="num">
                                      <p:cBhvr additive="base">
                                        <p:cTn id="154" dur="500" fill="hold"/>
                                        <p:tgtEl>
                                          <p:spTgt spid="33"/>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34"/>
                                        </p:tgtEl>
                                        <p:attrNameLst>
                                          <p:attrName>style.visibility</p:attrName>
                                        </p:attrNameLst>
                                      </p:cBhvr>
                                      <p:to>
                                        <p:strVal val="visible"/>
                                      </p:to>
                                    </p:set>
                                    <p:anim calcmode="lin" valueType="num">
                                      <p:cBhvr additive="base">
                                        <p:cTn id="157" dur="500" fill="hold"/>
                                        <p:tgtEl>
                                          <p:spTgt spid="34"/>
                                        </p:tgtEl>
                                        <p:attrNameLst>
                                          <p:attrName>ppt_x</p:attrName>
                                        </p:attrNameLst>
                                      </p:cBhvr>
                                      <p:tavLst>
                                        <p:tav tm="0">
                                          <p:val>
                                            <p:strVal val="#ppt_x"/>
                                          </p:val>
                                        </p:tav>
                                        <p:tav tm="100000">
                                          <p:val>
                                            <p:strVal val="#ppt_x"/>
                                          </p:val>
                                        </p:tav>
                                      </p:tavLst>
                                    </p:anim>
                                    <p:anim calcmode="lin" valueType="num">
                                      <p:cBhvr additive="base">
                                        <p:cTn id="158" dur="500" fill="hold"/>
                                        <p:tgtEl>
                                          <p:spTgt spid="34"/>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42"/>
                                        </p:tgtEl>
                                        <p:attrNameLst>
                                          <p:attrName>style.visibility</p:attrName>
                                        </p:attrNameLst>
                                      </p:cBhvr>
                                      <p:to>
                                        <p:strVal val="visible"/>
                                      </p:to>
                                    </p:set>
                                    <p:anim calcmode="lin" valueType="num">
                                      <p:cBhvr additive="base">
                                        <p:cTn id="161" dur="500" fill="hold"/>
                                        <p:tgtEl>
                                          <p:spTgt spid="42"/>
                                        </p:tgtEl>
                                        <p:attrNameLst>
                                          <p:attrName>ppt_x</p:attrName>
                                        </p:attrNameLst>
                                      </p:cBhvr>
                                      <p:tavLst>
                                        <p:tav tm="0">
                                          <p:val>
                                            <p:strVal val="#ppt_x"/>
                                          </p:val>
                                        </p:tav>
                                        <p:tav tm="100000">
                                          <p:val>
                                            <p:strVal val="#ppt_x"/>
                                          </p:val>
                                        </p:tav>
                                      </p:tavLst>
                                    </p:anim>
                                    <p:anim calcmode="lin" valueType="num">
                                      <p:cBhvr additive="base">
                                        <p:cTn id="16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9" fill="hold" nodeType="clickEffect">
                                  <p:stCondLst>
                                    <p:cond delay="0"/>
                                  </p:stCondLst>
                                  <p:childTnLst>
                                    <p:set>
                                      <p:cBhvr>
                                        <p:cTn id="166" dur="1" fill="hold">
                                          <p:stCondLst>
                                            <p:cond delay="0"/>
                                          </p:stCondLst>
                                        </p:cTn>
                                        <p:tgtEl>
                                          <p:spTgt spid="6"/>
                                        </p:tgtEl>
                                        <p:attrNameLst>
                                          <p:attrName>style.visibility</p:attrName>
                                        </p:attrNameLst>
                                      </p:cBhvr>
                                      <p:to>
                                        <p:strVal val="visible"/>
                                      </p:to>
                                    </p:set>
                                    <p:anim calcmode="lin" valueType="num">
                                      <p:cBhvr additive="base">
                                        <p:cTn id="167" dur="500" fill="hold"/>
                                        <p:tgtEl>
                                          <p:spTgt spid="6"/>
                                        </p:tgtEl>
                                        <p:attrNameLst>
                                          <p:attrName>ppt_x</p:attrName>
                                        </p:attrNameLst>
                                      </p:cBhvr>
                                      <p:tavLst>
                                        <p:tav tm="0">
                                          <p:val>
                                            <p:strVal val="0-#ppt_w/2"/>
                                          </p:val>
                                        </p:tav>
                                        <p:tav tm="100000">
                                          <p:val>
                                            <p:strVal val="#ppt_x"/>
                                          </p:val>
                                        </p:tav>
                                      </p:tavLst>
                                    </p:anim>
                                    <p:anim calcmode="lin" valueType="num">
                                      <p:cBhvr additive="base">
                                        <p:cTn id="16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 presetClass="entr" presetSubtype="3" fill="hold" nodeType="clickEffect">
                                  <p:stCondLst>
                                    <p:cond delay="0"/>
                                  </p:stCondLst>
                                  <p:childTnLst>
                                    <p:set>
                                      <p:cBhvr>
                                        <p:cTn id="172" dur="1" fill="hold">
                                          <p:stCondLst>
                                            <p:cond delay="0"/>
                                          </p:stCondLst>
                                        </p:cTn>
                                        <p:tgtEl>
                                          <p:spTgt spid="16"/>
                                        </p:tgtEl>
                                        <p:attrNameLst>
                                          <p:attrName>style.visibility</p:attrName>
                                        </p:attrNameLst>
                                      </p:cBhvr>
                                      <p:to>
                                        <p:strVal val="visible"/>
                                      </p:to>
                                    </p:set>
                                    <p:anim calcmode="lin" valueType="num">
                                      <p:cBhvr additive="base">
                                        <p:cTn id="173" dur="500" fill="hold"/>
                                        <p:tgtEl>
                                          <p:spTgt spid="16"/>
                                        </p:tgtEl>
                                        <p:attrNameLst>
                                          <p:attrName>ppt_x</p:attrName>
                                        </p:attrNameLst>
                                      </p:cBhvr>
                                      <p:tavLst>
                                        <p:tav tm="0">
                                          <p:val>
                                            <p:strVal val="1+#ppt_w/2"/>
                                          </p:val>
                                        </p:tav>
                                        <p:tav tm="100000">
                                          <p:val>
                                            <p:strVal val="#ppt_x"/>
                                          </p:val>
                                        </p:tav>
                                      </p:tavLst>
                                    </p:anim>
                                    <p:anim calcmode="lin" valueType="num">
                                      <p:cBhvr additive="base">
                                        <p:cTn id="17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35"/>
                                        </p:tgtEl>
                                        <p:attrNameLst>
                                          <p:attrName>style.visibility</p:attrName>
                                        </p:attrNameLst>
                                      </p:cBhvr>
                                      <p:to>
                                        <p:strVal val="visible"/>
                                      </p:to>
                                    </p:set>
                                    <p:anim calcmode="lin" valueType="num">
                                      <p:cBhvr additive="base">
                                        <p:cTn id="179" dur="500" fill="hold"/>
                                        <p:tgtEl>
                                          <p:spTgt spid="35"/>
                                        </p:tgtEl>
                                        <p:attrNameLst>
                                          <p:attrName>ppt_x</p:attrName>
                                        </p:attrNameLst>
                                      </p:cBhvr>
                                      <p:tavLst>
                                        <p:tav tm="0">
                                          <p:val>
                                            <p:strVal val="#ppt_x"/>
                                          </p:val>
                                        </p:tav>
                                        <p:tav tm="100000">
                                          <p:val>
                                            <p:strVal val="#ppt_x"/>
                                          </p:val>
                                        </p:tav>
                                      </p:tavLst>
                                    </p:anim>
                                    <p:anim calcmode="lin" valueType="num">
                                      <p:cBhvr additive="base">
                                        <p:cTn id="180" dur="500" fill="hold"/>
                                        <p:tgtEl>
                                          <p:spTgt spid="35"/>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36"/>
                                        </p:tgtEl>
                                        <p:attrNameLst>
                                          <p:attrName>style.visibility</p:attrName>
                                        </p:attrNameLst>
                                      </p:cBhvr>
                                      <p:to>
                                        <p:strVal val="visible"/>
                                      </p:to>
                                    </p:set>
                                    <p:anim calcmode="lin" valueType="num">
                                      <p:cBhvr additive="base">
                                        <p:cTn id="183" dur="500" fill="hold"/>
                                        <p:tgtEl>
                                          <p:spTgt spid="36"/>
                                        </p:tgtEl>
                                        <p:attrNameLst>
                                          <p:attrName>ppt_x</p:attrName>
                                        </p:attrNameLst>
                                      </p:cBhvr>
                                      <p:tavLst>
                                        <p:tav tm="0">
                                          <p:val>
                                            <p:strVal val="#ppt_x"/>
                                          </p:val>
                                        </p:tav>
                                        <p:tav tm="100000">
                                          <p:val>
                                            <p:strVal val="#ppt_x"/>
                                          </p:val>
                                        </p:tav>
                                      </p:tavLst>
                                    </p:anim>
                                    <p:anim calcmode="lin" valueType="num">
                                      <p:cBhvr additive="base">
                                        <p:cTn id="184" dur="500" fill="hold"/>
                                        <p:tgtEl>
                                          <p:spTgt spid="36"/>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37"/>
                                        </p:tgtEl>
                                        <p:attrNameLst>
                                          <p:attrName>style.visibility</p:attrName>
                                        </p:attrNameLst>
                                      </p:cBhvr>
                                      <p:to>
                                        <p:strVal val="visible"/>
                                      </p:to>
                                    </p:set>
                                    <p:anim calcmode="lin" valueType="num">
                                      <p:cBhvr additive="base">
                                        <p:cTn id="187" dur="500" fill="hold"/>
                                        <p:tgtEl>
                                          <p:spTgt spid="37"/>
                                        </p:tgtEl>
                                        <p:attrNameLst>
                                          <p:attrName>ppt_x</p:attrName>
                                        </p:attrNameLst>
                                      </p:cBhvr>
                                      <p:tavLst>
                                        <p:tav tm="0">
                                          <p:val>
                                            <p:strVal val="#ppt_x"/>
                                          </p:val>
                                        </p:tav>
                                        <p:tav tm="100000">
                                          <p:val>
                                            <p:strVal val="#ppt_x"/>
                                          </p:val>
                                        </p:tav>
                                      </p:tavLst>
                                    </p:anim>
                                    <p:anim calcmode="lin" valueType="num">
                                      <p:cBhvr additive="base">
                                        <p:cTn id="188" dur="500" fill="hold"/>
                                        <p:tgtEl>
                                          <p:spTgt spid="37"/>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41"/>
                                        </p:tgtEl>
                                        <p:attrNameLst>
                                          <p:attrName>style.visibility</p:attrName>
                                        </p:attrNameLst>
                                      </p:cBhvr>
                                      <p:to>
                                        <p:strVal val="visible"/>
                                      </p:to>
                                    </p:set>
                                    <p:anim calcmode="lin" valueType="num">
                                      <p:cBhvr additive="base">
                                        <p:cTn id="191" dur="500" fill="hold"/>
                                        <p:tgtEl>
                                          <p:spTgt spid="41"/>
                                        </p:tgtEl>
                                        <p:attrNameLst>
                                          <p:attrName>ppt_x</p:attrName>
                                        </p:attrNameLst>
                                      </p:cBhvr>
                                      <p:tavLst>
                                        <p:tav tm="0">
                                          <p:val>
                                            <p:strVal val="#ppt_x"/>
                                          </p:val>
                                        </p:tav>
                                        <p:tav tm="100000">
                                          <p:val>
                                            <p:strVal val="#ppt_x"/>
                                          </p:val>
                                        </p:tav>
                                      </p:tavLst>
                                    </p:anim>
                                    <p:anim calcmode="lin" valueType="num">
                                      <p:cBhvr additive="base">
                                        <p:cTn id="19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9" fill="hold" nodeType="clickEffect">
                                  <p:stCondLst>
                                    <p:cond delay="0"/>
                                  </p:stCondLst>
                                  <p:childTnLst>
                                    <p:set>
                                      <p:cBhvr>
                                        <p:cTn id="196" dur="1" fill="hold">
                                          <p:stCondLst>
                                            <p:cond delay="0"/>
                                          </p:stCondLst>
                                        </p:cTn>
                                        <p:tgtEl>
                                          <p:spTgt spid="10"/>
                                        </p:tgtEl>
                                        <p:attrNameLst>
                                          <p:attrName>style.visibility</p:attrName>
                                        </p:attrNameLst>
                                      </p:cBhvr>
                                      <p:to>
                                        <p:strVal val="visible"/>
                                      </p:to>
                                    </p:set>
                                    <p:anim calcmode="lin" valueType="num">
                                      <p:cBhvr additive="base">
                                        <p:cTn id="197" dur="500" fill="hold"/>
                                        <p:tgtEl>
                                          <p:spTgt spid="10"/>
                                        </p:tgtEl>
                                        <p:attrNameLst>
                                          <p:attrName>ppt_x</p:attrName>
                                        </p:attrNameLst>
                                      </p:cBhvr>
                                      <p:tavLst>
                                        <p:tav tm="0">
                                          <p:val>
                                            <p:strVal val="0-#ppt_w/2"/>
                                          </p:val>
                                        </p:tav>
                                        <p:tav tm="100000">
                                          <p:val>
                                            <p:strVal val="#ppt_x"/>
                                          </p:val>
                                        </p:tav>
                                      </p:tavLst>
                                    </p:anim>
                                    <p:anim calcmode="lin" valueType="num">
                                      <p:cBhvr additive="base">
                                        <p:cTn id="19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9" grpId="0"/>
      <p:bldP spid="40" grpId="0"/>
      <p:bldP spid="41" grpId="0"/>
      <p:bldP spid="42" grpId="0"/>
      <p:bldP spid="43" grpId="0"/>
      <p:bldP spid="4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44C20C-C1B8-408E-AD49-ABDAF983B39E}"/>
              </a:ext>
            </a:extLst>
          </p:cNvPr>
          <p:cNvSpPr txBox="1"/>
          <p:nvPr/>
        </p:nvSpPr>
        <p:spPr>
          <a:xfrm>
            <a:off x="1209966" y="402365"/>
            <a:ext cx="7546110" cy="646331"/>
          </a:xfrm>
          <a:prstGeom prst="rect">
            <a:avLst/>
          </a:prstGeom>
          <a:solidFill>
            <a:srgbClr val="FFFF66"/>
          </a:solidFill>
        </p:spPr>
        <p:txBody>
          <a:bodyPr wrap="square">
            <a:spAutoFit/>
          </a:bodyPr>
          <a:lstStyle/>
          <a:p>
            <a:pPr algn="l">
              <a:buFont typeface="Arial" panose="020B0604020202020204" pitchFamily="34" charset="0"/>
              <a:buChar char="•"/>
            </a:pPr>
            <a:r>
              <a:rPr lang="en-US" sz="3600" b="1" dirty="0">
                <a:solidFill>
                  <a:srgbClr val="CC0099"/>
                </a:solidFill>
              </a:rPr>
              <a:t> Tourism priorities</a:t>
            </a:r>
          </a:p>
        </p:txBody>
      </p:sp>
      <p:sp>
        <p:nvSpPr>
          <p:cNvPr id="5" name="TextBox 4">
            <a:extLst>
              <a:ext uri="{FF2B5EF4-FFF2-40B4-BE49-F238E27FC236}">
                <a16:creationId xmlns:a16="http://schemas.microsoft.com/office/drawing/2014/main" id="{C1BFB23C-6EF1-46EE-9C52-DEC4BAF585C6}"/>
              </a:ext>
            </a:extLst>
          </p:cNvPr>
          <p:cNvSpPr txBox="1"/>
          <p:nvPr/>
        </p:nvSpPr>
        <p:spPr>
          <a:xfrm>
            <a:off x="1209967" y="1451061"/>
            <a:ext cx="7546109" cy="3785652"/>
          </a:xfrm>
          <a:prstGeom prst="rect">
            <a:avLst/>
          </a:prstGeom>
          <a:solidFill>
            <a:srgbClr val="FFFF66"/>
          </a:solidFill>
        </p:spPr>
        <p:txBody>
          <a:bodyPr wrap="square">
            <a:spAutoFit/>
          </a:bodyPr>
          <a:lstStyle/>
          <a:p>
            <a:pPr algn="l">
              <a:buFont typeface="Arial" panose="020B0604020202020204" pitchFamily="34" charset="0"/>
              <a:buChar char="•"/>
            </a:pPr>
            <a:r>
              <a:rPr lang="en-US" sz="2000" b="1" i="0" dirty="0">
                <a:solidFill>
                  <a:srgbClr val="001D35"/>
                </a:solidFill>
                <a:effectLst/>
                <a:latin typeface="Google Sans"/>
              </a:rPr>
              <a:t>Reigniting Demand:</a:t>
            </a:r>
            <a:r>
              <a:rPr lang="en-US" sz="2000" b="0" i="0" dirty="0">
                <a:solidFill>
                  <a:srgbClr val="001D35"/>
                </a:solidFill>
                <a:effectLst/>
                <a:latin typeface="Google Sans"/>
              </a:rPr>
              <a:t> </a:t>
            </a:r>
          </a:p>
          <a:p>
            <a:pPr algn="l" fontAlgn="ctr"/>
            <a:r>
              <a:rPr lang="en-US" sz="2000" b="0" i="0" dirty="0">
                <a:solidFill>
                  <a:srgbClr val="001D35"/>
                </a:solidFill>
                <a:effectLst/>
                <a:latin typeface="Google Sans"/>
              </a:rPr>
              <a:t>Stimulating domestic demand and marketing South Africa to international leisure and business events markets. </a:t>
            </a:r>
          </a:p>
          <a:p>
            <a:pPr algn="l" fontAlgn="ctr"/>
            <a:endParaRPr lang="en-US" sz="2000" b="0" i="0" dirty="0">
              <a:solidFill>
                <a:srgbClr val="0B57D0"/>
              </a:solidFill>
              <a:effectLst/>
              <a:latin typeface="Google Sans"/>
            </a:endParaRPr>
          </a:p>
          <a:p>
            <a:pPr algn="l">
              <a:buFont typeface="Arial" panose="020B0604020202020204" pitchFamily="34" charset="0"/>
              <a:buChar char="•"/>
            </a:pPr>
            <a:r>
              <a:rPr lang="en-US" sz="2000" b="1" i="0" dirty="0">
                <a:solidFill>
                  <a:srgbClr val="001D35"/>
                </a:solidFill>
                <a:effectLst/>
                <a:latin typeface="Google Sans"/>
              </a:rPr>
              <a:t>Rejuvenating Supply:</a:t>
            </a:r>
            <a:r>
              <a:rPr lang="en-US" sz="2000" b="0" i="0" dirty="0">
                <a:solidFill>
                  <a:srgbClr val="001D35"/>
                </a:solidFill>
                <a:effectLst/>
                <a:latin typeface="Google Sans"/>
              </a:rPr>
              <a:t> </a:t>
            </a:r>
          </a:p>
          <a:p>
            <a:pPr algn="l" fontAlgn="ctr"/>
            <a:r>
              <a:rPr lang="en-US" sz="2000" b="0" i="0" dirty="0">
                <a:solidFill>
                  <a:srgbClr val="001D35"/>
                </a:solidFill>
                <a:effectLst/>
                <a:latin typeface="Google Sans"/>
              </a:rPr>
              <a:t>Enhancing product quality, developing tourism infrastructure, and investing in rural areas to support sustainability and inclusivity. </a:t>
            </a:r>
          </a:p>
          <a:p>
            <a:pPr algn="l" fontAlgn="ctr">
              <a:buFont typeface="Arial" panose="020B0604020202020204" pitchFamily="34" charset="0"/>
              <a:buChar char="•"/>
            </a:pPr>
            <a:endParaRPr lang="en-US" sz="2000" b="0" i="0" dirty="0">
              <a:solidFill>
                <a:srgbClr val="0B57D0"/>
              </a:solidFill>
              <a:effectLst/>
              <a:latin typeface="Google Sans"/>
            </a:endParaRPr>
          </a:p>
          <a:p>
            <a:pPr algn="l">
              <a:buFont typeface="Arial" panose="020B0604020202020204" pitchFamily="34" charset="0"/>
              <a:buChar char="•"/>
            </a:pPr>
            <a:r>
              <a:rPr lang="en-US" sz="2000" b="1" i="0" dirty="0">
                <a:solidFill>
                  <a:srgbClr val="001D35"/>
                </a:solidFill>
                <a:effectLst/>
                <a:latin typeface="Google Sans"/>
              </a:rPr>
              <a:t>Strengthening Enabling Capability:</a:t>
            </a:r>
            <a:r>
              <a:rPr lang="en-US" sz="2000" b="0" i="0" dirty="0">
                <a:solidFill>
                  <a:srgbClr val="001D35"/>
                </a:solidFill>
                <a:effectLst/>
                <a:latin typeface="Google Sans"/>
              </a:rPr>
              <a:t> </a:t>
            </a:r>
          </a:p>
          <a:p>
            <a:pPr algn="l"/>
            <a:r>
              <a:rPr lang="en-US" sz="2000" b="0" i="0" dirty="0">
                <a:solidFill>
                  <a:srgbClr val="001D35"/>
                </a:solidFill>
                <a:effectLst/>
                <a:latin typeface="Google Sans"/>
              </a:rPr>
              <a:t>Improving skills within the sector, developing digital platforms, and fostering strong collaboration between government, private sector, and communities. </a:t>
            </a:r>
          </a:p>
        </p:txBody>
      </p:sp>
      <p:pic>
        <p:nvPicPr>
          <p:cNvPr id="6" name="Picture 5">
            <a:extLst>
              <a:ext uri="{FF2B5EF4-FFF2-40B4-BE49-F238E27FC236}">
                <a16:creationId xmlns:a16="http://schemas.microsoft.com/office/drawing/2014/main" id="{748BA6E4-BA6B-4110-B7D5-71FA987D0B62}"/>
              </a:ext>
            </a:extLst>
          </p:cNvPr>
          <p:cNvPicPr>
            <a:picLocks noChangeAspect="1"/>
          </p:cNvPicPr>
          <p:nvPr/>
        </p:nvPicPr>
        <p:blipFill rotWithShape="1">
          <a:blip r:embed="rId3"/>
          <a:srcRect l="26161" t="23497" r="25758" b="35933"/>
          <a:stretch/>
        </p:blipFill>
        <p:spPr>
          <a:xfrm>
            <a:off x="5689599" y="5717432"/>
            <a:ext cx="3066475" cy="1091563"/>
          </a:xfrm>
          <a:prstGeom prst="rect">
            <a:avLst/>
          </a:prstGeom>
        </p:spPr>
      </p:pic>
    </p:spTree>
    <p:extLst>
      <p:ext uri="{BB962C8B-B14F-4D97-AF65-F5344CB8AC3E}">
        <p14:creationId xmlns:p14="http://schemas.microsoft.com/office/powerpoint/2010/main" val="115863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 calcmode="lin" valueType="num">
                                      <p:cBhvr additive="base">
                                        <p:cTn id="17"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6" end="6"/>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 calcmode="lin" valueType="num">
                                      <p:cBhvr additive="base">
                                        <p:cTn id="21"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44C20C-C1B8-408E-AD49-ABDAF983B39E}"/>
              </a:ext>
            </a:extLst>
          </p:cNvPr>
          <p:cNvSpPr txBox="1"/>
          <p:nvPr/>
        </p:nvSpPr>
        <p:spPr>
          <a:xfrm>
            <a:off x="1209964" y="87813"/>
            <a:ext cx="7546110" cy="646331"/>
          </a:xfrm>
          <a:prstGeom prst="rect">
            <a:avLst/>
          </a:prstGeom>
          <a:solidFill>
            <a:srgbClr val="FFFF66"/>
          </a:solidFill>
        </p:spPr>
        <p:txBody>
          <a:bodyPr wrap="square">
            <a:spAutoFit/>
          </a:bodyPr>
          <a:lstStyle/>
          <a:p>
            <a:pPr algn="l">
              <a:buFont typeface="Arial" panose="020B0604020202020204" pitchFamily="34" charset="0"/>
              <a:buChar char="•"/>
            </a:pPr>
            <a:r>
              <a:rPr lang="en-US" sz="3600" b="1" dirty="0">
                <a:solidFill>
                  <a:srgbClr val="CC0099"/>
                </a:solidFill>
              </a:rPr>
              <a:t> Tourism priorities</a:t>
            </a:r>
          </a:p>
        </p:txBody>
      </p:sp>
      <p:sp>
        <p:nvSpPr>
          <p:cNvPr id="5" name="TextBox 4">
            <a:extLst>
              <a:ext uri="{FF2B5EF4-FFF2-40B4-BE49-F238E27FC236}">
                <a16:creationId xmlns:a16="http://schemas.microsoft.com/office/drawing/2014/main" id="{C1BFB23C-6EF1-46EE-9C52-DEC4BAF585C6}"/>
              </a:ext>
            </a:extLst>
          </p:cNvPr>
          <p:cNvSpPr txBox="1"/>
          <p:nvPr/>
        </p:nvSpPr>
        <p:spPr>
          <a:xfrm>
            <a:off x="1209967" y="1043436"/>
            <a:ext cx="7546109" cy="4031873"/>
          </a:xfrm>
          <a:prstGeom prst="rect">
            <a:avLst/>
          </a:prstGeom>
          <a:solidFill>
            <a:srgbClr val="FFFF66"/>
          </a:solidFill>
        </p:spPr>
        <p:txBody>
          <a:bodyPr wrap="square">
            <a:spAutoFit/>
          </a:bodyPr>
          <a:lstStyle/>
          <a:p>
            <a:pPr algn="l">
              <a:buFont typeface="Arial" panose="020B0604020202020204" pitchFamily="34" charset="0"/>
              <a:buChar char="•"/>
            </a:pPr>
            <a:r>
              <a:rPr lang="en-US" sz="3200" b="1" i="0" dirty="0">
                <a:solidFill>
                  <a:srgbClr val="001D35"/>
                </a:solidFill>
                <a:effectLst/>
                <a:latin typeface="Google Sans"/>
              </a:rPr>
              <a:t>Reigniting Demand:</a:t>
            </a:r>
            <a:r>
              <a:rPr lang="en-US" sz="3200" b="0" i="0" dirty="0">
                <a:solidFill>
                  <a:srgbClr val="001D35"/>
                </a:solidFill>
                <a:effectLst/>
                <a:latin typeface="Google Sans"/>
              </a:rPr>
              <a:t> </a:t>
            </a:r>
          </a:p>
          <a:p>
            <a:pPr algn="l" fontAlgn="ctr"/>
            <a:r>
              <a:rPr lang="en-US" sz="3200" b="0" i="1" dirty="0">
                <a:solidFill>
                  <a:srgbClr val="CC0099"/>
                </a:solidFill>
                <a:effectLst/>
                <a:latin typeface="Google Sans"/>
              </a:rPr>
              <a:t>Improved CBT</a:t>
            </a:r>
          </a:p>
          <a:p>
            <a:pPr algn="l" fontAlgn="ctr">
              <a:buFont typeface="Arial" panose="020B0604020202020204" pitchFamily="34" charset="0"/>
              <a:buChar char="•"/>
            </a:pPr>
            <a:endParaRPr lang="en-US" sz="3200" b="0" i="0" dirty="0">
              <a:solidFill>
                <a:srgbClr val="0B57D0"/>
              </a:solidFill>
              <a:effectLst/>
              <a:latin typeface="Google Sans"/>
            </a:endParaRPr>
          </a:p>
          <a:p>
            <a:pPr algn="l">
              <a:buFont typeface="Arial" panose="020B0604020202020204" pitchFamily="34" charset="0"/>
              <a:buChar char="•"/>
            </a:pPr>
            <a:r>
              <a:rPr lang="en-US" sz="3200" b="1" i="0" dirty="0">
                <a:solidFill>
                  <a:srgbClr val="001D35"/>
                </a:solidFill>
                <a:effectLst/>
                <a:latin typeface="Google Sans"/>
              </a:rPr>
              <a:t>Rejuvenating Supply:</a:t>
            </a:r>
            <a:r>
              <a:rPr lang="en-US" sz="3200" b="0" i="0" dirty="0">
                <a:solidFill>
                  <a:srgbClr val="001D35"/>
                </a:solidFill>
                <a:effectLst/>
                <a:latin typeface="Google Sans"/>
              </a:rPr>
              <a:t> </a:t>
            </a:r>
          </a:p>
          <a:p>
            <a:pPr algn="l" fontAlgn="ctr"/>
            <a:r>
              <a:rPr lang="en-US" sz="3200" b="0" i="1" dirty="0">
                <a:solidFill>
                  <a:srgbClr val="CC0099"/>
                </a:solidFill>
                <a:effectLst/>
                <a:latin typeface="Google Sans"/>
              </a:rPr>
              <a:t>Reconfiguring community</a:t>
            </a:r>
          </a:p>
          <a:p>
            <a:pPr algn="l" fontAlgn="ctr">
              <a:buFont typeface="Arial" panose="020B0604020202020204" pitchFamily="34" charset="0"/>
              <a:buChar char="•"/>
            </a:pPr>
            <a:endParaRPr lang="en-US" sz="3200" b="0" i="0" dirty="0">
              <a:solidFill>
                <a:srgbClr val="0B57D0"/>
              </a:solidFill>
              <a:effectLst/>
              <a:latin typeface="Google Sans"/>
            </a:endParaRPr>
          </a:p>
          <a:p>
            <a:pPr algn="l">
              <a:buFont typeface="Arial" panose="020B0604020202020204" pitchFamily="34" charset="0"/>
              <a:buChar char="•"/>
            </a:pPr>
            <a:r>
              <a:rPr lang="en-US" sz="3200" b="1" i="0" dirty="0">
                <a:solidFill>
                  <a:srgbClr val="001D35"/>
                </a:solidFill>
                <a:effectLst/>
                <a:latin typeface="Google Sans"/>
              </a:rPr>
              <a:t>Strengthening Enabling Capability:</a:t>
            </a:r>
            <a:r>
              <a:rPr lang="en-US" sz="3200" b="0" i="0" dirty="0">
                <a:solidFill>
                  <a:srgbClr val="001D35"/>
                </a:solidFill>
                <a:effectLst/>
                <a:latin typeface="Google Sans"/>
              </a:rPr>
              <a:t> </a:t>
            </a:r>
          </a:p>
          <a:p>
            <a:pPr algn="l"/>
            <a:r>
              <a:rPr lang="en-US" sz="3200" i="1" dirty="0">
                <a:solidFill>
                  <a:srgbClr val="CC0099"/>
                </a:solidFill>
                <a:latin typeface="Google Sans"/>
              </a:rPr>
              <a:t>Realigning the private input  </a:t>
            </a:r>
          </a:p>
        </p:txBody>
      </p:sp>
      <p:pic>
        <p:nvPicPr>
          <p:cNvPr id="6" name="Picture 5">
            <a:extLst>
              <a:ext uri="{FF2B5EF4-FFF2-40B4-BE49-F238E27FC236}">
                <a16:creationId xmlns:a16="http://schemas.microsoft.com/office/drawing/2014/main" id="{748BA6E4-BA6B-4110-B7D5-71FA987D0B62}"/>
              </a:ext>
            </a:extLst>
          </p:cNvPr>
          <p:cNvPicPr>
            <a:picLocks noChangeAspect="1"/>
          </p:cNvPicPr>
          <p:nvPr/>
        </p:nvPicPr>
        <p:blipFill rotWithShape="1">
          <a:blip r:embed="rId3"/>
          <a:srcRect l="26161" t="23497" r="25758" b="35933"/>
          <a:stretch/>
        </p:blipFill>
        <p:spPr>
          <a:xfrm>
            <a:off x="5689599" y="5717432"/>
            <a:ext cx="3066475" cy="1091563"/>
          </a:xfrm>
          <a:prstGeom prst="rect">
            <a:avLst/>
          </a:prstGeom>
        </p:spPr>
      </p:pic>
    </p:spTree>
    <p:extLst>
      <p:ext uri="{BB962C8B-B14F-4D97-AF65-F5344CB8AC3E}">
        <p14:creationId xmlns:p14="http://schemas.microsoft.com/office/powerpoint/2010/main" val="2039019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44C20C-C1B8-408E-AD49-ABDAF983B39E}"/>
              </a:ext>
            </a:extLst>
          </p:cNvPr>
          <p:cNvSpPr txBox="1"/>
          <p:nvPr/>
        </p:nvSpPr>
        <p:spPr>
          <a:xfrm>
            <a:off x="1209965" y="214564"/>
            <a:ext cx="7915556" cy="646331"/>
          </a:xfrm>
          <a:prstGeom prst="rect">
            <a:avLst/>
          </a:prstGeom>
          <a:solidFill>
            <a:srgbClr val="FFFF66"/>
          </a:solidFill>
        </p:spPr>
        <p:txBody>
          <a:bodyPr wrap="square">
            <a:spAutoFit/>
          </a:bodyPr>
          <a:lstStyle/>
          <a:p>
            <a:r>
              <a:rPr lang="en-US" sz="3600" b="1" dirty="0">
                <a:solidFill>
                  <a:srgbClr val="CC0099"/>
                </a:solidFill>
              </a:rPr>
              <a:t>G20     </a:t>
            </a:r>
            <a:r>
              <a:rPr lang="en-US" sz="2400" b="1" dirty="0">
                <a:solidFill>
                  <a:srgbClr val="001D35"/>
                </a:solidFill>
                <a:latin typeface="Google Sans"/>
              </a:rPr>
              <a:t>22-23 </a:t>
            </a:r>
            <a:r>
              <a:rPr lang="en-US" sz="2400" b="1" dirty="0"/>
              <a:t>November 2025</a:t>
            </a:r>
            <a:endParaRPr lang="en-US" sz="3600" b="1" dirty="0">
              <a:solidFill>
                <a:srgbClr val="CC0099"/>
              </a:solidFill>
            </a:endParaRPr>
          </a:p>
        </p:txBody>
      </p:sp>
      <p:pic>
        <p:nvPicPr>
          <p:cNvPr id="2" name="Picture 1">
            <a:extLst>
              <a:ext uri="{FF2B5EF4-FFF2-40B4-BE49-F238E27FC236}">
                <a16:creationId xmlns:a16="http://schemas.microsoft.com/office/drawing/2014/main" id="{AC0FB7A8-6AA4-4B0F-80B1-103EF0EA60DB}"/>
              </a:ext>
            </a:extLst>
          </p:cNvPr>
          <p:cNvPicPr>
            <a:picLocks noChangeAspect="1"/>
          </p:cNvPicPr>
          <p:nvPr/>
        </p:nvPicPr>
        <p:blipFill>
          <a:blip r:embed="rId3"/>
          <a:stretch>
            <a:fillRect/>
          </a:stretch>
        </p:blipFill>
        <p:spPr>
          <a:xfrm>
            <a:off x="1969462" y="1053177"/>
            <a:ext cx="6292057" cy="3539282"/>
          </a:xfrm>
          <a:prstGeom prst="rect">
            <a:avLst/>
          </a:prstGeom>
        </p:spPr>
      </p:pic>
      <p:sp>
        <p:nvSpPr>
          <p:cNvPr id="7" name="TextBox 6">
            <a:extLst>
              <a:ext uri="{FF2B5EF4-FFF2-40B4-BE49-F238E27FC236}">
                <a16:creationId xmlns:a16="http://schemas.microsoft.com/office/drawing/2014/main" id="{93C3357C-A1FA-4633-9569-F125B1DF8282}"/>
              </a:ext>
            </a:extLst>
          </p:cNvPr>
          <p:cNvSpPr txBox="1"/>
          <p:nvPr/>
        </p:nvSpPr>
        <p:spPr>
          <a:xfrm>
            <a:off x="1209965" y="4840409"/>
            <a:ext cx="7768782" cy="1292662"/>
          </a:xfrm>
          <a:prstGeom prst="rect">
            <a:avLst/>
          </a:prstGeom>
          <a:solidFill>
            <a:srgbClr val="FFFF66"/>
          </a:solidFill>
        </p:spPr>
        <p:txBody>
          <a:bodyPr wrap="square">
            <a:spAutoFit/>
          </a:bodyPr>
          <a:lstStyle/>
          <a:p>
            <a:pPr marL="571500" indent="-571500">
              <a:buFont typeface="Wingdings" panose="05000000000000000000" pitchFamily="2" charset="2"/>
              <a:buChar char="Ø"/>
            </a:pPr>
            <a:r>
              <a:rPr lang="en-US" sz="2600" b="1" dirty="0"/>
              <a:t>EQUALITY - </a:t>
            </a:r>
            <a:r>
              <a:rPr lang="en-US" sz="2600" b="1" i="1" dirty="0">
                <a:solidFill>
                  <a:srgbClr val="CC0099"/>
                </a:solidFill>
              </a:rPr>
              <a:t>Community, government and private</a:t>
            </a:r>
            <a:endParaRPr lang="en-US" sz="2600" b="1" dirty="0"/>
          </a:p>
          <a:p>
            <a:pPr marL="571500" indent="-571500">
              <a:buFont typeface="Wingdings" panose="05000000000000000000" pitchFamily="2" charset="2"/>
              <a:buChar char="Ø"/>
            </a:pPr>
            <a:r>
              <a:rPr lang="en-US" sz="2600" b="1" dirty="0"/>
              <a:t>SUSTAINABILITY -</a:t>
            </a:r>
            <a:r>
              <a:rPr lang="en-US" sz="2600" b="1" i="1" dirty="0">
                <a:solidFill>
                  <a:srgbClr val="CC0099"/>
                </a:solidFill>
              </a:rPr>
              <a:t> Community, government  private</a:t>
            </a:r>
            <a:endParaRPr lang="en-US" sz="2600" b="1" dirty="0"/>
          </a:p>
          <a:p>
            <a:pPr marL="571500" indent="-571500">
              <a:buFont typeface="Wingdings" panose="05000000000000000000" pitchFamily="2" charset="2"/>
              <a:buChar char="Ø"/>
            </a:pPr>
            <a:r>
              <a:rPr lang="en-US" sz="2600" b="1" dirty="0"/>
              <a:t>SOLIDARITY - </a:t>
            </a:r>
            <a:r>
              <a:rPr lang="en-US" sz="2600" b="1" i="1" dirty="0">
                <a:solidFill>
                  <a:srgbClr val="CC0099"/>
                </a:solidFill>
              </a:rPr>
              <a:t>Community, government and private</a:t>
            </a:r>
            <a:endParaRPr lang="en-US" sz="2600" b="1" dirty="0"/>
          </a:p>
        </p:txBody>
      </p:sp>
    </p:spTree>
    <p:extLst>
      <p:ext uri="{BB962C8B-B14F-4D97-AF65-F5344CB8AC3E}">
        <p14:creationId xmlns:p14="http://schemas.microsoft.com/office/powerpoint/2010/main" val="4267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44C20C-C1B8-408E-AD49-ABDAF983B39E}"/>
              </a:ext>
            </a:extLst>
          </p:cNvPr>
          <p:cNvSpPr txBox="1"/>
          <p:nvPr/>
        </p:nvSpPr>
        <p:spPr>
          <a:xfrm>
            <a:off x="1209963" y="279982"/>
            <a:ext cx="7915557" cy="646331"/>
          </a:xfrm>
          <a:prstGeom prst="rect">
            <a:avLst/>
          </a:prstGeom>
          <a:solidFill>
            <a:srgbClr val="FFFF66"/>
          </a:solidFill>
        </p:spPr>
        <p:txBody>
          <a:bodyPr wrap="square">
            <a:spAutoFit/>
          </a:bodyPr>
          <a:lstStyle/>
          <a:p>
            <a:pPr algn="l">
              <a:buFont typeface="Arial" panose="020B0604020202020204" pitchFamily="34" charset="0"/>
              <a:buChar char="•"/>
            </a:pPr>
            <a:r>
              <a:rPr lang="en-US" sz="3600" b="1" dirty="0">
                <a:solidFill>
                  <a:srgbClr val="CC0099"/>
                </a:solidFill>
              </a:rPr>
              <a:t> Prospects for future research</a:t>
            </a:r>
          </a:p>
        </p:txBody>
      </p:sp>
      <p:sp>
        <p:nvSpPr>
          <p:cNvPr id="5" name="TextBox 4">
            <a:extLst>
              <a:ext uri="{FF2B5EF4-FFF2-40B4-BE49-F238E27FC236}">
                <a16:creationId xmlns:a16="http://schemas.microsoft.com/office/drawing/2014/main" id="{FDEFD306-9296-4FDA-8BC7-CD82A0223E29}"/>
              </a:ext>
            </a:extLst>
          </p:cNvPr>
          <p:cNvSpPr txBox="1"/>
          <p:nvPr/>
        </p:nvSpPr>
        <p:spPr>
          <a:xfrm>
            <a:off x="3991835" y="1715039"/>
            <a:ext cx="5133685" cy="3877985"/>
          </a:xfrm>
          <a:prstGeom prst="rect">
            <a:avLst/>
          </a:prstGeom>
          <a:solidFill>
            <a:srgbClr val="FFFF66"/>
          </a:solidFill>
        </p:spPr>
        <p:txBody>
          <a:bodyPr wrap="square" rtlCol="0">
            <a:spAutoFit/>
          </a:bodyPr>
          <a:lstStyle/>
          <a:p>
            <a:pPr marL="571500" indent="-571500">
              <a:buFont typeface="Wingdings" panose="05000000000000000000" pitchFamily="2" charset="2"/>
              <a:buChar char="Ø"/>
            </a:pPr>
            <a:r>
              <a:rPr lang="en-US" sz="3600" b="1" dirty="0">
                <a:solidFill>
                  <a:srgbClr val="CC0099"/>
                </a:solidFill>
              </a:rPr>
              <a:t>Engaging models with stakeholders</a:t>
            </a:r>
          </a:p>
          <a:p>
            <a:r>
              <a:rPr lang="en-US" sz="2400" b="1" i="1" dirty="0"/>
              <a:t>	</a:t>
            </a:r>
            <a:r>
              <a:rPr lang="en-US" sz="2800" b="1" i="1" dirty="0"/>
              <a:t>practical encounters</a:t>
            </a:r>
          </a:p>
          <a:p>
            <a:pPr marL="571500" indent="-571500">
              <a:buFont typeface="Wingdings" panose="05000000000000000000" pitchFamily="2" charset="2"/>
              <a:buChar char="Ø"/>
            </a:pPr>
            <a:r>
              <a:rPr lang="en-US" sz="3600" b="1" dirty="0">
                <a:solidFill>
                  <a:srgbClr val="CC0099"/>
                </a:solidFill>
              </a:rPr>
              <a:t>Roll out of CBT </a:t>
            </a:r>
          </a:p>
          <a:p>
            <a:r>
              <a:rPr lang="en-US" sz="2400" b="1" i="1" dirty="0"/>
              <a:t>	</a:t>
            </a:r>
            <a:r>
              <a:rPr lang="en-US" sz="2800" b="1" i="1" dirty="0"/>
              <a:t>workshops and interventions</a:t>
            </a:r>
          </a:p>
          <a:p>
            <a:pPr marL="571500" indent="-571500">
              <a:buFont typeface="Wingdings" panose="05000000000000000000" pitchFamily="2" charset="2"/>
              <a:buChar char="Ø"/>
            </a:pPr>
            <a:r>
              <a:rPr lang="en-US" sz="3600" b="1" dirty="0">
                <a:solidFill>
                  <a:srgbClr val="CC0099"/>
                </a:solidFill>
              </a:rPr>
              <a:t>Refining the modelling </a:t>
            </a:r>
          </a:p>
          <a:p>
            <a:r>
              <a:rPr lang="en-US" sz="2800" b="1" i="1" dirty="0"/>
              <a:t>	adaptation based on feedback </a:t>
            </a:r>
          </a:p>
          <a:p>
            <a:pPr marL="285750" indent="-285750">
              <a:buFont typeface="Wingdings" panose="05000000000000000000" pitchFamily="2" charset="2"/>
              <a:buChar char="Ø"/>
            </a:pPr>
            <a:endParaRPr lang="en-ZA" dirty="0"/>
          </a:p>
        </p:txBody>
      </p:sp>
      <p:pic>
        <p:nvPicPr>
          <p:cNvPr id="6" name="Picture 5">
            <a:extLst>
              <a:ext uri="{FF2B5EF4-FFF2-40B4-BE49-F238E27FC236}">
                <a16:creationId xmlns:a16="http://schemas.microsoft.com/office/drawing/2014/main" id="{9F1F8BF1-BB3C-433B-AFDA-81A347B0AB84}"/>
              </a:ext>
            </a:extLst>
          </p:cNvPr>
          <p:cNvPicPr>
            <a:picLocks noChangeAspect="1"/>
          </p:cNvPicPr>
          <p:nvPr/>
        </p:nvPicPr>
        <p:blipFill rotWithShape="1">
          <a:blip r:embed="rId2"/>
          <a:srcRect l="6956" r="68406" b="37509"/>
          <a:stretch/>
        </p:blipFill>
        <p:spPr>
          <a:xfrm>
            <a:off x="1031390" y="1715038"/>
            <a:ext cx="3092935" cy="5143063"/>
          </a:xfrm>
          <a:prstGeom prst="rect">
            <a:avLst/>
          </a:prstGeom>
        </p:spPr>
      </p:pic>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452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hwe Shwe Colours I'll Have Them All Colours | The African Fabric Shop">
            <a:extLst>
              <a:ext uri="{FF2B5EF4-FFF2-40B4-BE49-F238E27FC236}">
                <a16:creationId xmlns:a16="http://schemas.microsoft.com/office/drawing/2014/main" id="{FFD7BF28-E235-4C83-A03E-5873A2D22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2860C17-FFCA-44CF-BB7A-F26E08111D91}"/>
              </a:ext>
            </a:extLst>
          </p:cNvPr>
          <p:cNvSpPr txBox="1">
            <a:spLocks/>
          </p:cNvSpPr>
          <p:nvPr/>
        </p:nvSpPr>
        <p:spPr>
          <a:xfrm>
            <a:off x="2567347" y="2085655"/>
            <a:ext cx="5219271" cy="2979504"/>
          </a:xfrm>
          <a:prstGeom prst="rect">
            <a:avLst/>
          </a:prstGeom>
          <a:solidFill>
            <a:srgbClr val="FFFF00"/>
          </a:solidFill>
        </p:spPr>
        <p:txBody>
          <a:bodyPr>
            <a:noAutofit/>
          </a:bodyPr>
          <a:lstStyle>
            <a:lvl1pPr algn="l" defTabSz="457178" rtl="0" eaLnBrk="1" latinLnBrk="0" hangingPunct="1">
              <a:spcBef>
                <a:spcPct val="0"/>
              </a:spcBef>
              <a:buNone/>
              <a:defRPr sz="4400" kern="1200">
                <a:solidFill>
                  <a:srgbClr val="002F87"/>
                </a:solidFill>
                <a:latin typeface="Arial"/>
                <a:ea typeface="+mj-ea"/>
                <a:cs typeface="Arial"/>
              </a:defRPr>
            </a:lvl1pPr>
          </a:lstStyle>
          <a:p>
            <a:pPr algn="ctr"/>
            <a:endParaRPr lang="en-US" sz="4000" i="1" dirty="0">
              <a:solidFill>
                <a:srgbClr val="CC0099"/>
              </a:solidFill>
              <a:latin typeface="Arial Black" pitchFamily="34" charset="0"/>
            </a:endParaRPr>
          </a:p>
          <a:p>
            <a:pPr algn="ctr"/>
            <a:endParaRPr lang="en-US" sz="4000" i="1" dirty="0">
              <a:solidFill>
                <a:srgbClr val="CC0099"/>
              </a:solidFill>
              <a:latin typeface="Arial Black" pitchFamily="34" charset="0"/>
            </a:endParaRPr>
          </a:p>
          <a:p>
            <a:pPr algn="ctr"/>
            <a:r>
              <a:rPr lang="en-US" sz="4000" i="1" dirty="0">
                <a:solidFill>
                  <a:srgbClr val="CC0099"/>
                </a:solidFill>
                <a:latin typeface="Arial Black" pitchFamily="34" charset="0"/>
              </a:rPr>
              <a:t>Thank you!</a:t>
            </a:r>
          </a:p>
        </p:txBody>
      </p:sp>
    </p:spTree>
    <p:extLst>
      <p:ext uri="{BB962C8B-B14F-4D97-AF65-F5344CB8AC3E}">
        <p14:creationId xmlns:p14="http://schemas.microsoft.com/office/powerpoint/2010/main" val="1143213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44C20C-C1B8-408E-AD49-ABDAF983B39E}"/>
              </a:ext>
            </a:extLst>
          </p:cNvPr>
          <p:cNvSpPr txBox="1"/>
          <p:nvPr/>
        </p:nvSpPr>
        <p:spPr>
          <a:xfrm>
            <a:off x="5699226" y="530080"/>
            <a:ext cx="1612749" cy="646331"/>
          </a:xfrm>
          <a:prstGeom prst="rect">
            <a:avLst/>
          </a:prstGeom>
          <a:solidFill>
            <a:srgbClr val="FFFF66"/>
          </a:solidFill>
        </p:spPr>
        <p:txBody>
          <a:bodyPr wrap="square">
            <a:spAutoFit/>
          </a:bodyPr>
          <a:lstStyle/>
          <a:p>
            <a:pPr algn="l"/>
            <a:r>
              <a:rPr lang="en-US" sz="3600" b="1" dirty="0">
                <a:solidFill>
                  <a:srgbClr val="CC0099"/>
                </a:solidFill>
              </a:rPr>
              <a:t>SDG 1</a:t>
            </a:r>
          </a:p>
        </p:txBody>
      </p:sp>
      <p:pic>
        <p:nvPicPr>
          <p:cNvPr id="2" name="Picture 1">
            <a:extLst>
              <a:ext uri="{FF2B5EF4-FFF2-40B4-BE49-F238E27FC236}">
                <a16:creationId xmlns:a16="http://schemas.microsoft.com/office/drawing/2014/main" id="{076C7AC7-BFC1-4E9F-8343-8EC0B07A97C8}"/>
              </a:ext>
            </a:extLst>
          </p:cNvPr>
          <p:cNvPicPr>
            <a:picLocks noChangeAspect="1"/>
          </p:cNvPicPr>
          <p:nvPr/>
        </p:nvPicPr>
        <p:blipFill>
          <a:blip r:embed="rId3"/>
          <a:stretch>
            <a:fillRect/>
          </a:stretch>
        </p:blipFill>
        <p:spPr>
          <a:xfrm>
            <a:off x="2344932" y="1213526"/>
            <a:ext cx="5010025" cy="5010025"/>
          </a:xfrm>
          <a:prstGeom prst="rect">
            <a:avLst/>
          </a:prstGeom>
        </p:spPr>
      </p:pic>
      <p:sp>
        <p:nvSpPr>
          <p:cNvPr id="5" name="TextBox 4">
            <a:extLst>
              <a:ext uri="{FF2B5EF4-FFF2-40B4-BE49-F238E27FC236}">
                <a16:creationId xmlns:a16="http://schemas.microsoft.com/office/drawing/2014/main" id="{10B0CD1D-21FB-46F0-A80F-93C386DFCC67}"/>
              </a:ext>
            </a:extLst>
          </p:cNvPr>
          <p:cNvSpPr txBox="1"/>
          <p:nvPr/>
        </p:nvSpPr>
        <p:spPr>
          <a:xfrm>
            <a:off x="6121294" y="6122504"/>
            <a:ext cx="1612749" cy="646331"/>
          </a:xfrm>
          <a:prstGeom prst="rect">
            <a:avLst/>
          </a:prstGeom>
          <a:solidFill>
            <a:srgbClr val="FFFF66"/>
          </a:solidFill>
        </p:spPr>
        <p:txBody>
          <a:bodyPr wrap="square">
            <a:spAutoFit/>
          </a:bodyPr>
          <a:lstStyle/>
          <a:p>
            <a:pPr algn="l"/>
            <a:r>
              <a:rPr lang="en-US" sz="3600" b="1" dirty="0">
                <a:solidFill>
                  <a:srgbClr val="CC0099"/>
                </a:solidFill>
              </a:rPr>
              <a:t>SDG 8</a:t>
            </a:r>
          </a:p>
        </p:txBody>
      </p:sp>
      <p:pic>
        <p:nvPicPr>
          <p:cNvPr id="6146" name="Picture 2" descr="AVCA | SDG 1: End poverty in all its forms everywhere">
            <a:extLst>
              <a:ext uri="{FF2B5EF4-FFF2-40B4-BE49-F238E27FC236}">
                <a16:creationId xmlns:a16="http://schemas.microsoft.com/office/drawing/2014/main" id="{8A1CB379-B7AA-4809-AFFE-D8B1A90093C9}"/>
              </a:ext>
            </a:extLst>
          </p:cNvPr>
          <p:cNvPicPr>
            <a:picLocks noChangeAspect="1" noChangeArrowheads="1"/>
          </p:cNvPicPr>
          <p:nvPr/>
        </p:nvPicPr>
        <p:blipFill rotWithShape="1">
          <a:blip r:embed="rId4">
            <a:duotone>
              <a:prstClr val="black"/>
              <a:srgbClr val="FFFF00">
                <a:tint val="45000"/>
                <a:satMod val="400000"/>
              </a:srgbClr>
            </a:duotone>
            <a:extLst>
              <a:ext uri="{28A0092B-C50C-407E-A947-70E740481C1C}">
                <a14:useLocalDpi xmlns:a14="http://schemas.microsoft.com/office/drawing/2010/main" val="0"/>
              </a:ext>
            </a:extLst>
          </a:blip>
          <a:srcRect t="13825" b="15436"/>
          <a:stretch/>
        </p:blipFill>
        <p:spPr bwMode="auto">
          <a:xfrm>
            <a:off x="1209965" y="1155186"/>
            <a:ext cx="7915556" cy="24841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VCA | SDG 8: Decent Work and Economic Growth">
            <a:extLst>
              <a:ext uri="{FF2B5EF4-FFF2-40B4-BE49-F238E27FC236}">
                <a16:creationId xmlns:a16="http://schemas.microsoft.com/office/drawing/2014/main" id="{455F259C-FE88-478C-A374-3ADA230F0BAA}"/>
              </a:ext>
            </a:extLst>
          </p:cNvPr>
          <p:cNvPicPr>
            <a:picLocks noChangeAspect="1" noChangeArrowheads="1"/>
          </p:cNvPicPr>
          <p:nvPr/>
        </p:nvPicPr>
        <p:blipFill rotWithShape="1">
          <a:blip r:embed="rId5">
            <a:duotone>
              <a:prstClr val="black"/>
              <a:srgbClr val="CC0066">
                <a:tint val="45000"/>
                <a:satMod val="400000"/>
              </a:srgbClr>
            </a:duotone>
            <a:extLst>
              <a:ext uri="{28A0092B-C50C-407E-A947-70E740481C1C}">
                <a14:useLocalDpi xmlns:a14="http://schemas.microsoft.com/office/drawing/2010/main" val="0"/>
              </a:ext>
            </a:extLst>
          </a:blip>
          <a:srcRect t="18918" b="21468"/>
          <a:stretch/>
        </p:blipFill>
        <p:spPr bwMode="auto">
          <a:xfrm>
            <a:off x="1209966" y="3607028"/>
            <a:ext cx="7915555" cy="251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59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additive="base">
                                        <p:cTn id="19" dur="500" fill="hold"/>
                                        <p:tgtEl>
                                          <p:spTgt spid="6146"/>
                                        </p:tgtEl>
                                        <p:attrNameLst>
                                          <p:attrName>ppt_x</p:attrName>
                                        </p:attrNameLst>
                                      </p:cBhvr>
                                      <p:tavLst>
                                        <p:tav tm="0">
                                          <p:val>
                                            <p:strVal val="0-#ppt_w/2"/>
                                          </p:val>
                                        </p:tav>
                                        <p:tav tm="100000">
                                          <p:val>
                                            <p:strVal val="#ppt_x"/>
                                          </p:val>
                                        </p:tav>
                                      </p:tavLst>
                                    </p:anim>
                                    <p:anim calcmode="lin" valueType="num">
                                      <p:cBhvr additive="base">
                                        <p:cTn id="20" dur="500" fill="hold"/>
                                        <p:tgtEl>
                                          <p:spTgt spid="614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148"/>
                                        </p:tgtEl>
                                        <p:attrNameLst>
                                          <p:attrName>style.visibility</p:attrName>
                                        </p:attrNameLst>
                                      </p:cBhvr>
                                      <p:to>
                                        <p:strVal val="visible"/>
                                      </p:to>
                                    </p:set>
                                    <p:anim calcmode="lin" valueType="num">
                                      <p:cBhvr additive="base">
                                        <p:cTn id="25" dur="500" fill="hold"/>
                                        <p:tgtEl>
                                          <p:spTgt spid="6148"/>
                                        </p:tgtEl>
                                        <p:attrNameLst>
                                          <p:attrName>ppt_x</p:attrName>
                                        </p:attrNameLst>
                                      </p:cBhvr>
                                      <p:tavLst>
                                        <p:tav tm="0">
                                          <p:val>
                                            <p:strVal val="1+#ppt_w/2"/>
                                          </p:val>
                                        </p:tav>
                                        <p:tav tm="100000">
                                          <p:val>
                                            <p:strVal val="#ppt_x"/>
                                          </p:val>
                                        </p:tav>
                                      </p:tavLst>
                                    </p:anim>
                                    <p:anim calcmode="lin" valueType="num">
                                      <p:cBhvr additive="base">
                                        <p:cTn id="26"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C3CF3ED-735F-4AF1-837C-ABEFC7241289}"/>
              </a:ext>
            </a:extLst>
          </p:cNvPr>
          <p:cNvSpPr txBox="1"/>
          <p:nvPr/>
        </p:nvSpPr>
        <p:spPr>
          <a:xfrm>
            <a:off x="1209965" y="31653"/>
            <a:ext cx="5469509" cy="523220"/>
          </a:xfrm>
          <a:prstGeom prst="rect">
            <a:avLst/>
          </a:prstGeom>
          <a:solidFill>
            <a:srgbClr val="FFFF66"/>
          </a:solidFill>
        </p:spPr>
        <p:txBody>
          <a:bodyPr wrap="square">
            <a:spAutoFit/>
          </a:bodyPr>
          <a:lstStyle/>
          <a:p>
            <a:r>
              <a:rPr lang="en-US" sz="2800" b="1" dirty="0">
                <a:solidFill>
                  <a:srgbClr val="CC0099"/>
                </a:solidFill>
                <a:latin typeface="Arial" panose="020B0604020202020204" pitchFamily="34" charset="0"/>
                <a:cs typeface="Arial" panose="020B0604020202020204" pitchFamily="34" charset="0"/>
              </a:rPr>
              <a:t>COMMUNITY-BASED TOURISM</a:t>
            </a:r>
          </a:p>
        </p:txBody>
      </p:sp>
      <p:grpSp>
        <p:nvGrpSpPr>
          <p:cNvPr id="18" name="Group 17">
            <a:extLst>
              <a:ext uri="{FF2B5EF4-FFF2-40B4-BE49-F238E27FC236}">
                <a16:creationId xmlns:a16="http://schemas.microsoft.com/office/drawing/2014/main" id="{E74BBAC8-6CF1-45CC-A3CB-91D28ACE6CF0}"/>
              </a:ext>
            </a:extLst>
          </p:cNvPr>
          <p:cNvGrpSpPr/>
          <p:nvPr/>
        </p:nvGrpSpPr>
        <p:grpSpPr>
          <a:xfrm>
            <a:off x="1398198" y="743404"/>
            <a:ext cx="3365865" cy="3078480"/>
            <a:chOff x="1537063" y="796834"/>
            <a:chExt cx="3365865" cy="3078480"/>
          </a:xfrm>
        </p:grpSpPr>
        <p:pic>
          <p:nvPicPr>
            <p:cNvPr id="9" name="Picture 8">
              <a:extLst>
                <a:ext uri="{FF2B5EF4-FFF2-40B4-BE49-F238E27FC236}">
                  <a16:creationId xmlns:a16="http://schemas.microsoft.com/office/drawing/2014/main" id="{244DB64B-E7F2-4763-A65E-2FB488826598}"/>
                </a:ext>
              </a:extLst>
            </p:cNvPr>
            <p:cNvPicPr>
              <a:picLocks noChangeAspect="1"/>
            </p:cNvPicPr>
            <p:nvPr/>
          </p:nvPicPr>
          <p:blipFill rotWithShape="1">
            <a:blip r:embed="rId3"/>
            <a:srcRect l="22000" t="32772" r="41191" b="15418"/>
            <a:stretch/>
          </p:blipFill>
          <p:spPr>
            <a:xfrm>
              <a:off x="1537063" y="1210491"/>
              <a:ext cx="3365864" cy="2664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E44F1AFD-3C60-46CF-B243-2F46889B0025}"/>
                </a:ext>
              </a:extLst>
            </p:cNvPr>
            <p:cNvPicPr>
              <a:picLocks noChangeAspect="1"/>
            </p:cNvPicPr>
            <p:nvPr/>
          </p:nvPicPr>
          <p:blipFill rotWithShape="1">
            <a:blip r:embed="rId3"/>
            <a:srcRect l="22000" t="14656" r="41191" b="77301"/>
            <a:stretch/>
          </p:blipFill>
          <p:spPr>
            <a:xfrm>
              <a:off x="1537064" y="796834"/>
              <a:ext cx="3365864" cy="413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17" name="Group 16">
            <a:extLst>
              <a:ext uri="{FF2B5EF4-FFF2-40B4-BE49-F238E27FC236}">
                <a16:creationId xmlns:a16="http://schemas.microsoft.com/office/drawing/2014/main" id="{6EA73AE1-2AEC-4195-A787-7C11034E6DA5}"/>
              </a:ext>
            </a:extLst>
          </p:cNvPr>
          <p:cNvGrpSpPr/>
          <p:nvPr/>
        </p:nvGrpSpPr>
        <p:grpSpPr>
          <a:xfrm>
            <a:off x="5059444" y="884448"/>
            <a:ext cx="3605614" cy="3837066"/>
            <a:chOff x="4902926" y="2276351"/>
            <a:chExt cx="4162962" cy="4447606"/>
          </a:xfrm>
        </p:grpSpPr>
        <p:pic>
          <p:nvPicPr>
            <p:cNvPr id="13" name="Picture 12">
              <a:extLst>
                <a:ext uri="{FF2B5EF4-FFF2-40B4-BE49-F238E27FC236}">
                  <a16:creationId xmlns:a16="http://schemas.microsoft.com/office/drawing/2014/main" id="{3227F40A-DD29-42FF-B057-71B48DE6A065}"/>
                </a:ext>
              </a:extLst>
            </p:cNvPr>
            <p:cNvPicPr>
              <a:picLocks noChangeAspect="1"/>
            </p:cNvPicPr>
            <p:nvPr/>
          </p:nvPicPr>
          <p:blipFill rotWithShape="1">
            <a:blip r:embed="rId4"/>
            <a:srcRect l="18381" t="14910" r="36092" b="15926"/>
            <a:stretch/>
          </p:blipFill>
          <p:spPr>
            <a:xfrm>
              <a:off x="4902927" y="3166505"/>
              <a:ext cx="4162961" cy="355745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131DA75F-B507-4019-A49F-22763CAC1D7C}"/>
                </a:ext>
              </a:extLst>
            </p:cNvPr>
            <p:cNvPicPr>
              <a:picLocks noChangeAspect="1"/>
            </p:cNvPicPr>
            <p:nvPr/>
          </p:nvPicPr>
          <p:blipFill rotWithShape="1">
            <a:blip r:embed="rId4"/>
            <a:srcRect l="64048" t="14910" r="21804" b="77640"/>
            <a:stretch/>
          </p:blipFill>
          <p:spPr>
            <a:xfrm>
              <a:off x="7713094" y="3603469"/>
              <a:ext cx="1293749" cy="38317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A4B99C1E-DEC9-45DC-9E86-E905007FDA5B}"/>
                </a:ext>
              </a:extLst>
            </p:cNvPr>
            <p:cNvPicPr>
              <a:picLocks noChangeAspect="1"/>
            </p:cNvPicPr>
            <p:nvPr/>
          </p:nvPicPr>
          <p:blipFill rotWithShape="1">
            <a:blip r:embed="rId5"/>
            <a:srcRect l="28283" t="11572" r="26190" b="71122"/>
            <a:stretch/>
          </p:blipFill>
          <p:spPr>
            <a:xfrm>
              <a:off x="4902926" y="2276351"/>
              <a:ext cx="4162961" cy="890154"/>
            </a:xfrm>
            <a:prstGeom prst="rect">
              <a:avLst/>
            </a:prstGeom>
            <a:ln w="38100" cap="sq">
              <a:noFill/>
              <a:prstDash val="solid"/>
              <a:miter lim="800000"/>
            </a:ln>
            <a:effectLst>
              <a:outerShdw blurRad="50800" dist="38100" dir="2700000" algn="tl" rotWithShape="0">
                <a:srgbClr val="000000">
                  <a:alpha val="43000"/>
                </a:srgbClr>
              </a:outerShdw>
            </a:effectLst>
          </p:spPr>
        </p:pic>
      </p:grpSp>
      <p:pic>
        <p:nvPicPr>
          <p:cNvPr id="20" name="Picture 2" descr="♦️Must Read♦️ The latest edition of The Radical Voice features EFF MP  Ngwanamakwetle Reneiloe Mashabela as she calls for a tourism economy that  serves the many, not the few. She argues that">
            <a:extLst>
              <a:ext uri="{FF2B5EF4-FFF2-40B4-BE49-F238E27FC236}">
                <a16:creationId xmlns:a16="http://schemas.microsoft.com/office/drawing/2014/main" id="{70A80B86-B0FD-4215-AA53-F5A24C56DD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4215" y="4051391"/>
            <a:ext cx="2873829" cy="24955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ourism News Africa Magazine - Issue 8 by Tourism News Africa - Issuu">
            <a:extLst>
              <a:ext uri="{FF2B5EF4-FFF2-40B4-BE49-F238E27FC236}">
                <a16:creationId xmlns:a16="http://schemas.microsoft.com/office/drawing/2014/main" id="{96A174C7-A60B-4D71-93DE-12AE73046C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6947"/>
          <a:stretch/>
        </p:blipFill>
        <p:spPr bwMode="auto">
          <a:xfrm>
            <a:off x="5556528" y="5011137"/>
            <a:ext cx="2946087" cy="164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315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E454F5-6F8D-4152-A3EF-3C5C9FE77F8B}"/>
              </a:ext>
            </a:extLst>
          </p:cNvPr>
          <p:cNvSpPr txBox="1"/>
          <p:nvPr/>
        </p:nvSpPr>
        <p:spPr>
          <a:xfrm>
            <a:off x="1222965" y="2899562"/>
            <a:ext cx="7934035" cy="954107"/>
          </a:xfrm>
          <a:prstGeom prst="rect">
            <a:avLst/>
          </a:prstGeom>
          <a:solidFill>
            <a:srgbClr val="CC0066"/>
          </a:solidFill>
        </p:spPr>
        <p:txBody>
          <a:bodyPr wrap="square" rtlCol="0">
            <a:spAutoFit/>
          </a:bodyPr>
          <a:lstStyle/>
          <a:p>
            <a:pPr algn="ctr"/>
            <a:r>
              <a:rPr lang="en-US" sz="2800" b="1" dirty="0">
                <a:solidFill>
                  <a:srgbClr val="FFFF66"/>
                </a:solidFill>
              </a:rPr>
              <a:t>ACADEMIC SCRUTINY OF </a:t>
            </a:r>
          </a:p>
          <a:p>
            <a:pPr algn="ctr"/>
            <a:r>
              <a:rPr lang="en-US" sz="2800" b="1" dirty="0">
                <a:solidFill>
                  <a:srgbClr val="FFFF66"/>
                </a:solidFill>
              </a:rPr>
              <a:t>COMMUNITY-BASED TOURISM </a:t>
            </a:r>
            <a:endParaRPr lang="en-ZA" sz="2800" b="1" dirty="0">
              <a:solidFill>
                <a:srgbClr val="FFFF66"/>
              </a:solidFill>
            </a:endParaRPr>
          </a:p>
        </p:txBody>
      </p:sp>
      <p:sp>
        <p:nvSpPr>
          <p:cNvPr id="8" name="TextBox 7">
            <a:extLst>
              <a:ext uri="{FF2B5EF4-FFF2-40B4-BE49-F238E27FC236}">
                <a16:creationId xmlns:a16="http://schemas.microsoft.com/office/drawing/2014/main" id="{9F47EE6C-BC7C-4001-B6FA-1CD74C247D35}"/>
              </a:ext>
            </a:extLst>
          </p:cNvPr>
          <p:cNvSpPr txBox="1"/>
          <p:nvPr/>
        </p:nvSpPr>
        <p:spPr>
          <a:xfrm rot="790743">
            <a:off x="1533041" y="764239"/>
            <a:ext cx="3244799" cy="584775"/>
          </a:xfrm>
          <a:prstGeom prst="rect">
            <a:avLst/>
          </a:prstGeom>
          <a:solidFill>
            <a:srgbClr val="FFFF66"/>
          </a:solidFill>
        </p:spPr>
        <p:txBody>
          <a:bodyPr wrap="none" rtlCol="0">
            <a:spAutoFit/>
          </a:bodyPr>
          <a:lstStyle/>
          <a:p>
            <a:r>
              <a:rPr lang="en-ZA" sz="3200" dirty="0">
                <a:solidFill>
                  <a:srgbClr val="CC0099"/>
                </a:solidFill>
                <a:latin typeface="Arial Black" panose="020B0A04020102020204" pitchFamily="34" charset="0"/>
              </a:rPr>
              <a:t>Exploitative? </a:t>
            </a:r>
          </a:p>
        </p:txBody>
      </p:sp>
      <p:sp>
        <p:nvSpPr>
          <p:cNvPr id="9" name="TextBox 8">
            <a:extLst>
              <a:ext uri="{FF2B5EF4-FFF2-40B4-BE49-F238E27FC236}">
                <a16:creationId xmlns:a16="http://schemas.microsoft.com/office/drawing/2014/main" id="{4A64C4D4-A792-443B-AD28-2046752F4DD1}"/>
              </a:ext>
            </a:extLst>
          </p:cNvPr>
          <p:cNvSpPr txBox="1"/>
          <p:nvPr/>
        </p:nvSpPr>
        <p:spPr>
          <a:xfrm rot="1074176">
            <a:off x="4628980" y="588138"/>
            <a:ext cx="2591350" cy="584775"/>
          </a:xfrm>
          <a:prstGeom prst="rect">
            <a:avLst/>
          </a:prstGeom>
          <a:solidFill>
            <a:srgbClr val="FFFF66"/>
          </a:solidFill>
        </p:spPr>
        <p:txBody>
          <a:bodyPr wrap="none" rtlCol="0">
            <a:spAutoFit/>
          </a:bodyPr>
          <a:lstStyle/>
          <a:p>
            <a:r>
              <a:rPr lang="en-ZA" sz="3200" dirty="0">
                <a:solidFill>
                  <a:srgbClr val="CC0099"/>
                </a:solidFill>
                <a:latin typeface="Arial Black" panose="020B0A04020102020204" pitchFamily="34" charset="0"/>
              </a:rPr>
              <a:t>Contrived?</a:t>
            </a:r>
          </a:p>
        </p:txBody>
      </p:sp>
      <p:sp>
        <p:nvSpPr>
          <p:cNvPr id="10" name="TextBox 9">
            <a:extLst>
              <a:ext uri="{FF2B5EF4-FFF2-40B4-BE49-F238E27FC236}">
                <a16:creationId xmlns:a16="http://schemas.microsoft.com/office/drawing/2014/main" id="{9C5023E5-E6A7-459C-BE3F-CE19BE97F92C}"/>
              </a:ext>
            </a:extLst>
          </p:cNvPr>
          <p:cNvSpPr txBox="1"/>
          <p:nvPr/>
        </p:nvSpPr>
        <p:spPr>
          <a:xfrm rot="20105978">
            <a:off x="6736733" y="1411432"/>
            <a:ext cx="2201821" cy="584775"/>
          </a:xfrm>
          <a:prstGeom prst="rect">
            <a:avLst/>
          </a:prstGeom>
          <a:solidFill>
            <a:srgbClr val="FFFF66"/>
          </a:solidFill>
        </p:spPr>
        <p:txBody>
          <a:bodyPr wrap="none" rtlCol="0">
            <a:spAutoFit/>
          </a:bodyPr>
          <a:lstStyle/>
          <a:p>
            <a:r>
              <a:rPr lang="en-ZA" sz="3200" dirty="0">
                <a:solidFill>
                  <a:srgbClr val="CC0099"/>
                </a:solidFill>
                <a:latin typeface="Arial Black" panose="020B0A04020102020204" pitchFamily="34" charset="0"/>
              </a:rPr>
              <a:t>Abusive?</a:t>
            </a:r>
          </a:p>
        </p:txBody>
      </p:sp>
      <p:sp>
        <p:nvSpPr>
          <p:cNvPr id="11" name="TextBox 10">
            <a:extLst>
              <a:ext uri="{FF2B5EF4-FFF2-40B4-BE49-F238E27FC236}">
                <a16:creationId xmlns:a16="http://schemas.microsoft.com/office/drawing/2014/main" id="{81C17AC2-2E0E-4F1D-AFF0-A7BBB47B79F3}"/>
              </a:ext>
            </a:extLst>
          </p:cNvPr>
          <p:cNvSpPr txBox="1"/>
          <p:nvPr/>
        </p:nvSpPr>
        <p:spPr>
          <a:xfrm rot="21294325">
            <a:off x="1530345" y="5639635"/>
            <a:ext cx="2393219" cy="584775"/>
          </a:xfrm>
          <a:prstGeom prst="rect">
            <a:avLst/>
          </a:prstGeom>
          <a:solidFill>
            <a:srgbClr val="FFFF66"/>
          </a:solidFill>
        </p:spPr>
        <p:txBody>
          <a:bodyPr wrap="none" rtlCol="0">
            <a:spAutoFit/>
          </a:bodyPr>
          <a:lstStyle/>
          <a:p>
            <a:r>
              <a:rPr lang="en-ZA" sz="3200" dirty="0">
                <a:solidFill>
                  <a:srgbClr val="CC0099"/>
                </a:solidFill>
                <a:latin typeface="Arial Black" panose="020B0A04020102020204" pitchFamily="34" charset="0"/>
              </a:rPr>
              <a:t>Artificial?</a:t>
            </a:r>
          </a:p>
        </p:txBody>
      </p:sp>
      <p:sp>
        <p:nvSpPr>
          <p:cNvPr id="12" name="TextBox 11">
            <a:extLst>
              <a:ext uri="{FF2B5EF4-FFF2-40B4-BE49-F238E27FC236}">
                <a16:creationId xmlns:a16="http://schemas.microsoft.com/office/drawing/2014/main" id="{85EE55E1-E172-4112-BC65-511ACD265379}"/>
              </a:ext>
            </a:extLst>
          </p:cNvPr>
          <p:cNvSpPr txBox="1"/>
          <p:nvPr/>
        </p:nvSpPr>
        <p:spPr>
          <a:xfrm rot="679609">
            <a:off x="1348997" y="4413147"/>
            <a:ext cx="3196709" cy="584775"/>
          </a:xfrm>
          <a:prstGeom prst="rect">
            <a:avLst/>
          </a:prstGeom>
          <a:solidFill>
            <a:srgbClr val="FFFF66"/>
          </a:solidFill>
        </p:spPr>
        <p:txBody>
          <a:bodyPr wrap="none" rtlCol="0">
            <a:spAutoFit/>
          </a:bodyPr>
          <a:lstStyle/>
          <a:p>
            <a:r>
              <a:rPr lang="en-ZA" sz="3200" dirty="0">
                <a:solidFill>
                  <a:srgbClr val="CC0099"/>
                </a:solidFill>
                <a:latin typeface="Arial Black" panose="020B0A04020102020204" pitchFamily="34" charset="0"/>
              </a:rPr>
              <a:t>Unauthentic?</a:t>
            </a:r>
          </a:p>
        </p:txBody>
      </p:sp>
      <p:sp>
        <p:nvSpPr>
          <p:cNvPr id="13" name="TextBox 12">
            <a:extLst>
              <a:ext uri="{FF2B5EF4-FFF2-40B4-BE49-F238E27FC236}">
                <a16:creationId xmlns:a16="http://schemas.microsoft.com/office/drawing/2014/main" id="{F1BD222C-6A5B-4085-9083-B24E5CD1FE86}"/>
              </a:ext>
            </a:extLst>
          </p:cNvPr>
          <p:cNvSpPr txBox="1"/>
          <p:nvPr/>
        </p:nvSpPr>
        <p:spPr>
          <a:xfrm rot="791351">
            <a:off x="4446257" y="5837044"/>
            <a:ext cx="1506503" cy="584775"/>
          </a:xfrm>
          <a:prstGeom prst="rect">
            <a:avLst/>
          </a:prstGeom>
          <a:solidFill>
            <a:srgbClr val="FFFF66"/>
          </a:solidFill>
        </p:spPr>
        <p:txBody>
          <a:bodyPr wrap="none" rtlCol="0">
            <a:spAutoFit/>
          </a:bodyPr>
          <a:lstStyle/>
          <a:p>
            <a:r>
              <a:rPr lang="en-ZA" sz="3200" dirty="0">
                <a:solidFill>
                  <a:srgbClr val="CC0099"/>
                </a:solidFill>
                <a:latin typeface="Arial Black" panose="020B0A04020102020204" pitchFamily="34" charset="0"/>
              </a:rPr>
              <a:t>Fake?</a:t>
            </a:r>
          </a:p>
        </p:txBody>
      </p:sp>
      <p:sp>
        <p:nvSpPr>
          <p:cNvPr id="14" name="TextBox 13">
            <a:extLst>
              <a:ext uri="{FF2B5EF4-FFF2-40B4-BE49-F238E27FC236}">
                <a16:creationId xmlns:a16="http://schemas.microsoft.com/office/drawing/2014/main" id="{431E8998-432F-41F4-A45A-72B8EB861FD7}"/>
              </a:ext>
            </a:extLst>
          </p:cNvPr>
          <p:cNvSpPr txBox="1"/>
          <p:nvPr/>
        </p:nvSpPr>
        <p:spPr>
          <a:xfrm rot="21086997">
            <a:off x="3599598" y="1978650"/>
            <a:ext cx="2717219" cy="584775"/>
          </a:xfrm>
          <a:prstGeom prst="rect">
            <a:avLst/>
          </a:prstGeom>
          <a:solidFill>
            <a:srgbClr val="FFFF66"/>
          </a:solidFill>
        </p:spPr>
        <p:txBody>
          <a:bodyPr wrap="none" rtlCol="0">
            <a:spAutoFit/>
          </a:bodyPr>
          <a:lstStyle/>
          <a:p>
            <a:r>
              <a:rPr lang="en-ZA" sz="3200" dirty="0">
                <a:solidFill>
                  <a:srgbClr val="CC0099"/>
                </a:solidFill>
                <a:latin typeface="Arial Black" panose="020B0A04020102020204" pitchFamily="34" charset="0"/>
              </a:rPr>
              <a:t>Disruptive?</a:t>
            </a:r>
          </a:p>
        </p:txBody>
      </p:sp>
      <p:sp>
        <p:nvSpPr>
          <p:cNvPr id="15" name="TextBox 14">
            <a:extLst>
              <a:ext uri="{FF2B5EF4-FFF2-40B4-BE49-F238E27FC236}">
                <a16:creationId xmlns:a16="http://schemas.microsoft.com/office/drawing/2014/main" id="{B997F3EC-950B-4F0A-AC0F-1E8C37797B38}"/>
              </a:ext>
            </a:extLst>
          </p:cNvPr>
          <p:cNvSpPr txBox="1"/>
          <p:nvPr/>
        </p:nvSpPr>
        <p:spPr>
          <a:xfrm rot="604490">
            <a:off x="5558550" y="5343275"/>
            <a:ext cx="3377848" cy="584775"/>
          </a:xfrm>
          <a:prstGeom prst="rect">
            <a:avLst/>
          </a:prstGeom>
          <a:solidFill>
            <a:srgbClr val="FFFF66"/>
          </a:solidFill>
        </p:spPr>
        <p:txBody>
          <a:bodyPr wrap="none" rtlCol="0">
            <a:spAutoFit/>
          </a:bodyPr>
          <a:lstStyle/>
          <a:p>
            <a:r>
              <a:rPr lang="en-ZA" sz="3200" dirty="0">
                <a:solidFill>
                  <a:srgbClr val="CC0099"/>
                </a:solidFill>
                <a:latin typeface="Arial Black" panose="020B0A04020102020204" pitchFamily="34" charset="0"/>
              </a:rPr>
              <a:t>Commodified?</a:t>
            </a:r>
          </a:p>
        </p:txBody>
      </p:sp>
      <p:sp>
        <p:nvSpPr>
          <p:cNvPr id="16" name="TextBox 15">
            <a:extLst>
              <a:ext uri="{FF2B5EF4-FFF2-40B4-BE49-F238E27FC236}">
                <a16:creationId xmlns:a16="http://schemas.microsoft.com/office/drawing/2014/main" id="{94B1AB5E-C7E7-4569-A3F7-AF377857F2C4}"/>
              </a:ext>
            </a:extLst>
          </p:cNvPr>
          <p:cNvSpPr txBox="1"/>
          <p:nvPr/>
        </p:nvSpPr>
        <p:spPr>
          <a:xfrm rot="21028414">
            <a:off x="5367343" y="4144640"/>
            <a:ext cx="2422266" cy="584775"/>
          </a:xfrm>
          <a:prstGeom prst="rect">
            <a:avLst/>
          </a:prstGeom>
          <a:solidFill>
            <a:srgbClr val="FFFF66"/>
          </a:solidFill>
        </p:spPr>
        <p:txBody>
          <a:bodyPr wrap="none" rtlCol="0">
            <a:spAutoFit/>
          </a:bodyPr>
          <a:lstStyle/>
          <a:p>
            <a:r>
              <a:rPr lang="en-ZA" sz="3200" dirty="0">
                <a:solidFill>
                  <a:srgbClr val="CC0099"/>
                </a:solidFill>
                <a:latin typeface="Arial Black" panose="020B0A04020102020204" pitchFamily="34" charset="0"/>
              </a:rPr>
              <a:t>Intrusive?</a:t>
            </a:r>
          </a:p>
        </p:txBody>
      </p:sp>
      <p:pic>
        <p:nvPicPr>
          <p:cNvPr id="2" name="Picture 1">
            <a:extLst>
              <a:ext uri="{FF2B5EF4-FFF2-40B4-BE49-F238E27FC236}">
                <a16:creationId xmlns:a16="http://schemas.microsoft.com/office/drawing/2014/main" id="{6AF5C680-5143-472F-BEB1-CA90D8E663E2}"/>
              </a:ext>
            </a:extLst>
          </p:cNvPr>
          <p:cNvPicPr>
            <a:picLocks noChangeAspect="1"/>
          </p:cNvPicPr>
          <p:nvPr/>
        </p:nvPicPr>
        <p:blipFill rotWithShape="1">
          <a:blip r:embed="rId3"/>
          <a:srcRect l="54972"/>
          <a:stretch/>
        </p:blipFill>
        <p:spPr>
          <a:xfrm>
            <a:off x="2537447" y="528486"/>
            <a:ext cx="5036966" cy="5589836"/>
          </a:xfrm>
          <a:prstGeom prst="rect">
            <a:avLst/>
          </a:prstGeom>
        </p:spPr>
      </p:pic>
    </p:spTree>
    <p:extLst>
      <p:ext uri="{BB962C8B-B14F-4D97-AF65-F5344CB8AC3E}">
        <p14:creationId xmlns:p14="http://schemas.microsoft.com/office/powerpoint/2010/main" val="281400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anim calcmode="lin" valueType="num">
                                      <p:cBhvr>
                                        <p:cTn id="13" dur="2000" fill="hold"/>
                                        <p:tgtEl>
                                          <p:spTgt spid="14"/>
                                        </p:tgtEl>
                                        <p:attrNameLst>
                                          <p:attrName>ppt_w</p:attrName>
                                        </p:attrNameLst>
                                      </p:cBhvr>
                                      <p:tavLst>
                                        <p:tav tm="0" fmla="#ppt_w*sin(2.5*pi*$)">
                                          <p:val>
                                            <p:fltVal val="0"/>
                                          </p:val>
                                        </p:tav>
                                        <p:tav tm="100000">
                                          <p:val>
                                            <p:fltVal val="1"/>
                                          </p:val>
                                        </p:tav>
                                      </p:tavLst>
                                    </p:anim>
                                    <p:anim calcmode="lin" valueType="num">
                                      <p:cBhvr>
                                        <p:cTn id="14" dur="2000" fill="hold"/>
                                        <p:tgtEl>
                                          <p:spTgt spid="14"/>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anim calcmode="lin" valueType="num">
                                      <p:cBhvr>
                                        <p:cTn id="23" dur="2000" fill="hold"/>
                                        <p:tgtEl>
                                          <p:spTgt spid="10"/>
                                        </p:tgtEl>
                                        <p:attrNameLst>
                                          <p:attrName>ppt_w</p:attrName>
                                        </p:attrNameLst>
                                      </p:cBhvr>
                                      <p:tavLst>
                                        <p:tav tm="0" fmla="#ppt_w*sin(2.5*pi*$)">
                                          <p:val>
                                            <p:fltVal val="0"/>
                                          </p:val>
                                        </p:tav>
                                        <p:tav tm="100000">
                                          <p:val>
                                            <p:fltVal val="1"/>
                                          </p:val>
                                        </p:tav>
                                      </p:tavLst>
                                    </p:anim>
                                    <p:anim calcmode="lin" valueType="num">
                                      <p:cBhvr>
                                        <p:cTn id="24" dur="2000" fill="hold"/>
                                        <p:tgtEl>
                                          <p:spTgt spid="10"/>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anim calcmode="lin" valueType="num">
                                      <p:cBhvr>
                                        <p:cTn id="28" dur="2000" fill="hold"/>
                                        <p:tgtEl>
                                          <p:spTgt spid="15"/>
                                        </p:tgtEl>
                                        <p:attrNameLst>
                                          <p:attrName>ppt_w</p:attrName>
                                        </p:attrNameLst>
                                      </p:cBhvr>
                                      <p:tavLst>
                                        <p:tav tm="0" fmla="#ppt_w*sin(2.5*pi*$)">
                                          <p:val>
                                            <p:fltVal val="0"/>
                                          </p:val>
                                        </p:tav>
                                        <p:tav tm="100000">
                                          <p:val>
                                            <p:fltVal val="1"/>
                                          </p:val>
                                        </p:tav>
                                      </p:tavLst>
                                    </p:anim>
                                    <p:anim calcmode="lin" valueType="num">
                                      <p:cBhvr>
                                        <p:cTn id="29" dur="2000" fill="hold"/>
                                        <p:tgtEl>
                                          <p:spTgt spid="15"/>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anim calcmode="lin" valueType="num">
                                      <p:cBhvr>
                                        <p:cTn id="33" dur="2000" fill="hold"/>
                                        <p:tgtEl>
                                          <p:spTgt spid="11"/>
                                        </p:tgtEl>
                                        <p:attrNameLst>
                                          <p:attrName>ppt_w</p:attrName>
                                        </p:attrNameLst>
                                      </p:cBhvr>
                                      <p:tavLst>
                                        <p:tav tm="0" fmla="#ppt_w*sin(2.5*pi*$)">
                                          <p:val>
                                            <p:fltVal val="0"/>
                                          </p:val>
                                        </p:tav>
                                        <p:tav tm="100000">
                                          <p:val>
                                            <p:fltVal val="1"/>
                                          </p:val>
                                        </p:tav>
                                      </p:tavLst>
                                    </p:anim>
                                    <p:anim calcmode="lin" valueType="num">
                                      <p:cBhvr>
                                        <p:cTn id="34" dur="2000" fill="hold"/>
                                        <p:tgtEl>
                                          <p:spTgt spid="11"/>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anim calcmode="lin" valueType="num">
                                      <p:cBhvr>
                                        <p:cTn id="38" dur="2000" fill="hold"/>
                                        <p:tgtEl>
                                          <p:spTgt spid="13"/>
                                        </p:tgtEl>
                                        <p:attrNameLst>
                                          <p:attrName>ppt_w</p:attrName>
                                        </p:attrNameLst>
                                      </p:cBhvr>
                                      <p:tavLst>
                                        <p:tav tm="0" fmla="#ppt_w*sin(2.5*pi*$)">
                                          <p:val>
                                            <p:fltVal val="0"/>
                                          </p:val>
                                        </p:tav>
                                        <p:tav tm="100000">
                                          <p:val>
                                            <p:fltVal val="1"/>
                                          </p:val>
                                        </p:tav>
                                      </p:tavLst>
                                    </p:anim>
                                    <p:anim calcmode="lin" valueType="num">
                                      <p:cBhvr>
                                        <p:cTn id="39" dur="2000" fill="hold"/>
                                        <p:tgtEl>
                                          <p:spTgt spid="13"/>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000"/>
                                        <p:tgtEl>
                                          <p:spTgt spid="12"/>
                                        </p:tgtEl>
                                      </p:cBhvr>
                                    </p:animEffect>
                                    <p:anim calcmode="lin" valueType="num">
                                      <p:cBhvr>
                                        <p:cTn id="43" dur="2000" fill="hold"/>
                                        <p:tgtEl>
                                          <p:spTgt spid="12"/>
                                        </p:tgtEl>
                                        <p:attrNameLst>
                                          <p:attrName>ppt_w</p:attrName>
                                        </p:attrNameLst>
                                      </p:cBhvr>
                                      <p:tavLst>
                                        <p:tav tm="0" fmla="#ppt_w*sin(2.5*pi*$)">
                                          <p:val>
                                            <p:fltVal val="0"/>
                                          </p:val>
                                        </p:tav>
                                        <p:tav tm="100000">
                                          <p:val>
                                            <p:fltVal val="1"/>
                                          </p:val>
                                        </p:tav>
                                      </p:tavLst>
                                    </p:anim>
                                    <p:anim calcmode="lin" valueType="num">
                                      <p:cBhvr>
                                        <p:cTn id="44" dur="2000" fill="hold"/>
                                        <p:tgtEl>
                                          <p:spTgt spid="12"/>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000"/>
                                        <p:tgtEl>
                                          <p:spTgt spid="16"/>
                                        </p:tgtEl>
                                      </p:cBhvr>
                                    </p:animEffect>
                                    <p:anim calcmode="lin" valueType="num">
                                      <p:cBhvr>
                                        <p:cTn id="48" dur="2000" fill="hold"/>
                                        <p:tgtEl>
                                          <p:spTgt spid="16"/>
                                        </p:tgtEl>
                                        <p:attrNameLst>
                                          <p:attrName>ppt_w</p:attrName>
                                        </p:attrNameLst>
                                      </p:cBhvr>
                                      <p:tavLst>
                                        <p:tav tm="0" fmla="#ppt_w*sin(2.5*pi*$)">
                                          <p:val>
                                            <p:fltVal val="0"/>
                                          </p:val>
                                        </p:tav>
                                        <p:tav tm="100000">
                                          <p:val>
                                            <p:fltVal val="1"/>
                                          </p:val>
                                        </p:tav>
                                      </p:tavLst>
                                    </p:anim>
                                    <p:anim calcmode="lin" valueType="num">
                                      <p:cBhvr>
                                        <p:cTn id="4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up)">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weshwe Girls Racer-back Dress">
            <a:extLst>
              <a:ext uri="{FF2B5EF4-FFF2-40B4-BE49-F238E27FC236}">
                <a16:creationId xmlns:a16="http://schemas.microsoft.com/office/drawing/2014/main" id="{5374BDA8-C77F-435E-8CE9-4CD99E5AD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68" r="1457"/>
          <a:stretch/>
        </p:blipFill>
        <p:spPr bwMode="auto">
          <a:xfrm>
            <a:off x="18479" y="0"/>
            <a:ext cx="1191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E454F5-6F8D-4152-A3EF-3C5C9FE77F8B}"/>
              </a:ext>
            </a:extLst>
          </p:cNvPr>
          <p:cNvSpPr txBox="1"/>
          <p:nvPr/>
        </p:nvSpPr>
        <p:spPr>
          <a:xfrm>
            <a:off x="1228444" y="257245"/>
            <a:ext cx="7915556" cy="646331"/>
          </a:xfrm>
          <a:prstGeom prst="rect">
            <a:avLst/>
          </a:prstGeom>
          <a:solidFill>
            <a:srgbClr val="FFFF66"/>
          </a:solidFill>
        </p:spPr>
        <p:txBody>
          <a:bodyPr wrap="square" rtlCol="0">
            <a:spAutoFit/>
          </a:bodyPr>
          <a:lstStyle/>
          <a:p>
            <a:r>
              <a:rPr lang="en-US" sz="3600" b="1" dirty="0">
                <a:solidFill>
                  <a:srgbClr val="CC0099"/>
                </a:solidFill>
              </a:rPr>
              <a:t>INCREASING RESISTANCE TO TOURISM </a:t>
            </a:r>
            <a:endParaRPr lang="en-ZA" sz="3600" b="1" dirty="0">
              <a:solidFill>
                <a:srgbClr val="CC0099"/>
              </a:solidFill>
            </a:endParaRPr>
          </a:p>
        </p:txBody>
      </p:sp>
      <p:pic>
        <p:nvPicPr>
          <p:cNvPr id="8194" name="Picture 2" descr="After anti-tourism protests, Spain receives record number of ...">
            <a:extLst>
              <a:ext uri="{FF2B5EF4-FFF2-40B4-BE49-F238E27FC236}">
                <a16:creationId xmlns:a16="http://schemas.microsoft.com/office/drawing/2014/main" id="{ACC5FF99-96CD-4CC4-B2B5-490DC4728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1799715"/>
            <a:ext cx="3832190" cy="21556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itizens Barcelona Protest Against Mass Tourism Editorial Stock Photo -  Stock Image | Shutterstock Editorial">
            <a:extLst>
              <a:ext uri="{FF2B5EF4-FFF2-40B4-BE49-F238E27FC236}">
                <a16:creationId xmlns:a16="http://schemas.microsoft.com/office/drawing/2014/main" id="{CB5DD7A4-276F-4BDA-9F92-0A38186C8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4127362"/>
            <a:ext cx="3914776" cy="261222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oliday protesters are missing the big picture – there are ...">
            <a:extLst>
              <a:ext uri="{FF2B5EF4-FFF2-40B4-BE49-F238E27FC236}">
                <a16:creationId xmlns:a16="http://schemas.microsoft.com/office/drawing/2014/main" id="{6A819ABB-0487-4F37-BBE9-690A76D968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8530"/>
          <a:stretch/>
        </p:blipFill>
        <p:spPr bwMode="auto">
          <a:xfrm>
            <a:off x="1516987" y="3844754"/>
            <a:ext cx="3455063" cy="282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105B597-F195-4A2F-AFE9-3AE4B4A74526}"/>
              </a:ext>
            </a:extLst>
          </p:cNvPr>
          <p:cNvPicPr>
            <a:picLocks noChangeAspect="1"/>
          </p:cNvPicPr>
          <p:nvPr/>
        </p:nvPicPr>
        <p:blipFill>
          <a:blip r:embed="rId6"/>
          <a:stretch>
            <a:fillRect/>
          </a:stretch>
        </p:blipFill>
        <p:spPr>
          <a:xfrm>
            <a:off x="1364006" y="1647125"/>
            <a:ext cx="3608044" cy="2029525"/>
          </a:xfrm>
          <a:prstGeom prst="rect">
            <a:avLst/>
          </a:prstGeom>
        </p:spPr>
      </p:pic>
    </p:spTree>
    <p:extLst>
      <p:ext uri="{BB962C8B-B14F-4D97-AF65-F5344CB8AC3E}">
        <p14:creationId xmlns:p14="http://schemas.microsoft.com/office/powerpoint/2010/main" val="1792358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E3597A-3AC3-4DA6-AB5F-39459481DAD8}"/>
              </a:ext>
            </a:extLst>
          </p:cNvPr>
          <p:cNvGrpSpPr/>
          <p:nvPr/>
        </p:nvGrpSpPr>
        <p:grpSpPr>
          <a:xfrm>
            <a:off x="242164" y="1986874"/>
            <a:ext cx="8812072" cy="2884252"/>
            <a:chOff x="242164" y="1986874"/>
            <a:chExt cx="8812072" cy="2884252"/>
          </a:xfrm>
        </p:grpSpPr>
        <p:pic>
          <p:nvPicPr>
            <p:cNvPr id="6" name="Picture 2" descr="Premium Vector | Old film background">
              <a:extLst>
                <a:ext uri="{FF2B5EF4-FFF2-40B4-BE49-F238E27FC236}">
                  <a16:creationId xmlns:a16="http://schemas.microsoft.com/office/drawing/2014/main" id="{1DE45B6C-09FD-488D-891B-A699EB00C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986874"/>
              <a:ext cx="4329836" cy="28842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866625B-D7EE-4140-947F-12C57DF7EA3E}"/>
                </a:ext>
              </a:extLst>
            </p:cNvPr>
            <p:cNvPicPr>
              <a:picLocks noChangeAspect="1"/>
            </p:cNvPicPr>
            <p:nvPr/>
          </p:nvPicPr>
          <p:blipFill rotWithShape="1">
            <a:blip r:embed="rId3"/>
            <a:srcRect l="23070" t="26232" r="38860" b="23769"/>
            <a:stretch/>
          </p:blipFill>
          <p:spPr>
            <a:xfrm>
              <a:off x="5523363" y="2344079"/>
              <a:ext cx="2937147" cy="2169842"/>
            </a:xfrm>
            <a:prstGeom prst="rect">
              <a:avLst/>
            </a:prstGeom>
          </p:spPr>
        </p:pic>
        <p:pic>
          <p:nvPicPr>
            <p:cNvPr id="6146" name="Picture 2" descr="Premium Vector | Old film background">
              <a:extLst>
                <a:ext uri="{FF2B5EF4-FFF2-40B4-BE49-F238E27FC236}">
                  <a16:creationId xmlns:a16="http://schemas.microsoft.com/office/drawing/2014/main" id="{D50DAC20-750C-4FF7-A879-6B8A6FE60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64" y="1986874"/>
              <a:ext cx="4329836" cy="28842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880DF9-26FC-4121-86E6-1ACC85BA2022}"/>
                </a:ext>
              </a:extLst>
            </p:cNvPr>
            <p:cNvSpPr txBox="1"/>
            <p:nvPr/>
          </p:nvSpPr>
          <p:spPr>
            <a:xfrm>
              <a:off x="351894" y="2598899"/>
              <a:ext cx="4040257" cy="1754326"/>
            </a:xfrm>
            <a:prstGeom prst="rect">
              <a:avLst/>
            </a:prstGeom>
            <a:noFill/>
          </p:spPr>
          <p:txBody>
            <a:bodyPr wrap="square" rtlCol="0">
              <a:spAutoFit/>
            </a:bodyPr>
            <a:lstStyle/>
            <a:p>
              <a:pPr algn="ctr"/>
              <a:r>
                <a:rPr lang="en-US" sz="3600" b="1" dirty="0">
                  <a:latin typeface="Arial Black" panose="020B0A04020102020204" pitchFamily="34" charset="0"/>
                </a:rPr>
                <a:t>FRAMING </a:t>
              </a:r>
            </a:p>
            <a:p>
              <a:pPr algn="ctr"/>
              <a:r>
                <a:rPr lang="en-US" sz="3600" b="1" dirty="0">
                  <a:latin typeface="Arial Black" panose="020B0A04020102020204" pitchFamily="34" charset="0"/>
                </a:rPr>
                <a:t>THE </a:t>
              </a:r>
            </a:p>
            <a:p>
              <a:pPr algn="ctr"/>
              <a:r>
                <a:rPr lang="en-US" sz="3600" b="1" dirty="0">
                  <a:latin typeface="Arial Black" panose="020B0A04020102020204" pitchFamily="34" charset="0"/>
                </a:rPr>
                <a:t>OTHER</a:t>
              </a:r>
              <a:endParaRPr lang="en-ZA" sz="3600" b="1" dirty="0">
                <a:latin typeface="Arial Black" panose="020B0A04020102020204" pitchFamily="34" charset="0"/>
              </a:endParaRPr>
            </a:p>
          </p:txBody>
        </p:sp>
      </p:grpSp>
      <p:sp>
        <p:nvSpPr>
          <p:cNvPr id="16" name="TextBox 15">
            <a:extLst>
              <a:ext uri="{FF2B5EF4-FFF2-40B4-BE49-F238E27FC236}">
                <a16:creationId xmlns:a16="http://schemas.microsoft.com/office/drawing/2014/main" id="{CD8A68CE-5B9A-4F4D-8B1E-21D7FE6A28C2}"/>
              </a:ext>
            </a:extLst>
          </p:cNvPr>
          <p:cNvSpPr txBox="1"/>
          <p:nvPr/>
        </p:nvSpPr>
        <p:spPr>
          <a:xfrm>
            <a:off x="2609850" y="4965250"/>
            <a:ext cx="4572000" cy="1200329"/>
          </a:xfrm>
          <a:prstGeom prst="rect">
            <a:avLst/>
          </a:prstGeom>
          <a:noFill/>
        </p:spPr>
        <p:txBody>
          <a:bodyPr wrap="square">
            <a:spAutoFit/>
          </a:bodyPr>
          <a:lstStyle/>
          <a:p>
            <a:pPr algn="ctr"/>
            <a:r>
              <a:rPr lang="en-US" b="1" i="0" dirty="0">
                <a:solidFill>
                  <a:srgbClr val="370E00"/>
                </a:solidFill>
                <a:effectLst/>
                <a:latin typeface="Google Sans"/>
              </a:rPr>
              <a:t>FRAMING THE OTHER is about a tourist whose comfortable ideas about taking photos of exotic tribal people in Ethiopia are shaken by her encounter with a Mursi woman.</a:t>
            </a:r>
            <a:endParaRPr lang="en-ZA" b="1" dirty="0"/>
          </a:p>
        </p:txBody>
      </p:sp>
    </p:spTree>
    <p:extLst>
      <p:ext uri="{BB962C8B-B14F-4D97-AF65-F5344CB8AC3E}">
        <p14:creationId xmlns:p14="http://schemas.microsoft.com/office/powerpoint/2010/main" val="1325673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46821</TotalTime>
  <Words>2819</Words>
  <Application>Microsoft Office PowerPoint</Application>
  <PresentationFormat>On-screen Show (4:3)</PresentationFormat>
  <Paragraphs>703</Paragraphs>
  <Slides>47</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Arial Black</vt:lpstr>
      <vt:lpstr>Calibri</vt:lpstr>
      <vt:lpstr>Google Sans</vt:lpstr>
      <vt:lpstr>Open 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dc:creator>
  <cp:lastModifiedBy>BR</cp:lastModifiedBy>
  <cp:revision>669</cp:revision>
  <cp:lastPrinted>2017-09-25T09:36:01Z</cp:lastPrinted>
  <dcterms:created xsi:type="dcterms:W3CDTF">2014-04-24T12:24:18Z</dcterms:created>
  <dcterms:modified xsi:type="dcterms:W3CDTF">2025-10-24T11:16:07Z</dcterms:modified>
</cp:coreProperties>
</file>