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76" r:id="rId2"/>
    <p:sldMasterId id="2147483688" r:id="rId3"/>
  </p:sldMasterIdLst>
  <p:notesMasterIdLst>
    <p:notesMasterId r:id="rId24"/>
  </p:notesMasterIdLst>
  <p:sldIdLst>
    <p:sldId id="328" r:id="rId4"/>
    <p:sldId id="257" r:id="rId5"/>
    <p:sldId id="450"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3" r:id="rId19"/>
    <p:sldId id="271" r:id="rId20"/>
    <p:sldId id="272" r:id="rId21"/>
    <p:sldId id="465" r:id="rId22"/>
    <p:sldId id="414" r:id="rId23"/>
  </p:sldIdLst>
  <p:sldSz cx="9144000" cy="5143500" type="screen16x9"/>
  <p:notesSz cx="51435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4" d="100"/>
          <a:sy n="84" d="100"/>
        </p:scale>
        <p:origin x="7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75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endParaRPr lang="en-ZA" sz="12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fld id="{8843AFA3-59C9-4AA8-AD07-882A6CAE2A29}" type="slidenum">
              <a:rPr lang="en-US" smtClean="0"/>
              <a:t>1</a:t>
            </a:fld>
            <a:endParaRPr lang="en-US"/>
          </a:p>
        </p:txBody>
      </p:sp>
    </p:spTree>
    <p:extLst>
      <p:ext uri="{BB962C8B-B14F-4D97-AF65-F5344CB8AC3E}">
        <p14:creationId xmlns:p14="http://schemas.microsoft.com/office/powerpoint/2010/main" val="2974359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6231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094949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7700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970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4892F4-F09C-47CF-A9D0-1A58C6E53A6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3106386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892F4-F09C-47CF-A9D0-1A58C6E53A6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297811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4892F4-F09C-47CF-A9D0-1A58C6E53A6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100950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4892F4-F09C-47CF-A9D0-1A58C6E53A6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3748259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4892F4-F09C-47CF-A9D0-1A58C6E53A6A}"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447627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4892F4-F09C-47CF-A9D0-1A58C6E53A6A}"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2177909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892F4-F09C-47CF-A9D0-1A58C6E53A6A}"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24427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4716630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04892F4-F09C-47CF-A9D0-1A58C6E53A6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4121180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04892F4-F09C-47CF-A9D0-1A58C6E53A6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1869575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892F4-F09C-47CF-A9D0-1A58C6E53A6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2445167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892F4-F09C-47CF-A9D0-1A58C6E53A6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3443987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4892F4-F09C-47CF-A9D0-1A58C6E53A6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4222125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892F4-F09C-47CF-A9D0-1A58C6E53A6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1943433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4892F4-F09C-47CF-A9D0-1A58C6E53A6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1365157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4892F4-F09C-47CF-A9D0-1A58C6E53A6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3019658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4892F4-F09C-47CF-A9D0-1A58C6E53A6A}"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797117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4892F4-F09C-47CF-A9D0-1A58C6E53A6A}"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2141415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34191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892F4-F09C-47CF-A9D0-1A58C6E53A6A}"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2265462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04892F4-F09C-47CF-A9D0-1A58C6E53A6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3231736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04892F4-F09C-47CF-A9D0-1A58C6E53A6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1395086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892F4-F09C-47CF-A9D0-1A58C6E53A6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1391563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892F4-F09C-47CF-A9D0-1A58C6E53A6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00AB-69D3-4C51-A819-D9EA6607C5B5}" type="slidenum">
              <a:rPr lang="en-US" smtClean="0"/>
              <a:t>‹#›</a:t>
            </a:fld>
            <a:endParaRPr lang="en-US"/>
          </a:p>
        </p:txBody>
      </p:sp>
    </p:spTree>
    <p:extLst>
      <p:ext uri="{BB962C8B-B14F-4D97-AF65-F5344CB8AC3E}">
        <p14:creationId xmlns:p14="http://schemas.microsoft.com/office/powerpoint/2010/main" val="1403159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10/24/2025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921685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Click to 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10/24/2025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0386360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10/24/2025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589969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10/24/2025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8330601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10/24/2025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1107867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10/24/2025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91039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90298CD5-6C1E-4009-B41F-6DF62E31D3BE}" type="datetimeFigureOut">
              <a:rPr lang="en-US" smtClean="0"/>
              <a:pPr/>
              <a:t>10/24/2025</a:t>
            </a:fld>
            <a:endParaRPr lang="en-US" dirty="0"/>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4316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04892F4-F09C-47CF-A9D0-1A58C6E53A6A}" type="datetimeFigureOut">
              <a:rPr lang="en-US" smtClean="0"/>
              <a:t>10/24/2025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2E400AB-69D3-4C51-A819-D9EA6607C5B5}" type="slidenum">
              <a:rPr lang="en-US" smtClean="0"/>
              <a:t>‹#›</a:t>
            </a:fld>
            <a:endParaRPr lang="en-US"/>
          </a:p>
        </p:txBody>
      </p:sp>
    </p:spTree>
    <p:extLst>
      <p:ext uri="{BB962C8B-B14F-4D97-AF65-F5344CB8AC3E}">
        <p14:creationId xmlns:p14="http://schemas.microsoft.com/office/powerpoint/2010/main" val="8628944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04892F4-F09C-47CF-A9D0-1A58C6E53A6A}" type="datetimeFigureOut">
              <a:rPr lang="en-US" smtClean="0"/>
              <a:t>10/24/2025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2E400AB-69D3-4C51-A819-D9EA6607C5B5}" type="slidenum">
              <a:rPr lang="en-US" smtClean="0"/>
              <a:t>‹#›</a:t>
            </a:fld>
            <a:endParaRPr lang="en-US"/>
          </a:p>
        </p:txBody>
      </p:sp>
    </p:spTree>
    <p:extLst>
      <p:ext uri="{BB962C8B-B14F-4D97-AF65-F5344CB8AC3E}">
        <p14:creationId xmlns:p14="http://schemas.microsoft.com/office/powerpoint/2010/main" val="344117692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57150"/>
            <a:ext cx="9486900" cy="642580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95000"/>
              </a:schemeClr>
            </a:outerShdw>
          </a:effectLst>
        </p:spPr>
        <p:style>
          <a:lnRef idx="0">
            <a:scrgbClr r="0" g="0" b="0"/>
          </a:lnRef>
          <a:fillRef idx="0">
            <a:scrgbClr r="0" g="0" b="0"/>
          </a:fillRef>
          <a:effectRef idx="0">
            <a:scrgbClr r="0" g="0" b="0"/>
          </a:effectRef>
          <a:fontRef idx="minor">
            <a:schemeClr val="accent1"/>
          </a:fontRef>
        </p:style>
      </p:pic>
      <p:sp>
        <p:nvSpPr>
          <p:cNvPr id="10" name="TextBox 9"/>
          <p:cNvSpPr txBox="1"/>
          <p:nvPr/>
        </p:nvSpPr>
        <p:spPr>
          <a:xfrm>
            <a:off x="1885950" y="228600"/>
            <a:ext cx="6057900" cy="4374274"/>
          </a:xfrm>
          <a:prstGeom prst="rect">
            <a:avLst/>
          </a:prstGeom>
          <a:noFill/>
        </p:spPr>
        <p:txBody>
          <a:bodyPr wrap="square" rtlCol="0">
            <a:spAutoFit/>
          </a:bodyPr>
          <a:lstStyle/>
          <a:p>
            <a:pPr algn="r"/>
            <a:endParaRPr lang="en-ZA" sz="135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r"/>
            <a:r>
              <a:rPr lang="en-ZA" sz="195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National Department of Tourism</a:t>
            </a:r>
          </a:p>
          <a:p>
            <a:pPr algn="r"/>
            <a:r>
              <a:rPr lang="en-ZA" sz="1725"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Final Report, 2025</a:t>
            </a:r>
          </a:p>
          <a:p>
            <a:pPr algn="r"/>
            <a:r>
              <a:rPr lang="en-ZA" sz="135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24</a:t>
            </a:r>
            <a:r>
              <a:rPr lang="en-ZA" sz="135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a:t>
            </a:r>
            <a:r>
              <a:rPr lang="en-ZA" sz="135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October, 2025</a:t>
            </a:r>
          </a:p>
          <a:p>
            <a:pPr algn="ctr"/>
            <a:endParaRPr lang="en-ZA" sz="135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r>
              <a:rPr lang="en-ZA"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Assessing the management, maintenance and sustainability of State-owned Tourism Assets in South Africa</a:t>
            </a:r>
            <a:endParaRPr lang="en-GB" b="1" dirty="0">
              <a:solidFill>
                <a:schemeClr val="bg1"/>
              </a:solidFill>
              <a:latin typeface="Arial Narrow" panose="020B0606020202030204" pitchFamily="34" charset="0"/>
              <a:cs typeface="Times New Roman" panose="02020603050405020304" pitchFamily="18" charset="0"/>
            </a:endParaRPr>
          </a:p>
          <a:p>
            <a:pPr algn="ctr"/>
            <a:endParaRPr lang="en-GB" sz="1500" b="1" dirty="0">
              <a:solidFill>
                <a:schemeClr val="bg1"/>
              </a:solidFill>
              <a:latin typeface="Arial Narrow" panose="020B0606020202030204" pitchFamily="34" charset="0"/>
              <a:cs typeface="Times New Roman" panose="02020603050405020304" pitchFamily="18" charset="0"/>
            </a:endParaRPr>
          </a:p>
          <a:p>
            <a:pPr algn="ctr"/>
            <a:endParaRPr lang="en-GB" sz="1500" b="1" dirty="0">
              <a:solidFill>
                <a:schemeClr val="bg1"/>
              </a:solidFill>
              <a:latin typeface="Arial Narrow" panose="020B0606020202030204" pitchFamily="34" charset="0"/>
              <a:cs typeface="Times New Roman" panose="02020603050405020304" pitchFamily="18" charset="0"/>
            </a:endParaRPr>
          </a:p>
          <a:p>
            <a:pPr algn="ctr"/>
            <a:endParaRPr lang="en-GB" sz="1350" b="1" dirty="0">
              <a:solidFill>
                <a:schemeClr val="bg1"/>
              </a:solidFill>
              <a:latin typeface="Arial Narrow" panose="020B0606020202030204" pitchFamily="34" charset="0"/>
              <a:cs typeface="Times New Roman" panose="02020603050405020304" pitchFamily="18" charset="0"/>
            </a:endParaRPr>
          </a:p>
          <a:p>
            <a:pPr algn="ctr"/>
            <a:endParaRPr lang="en-GB" sz="1350" b="1" dirty="0">
              <a:solidFill>
                <a:schemeClr val="bg1"/>
              </a:solidFill>
              <a:latin typeface="Arial Narrow" panose="020B0606020202030204" pitchFamily="34" charset="0"/>
              <a:cs typeface="Times New Roman" panose="02020603050405020304" pitchFamily="18" charset="0"/>
            </a:endParaRPr>
          </a:p>
          <a:p>
            <a:pPr algn="ctr"/>
            <a:r>
              <a:rPr lang="en-GB" sz="1350" b="1" dirty="0">
                <a:solidFill>
                  <a:schemeClr val="bg1"/>
                </a:solidFill>
                <a:latin typeface="Arial Narrow" panose="020B0606020202030204" pitchFamily="34" charset="0"/>
                <a:cs typeface="Times New Roman" panose="02020603050405020304" pitchFamily="18" charset="0"/>
              </a:rPr>
              <a:t>By </a:t>
            </a:r>
          </a:p>
          <a:p>
            <a:pPr algn="ctr"/>
            <a:endParaRPr lang="en-GB" sz="1350" b="1" dirty="0">
              <a:solidFill>
                <a:schemeClr val="bg1"/>
              </a:solidFill>
              <a:latin typeface="Arial Narrow" panose="020B0606020202030204" pitchFamily="34" charset="0"/>
              <a:cs typeface="Times New Roman" panose="02020603050405020304" pitchFamily="18" charset="0"/>
            </a:endParaRPr>
          </a:p>
          <a:p>
            <a:pPr algn="ctr"/>
            <a:endParaRPr lang="en-GB" sz="1350" b="1" dirty="0">
              <a:solidFill>
                <a:schemeClr val="bg1"/>
              </a:solidFill>
              <a:latin typeface="Arial Narrow" panose="020B0606020202030204" pitchFamily="34" charset="0"/>
              <a:cs typeface="Times New Roman" panose="02020603050405020304" pitchFamily="18" charset="0"/>
            </a:endParaRPr>
          </a:p>
          <a:p>
            <a:pPr algn="ctr"/>
            <a:r>
              <a:rPr lang="en-GB" sz="1350" b="1" dirty="0">
                <a:solidFill>
                  <a:schemeClr val="bg1"/>
                </a:solidFill>
                <a:latin typeface="Arial Narrow" panose="020B0606020202030204" pitchFamily="34" charset="0"/>
                <a:cs typeface="Times New Roman" panose="02020603050405020304" pitchFamily="18" charset="0"/>
              </a:rPr>
              <a:t>UKZN Research Team</a:t>
            </a:r>
          </a:p>
          <a:p>
            <a:r>
              <a:rPr lang="en-GB" sz="1350" b="1" dirty="0">
                <a:solidFill>
                  <a:schemeClr val="bg1"/>
                </a:solidFill>
                <a:latin typeface="Arial Narrow" panose="020B0606020202030204" pitchFamily="34" charset="0"/>
                <a:cs typeface="Times New Roman" panose="02020603050405020304" pitchFamily="18" charset="0"/>
              </a:rPr>
              <a:t>Prof. Joram Ndlovu</a:t>
            </a:r>
          </a:p>
          <a:p>
            <a:r>
              <a:rPr lang="en-GB" sz="1350" b="1" dirty="0">
                <a:solidFill>
                  <a:schemeClr val="bg1"/>
                </a:solidFill>
                <a:latin typeface="Arial Narrow" panose="020B0606020202030204" pitchFamily="34" charset="0"/>
                <a:cs typeface="Times New Roman" panose="02020603050405020304" pitchFamily="18" charset="0"/>
              </a:rPr>
              <a:t>Prof. Oliver Mtapuri</a:t>
            </a:r>
          </a:p>
          <a:p>
            <a:r>
              <a:rPr lang="en-GB" sz="1350" b="1" dirty="0">
                <a:solidFill>
                  <a:schemeClr val="bg1"/>
                </a:solidFill>
                <a:latin typeface="Arial Narrow" panose="020B0606020202030204" pitchFamily="34" charset="0"/>
                <a:cs typeface="Times New Roman" panose="02020603050405020304" pitchFamily="18" charset="0"/>
              </a:rPr>
              <a:t>Dr. Mabuyi Gumede</a:t>
            </a:r>
          </a:p>
          <a:p>
            <a:r>
              <a:rPr lang="en-GB" sz="1350" b="1" dirty="0">
                <a:solidFill>
                  <a:schemeClr val="bg1"/>
                </a:solidFill>
                <a:latin typeface="Arial Narrow" panose="020B0606020202030204" pitchFamily="34" charset="0"/>
                <a:cs typeface="Times New Roman" panose="02020603050405020304" pitchFamily="18" charset="0"/>
              </a:rPr>
              <a:t>Dr Taemane Phoofolo</a:t>
            </a:r>
          </a:p>
        </p:txBody>
      </p:sp>
      <p:pic>
        <p:nvPicPr>
          <p:cNvPr id="3" name="Picture 2">
            <a:extLst>
              <a:ext uri="{FF2B5EF4-FFF2-40B4-BE49-F238E27FC236}">
                <a16:creationId xmlns:a16="http://schemas.microsoft.com/office/drawing/2014/main" id="{2C5A8553-8C3A-2255-7501-710F44F08A3B}"/>
              </a:ext>
            </a:extLst>
          </p:cNvPr>
          <p:cNvPicPr>
            <a:picLocks noChangeAspect="1"/>
          </p:cNvPicPr>
          <p:nvPr/>
        </p:nvPicPr>
        <p:blipFill>
          <a:blip r:embed="rId4"/>
          <a:stretch>
            <a:fillRect/>
          </a:stretch>
        </p:blipFill>
        <p:spPr>
          <a:xfrm>
            <a:off x="6294120" y="3931920"/>
            <a:ext cx="1718310" cy="670954"/>
          </a:xfrm>
          <a:prstGeom prst="rect">
            <a:avLst/>
          </a:prstGeom>
        </p:spPr>
      </p:pic>
    </p:spTree>
    <p:extLst>
      <p:ext uri="{BB962C8B-B14F-4D97-AF65-F5344CB8AC3E}">
        <p14:creationId xmlns:p14="http://schemas.microsoft.com/office/powerpoint/2010/main" val="234026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873502"/>
          </a:xfrm>
          <a:prstGeom prst="rect">
            <a:avLst/>
          </a:prstGeom>
        </p:spPr>
      </p:pic>
      <p:sp>
        <p:nvSpPr>
          <p:cNvPr id="3" name="Shape 0"/>
          <p:cNvSpPr/>
          <p:nvPr/>
        </p:nvSpPr>
        <p:spPr>
          <a:xfrm>
            <a:off x="428625" y="483096"/>
            <a:ext cx="57150" cy="357188"/>
          </a:xfrm>
          <a:prstGeom prst="rect">
            <a:avLst/>
          </a:prstGeom>
          <a:solidFill>
            <a:srgbClr val="E31E24"/>
          </a:solidFill>
          <a:ln/>
        </p:spPr>
        <p:txBody>
          <a:bodyPr/>
          <a:lstStyle/>
          <a:p>
            <a:endParaRPr/>
          </a:p>
        </p:txBody>
      </p:sp>
      <p:sp>
        <p:nvSpPr>
          <p:cNvPr id="4" name="Text 1"/>
          <p:cNvSpPr/>
          <p:nvPr/>
        </p:nvSpPr>
        <p:spPr>
          <a:xfrm>
            <a:off x="628650" y="428625"/>
            <a:ext cx="7075075" cy="466130"/>
          </a:xfrm>
          <a:prstGeom prst="rect">
            <a:avLst/>
          </a:prstGeom>
          <a:noFill/>
          <a:ln/>
        </p:spPr>
        <p:txBody>
          <a:bodyPr wrap="none" lIns="0" tIns="0" rIns="0" bIns="0" rtlCol="0" anchor="ctr">
            <a:spAutoFit/>
          </a:bodyPr>
          <a:lstStyle/>
          <a:p>
            <a:pPr marL="0" indent="0">
              <a:buNone/>
            </a:pPr>
            <a:r>
              <a:rPr lang="en-US" sz="2900" b="1" dirty="0">
                <a:solidFill>
                  <a:srgbClr val="FFFFFF"/>
                </a:solidFill>
                <a:latin typeface="Noto Sans" pitchFamily="34" charset="0"/>
                <a:ea typeface="Noto Sans" pitchFamily="34" charset="-122"/>
                <a:cs typeface="Noto Sans" pitchFamily="34" charset="-120"/>
              </a:rPr>
              <a:t>Cleanliness, Hygiene, and Safety Findings</a:t>
            </a:r>
            <a:endParaRPr lang="en-US" sz="2700" dirty="0"/>
          </a:p>
        </p:txBody>
      </p:sp>
      <p:sp>
        <p:nvSpPr>
          <p:cNvPr id="5" name="Text 2"/>
          <p:cNvSpPr/>
          <p:nvPr/>
        </p:nvSpPr>
        <p:spPr>
          <a:xfrm>
            <a:off x="428625" y="1323380"/>
            <a:ext cx="2619356" cy="155377"/>
          </a:xfrm>
          <a:prstGeom prst="rect">
            <a:avLst/>
          </a:prstGeom>
          <a:noFill/>
          <a:ln/>
        </p:spPr>
        <p:txBody>
          <a:bodyPr wrap="none" lIns="0" tIns="0" rIns="0" bIns="0" rtlCol="0" anchor="ctr">
            <a:spAutoFit/>
          </a:bodyPr>
          <a:lstStyle/>
          <a:p>
            <a:pPr marL="0" indent="0">
              <a:buNone/>
            </a:pPr>
            <a:r>
              <a:rPr lang="en-US" sz="1037" b="1" kern="0" spc="1" dirty="0">
                <a:solidFill>
                  <a:srgbClr val="E31E24"/>
                </a:solidFill>
                <a:latin typeface="Noto Sans" pitchFamily="34" charset="0"/>
                <a:ea typeface="Noto Sans" pitchFamily="34" charset="-122"/>
                <a:cs typeface="Noto Sans" pitchFamily="34" charset="-120"/>
              </a:rPr>
              <a:t>Cleanliness</a:t>
            </a:r>
            <a:endParaRPr lang="en-US" sz="837" dirty="0"/>
          </a:p>
        </p:txBody>
      </p:sp>
      <p:sp>
        <p:nvSpPr>
          <p:cNvPr id="6" name="Text 3"/>
          <p:cNvSpPr/>
          <p:nvPr/>
        </p:nvSpPr>
        <p:spPr>
          <a:xfrm>
            <a:off x="428625" y="1581603"/>
            <a:ext cx="989053" cy="135422"/>
          </a:xfrm>
          <a:prstGeom prst="rect">
            <a:avLst/>
          </a:prstGeom>
          <a:noFill/>
          <a:ln/>
        </p:spPr>
        <p:txBody>
          <a:bodyPr wrap="none" lIns="0" tIns="0" rIns="0" bIns="0" rtlCol="0" anchor="ctr">
            <a:spAutoFit/>
          </a:bodyPr>
          <a:lstStyle/>
          <a:p>
            <a:pPr marL="0" indent="0">
              <a:buNone/>
            </a:pPr>
            <a:r>
              <a:rPr lang="en-US" sz="880" b="1" dirty="0">
                <a:solidFill>
                  <a:srgbClr val="B0B0B0"/>
                </a:solidFill>
                <a:latin typeface="Noto Sans" pitchFamily="34" charset="0"/>
                <a:ea typeface="Noto Sans" pitchFamily="34" charset="-122"/>
                <a:cs typeface="Noto Sans" pitchFamily="34" charset="-120"/>
              </a:rPr>
              <a:t>Absence of Litter </a:t>
            </a:r>
            <a:endParaRPr lang="en-US" sz="680" dirty="0"/>
          </a:p>
        </p:txBody>
      </p:sp>
      <p:sp>
        <p:nvSpPr>
          <p:cNvPr id="7" name="Text 4"/>
          <p:cNvSpPr/>
          <p:nvPr/>
        </p:nvSpPr>
        <p:spPr>
          <a:xfrm>
            <a:off x="428625" y="1806476"/>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Good</a:t>
            </a:r>
            <a:endParaRPr lang="en-US" sz="680" dirty="0"/>
          </a:p>
        </p:txBody>
      </p:sp>
      <p:sp>
        <p:nvSpPr>
          <p:cNvPr id="8" name="Shape 5"/>
          <p:cNvSpPr/>
          <p:nvPr/>
        </p:nvSpPr>
        <p:spPr>
          <a:xfrm>
            <a:off x="1000125" y="1798439"/>
            <a:ext cx="1976419" cy="142875"/>
          </a:xfrm>
          <a:prstGeom prst="rect">
            <a:avLst/>
          </a:prstGeom>
          <a:solidFill>
            <a:srgbClr val="FFFFFF">
              <a:alpha val="10000"/>
            </a:srgbClr>
          </a:solidFill>
          <a:ln/>
        </p:spPr>
        <p:txBody>
          <a:bodyPr/>
          <a:lstStyle/>
          <a:p>
            <a:endParaRPr/>
          </a:p>
        </p:txBody>
      </p:sp>
      <p:sp>
        <p:nvSpPr>
          <p:cNvPr id="9" name="Shape 6"/>
          <p:cNvSpPr/>
          <p:nvPr/>
        </p:nvSpPr>
        <p:spPr>
          <a:xfrm>
            <a:off x="1000125" y="1798439"/>
            <a:ext cx="725342" cy="142875"/>
          </a:xfrm>
          <a:prstGeom prst="rect">
            <a:avLst/>
          </a:prstGeom>
          <a:solidFill>
            <a:srgbClr val="E31E24"/>
          </a:solidFill>
          <a:ln/>
        </p:spPr>
        <p:txBody>
          <a:bodyPr/>
          <a:lstStyle/>
          <a:p>
            <a:endParaRPr/>
          </a:p>
        </p:txBody>
      </p:sp>
      <p:sp>
        <p:nvSpPr>
          <p:cNvPr id="10" name="Text 7"/>
          <p:cNvSpPr/>
          <p:nvPr/>
        </p:nvSpPr>
        <p:spPr>
          <a:xfrm>
            <a:off x="1432573" y="1811834"/>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36.7%</a:t>
            </a:r>
            <a:endParaRPr lang="en-US" sz="628" dirty="0"/>
          </a:p>
        </p:txBody>
      </p:sp>
      <p:sp>
        <p:nvSpPr>
          <p:cNvPr id="11" name="Text 8"/>
          <p:cNvSpPr/>
          <p:nvPr/>
        </p:nvSpPr>
        <p:spPr>
          <a:xfrm>
            <a:off x="428625" y="2035076"/>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Excellent</a:t>
            </a:r>
            <a:endParaRPr lang="en-US" sz="680" dirty="0"/>
          </a:p>
        </p:txBody>
      </p:sp>
      <p:sp>
        <p:nvSpPr>
          <p:cNvPr id="12" name="Shape 9"/>
          <p:cNvSpPr/>
          <p:nvPr/>
        </p:nvSpPr>
        <p:spPr>
          <a:xfrm>
            <a:off x="1000125" y="2027039"/>
            <a:ext cx="1976419" cy="142875"/>
          </a:xfrm>
          <a:prstGeom prst="rect">
            <a:avLst/>
          </a:prstGeom>
          <a:solidFill>
            <a:srgbClr val="FFFFFF">
              <a:alpha val="10000"/>
            </a:srgbClr>
          </a:solidFill>
          <a:ln/>
        </p:spPr>
        <p:txBody>
          <a:bodyPr/>
          <a:lstStyle/>
          <a:p>
            <a:endParaRPr/>
          </a:p>
        </p:txBody>
      </p:sp>
      <p:sp>
        <p:nvSpPr>
          <p:cNvPr id="13" name="Shape 10"/>
          <p:cNvSpPr/>
          <p:nvPr/>
        </p:nvSpPr>
        <p:spPr>
          <a:xfrm>
            <a:off x="1000125" y="2027039"/>
            <a:ext cx="604763" cy="142875"/>
          </a:xfrm>
          <a:prstGeom prst="rect">
            <a:avLst/>
          </a:prstGeom>
          <a:solidFill>
            <a:srgbClr val="E31E24"/>
          </a:solidFill>
          <a:ln/>
        </p:spPr>
        <p:txBody>
          <a:bodyPr/>
          <a:lstStyle/>
          <a:p>
            <a:endParaRPr/>
          </a:p>
        </p:txBody>
      </p:sp>
      <p:sp>
        <p:nvSpPr>
          <p:cNvPr id="14" name="Text 11"/>
          <p:cNvSpPr/>
          <p:nvPr/>
        </p:nvSpPr>
        <p:spPr>
          <a:xfrm>
            <a:off x="1311994" y="2040434"/>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30.6%</a:t>
            </a:r>
            <a:endParaRPr lang="en-US" sz="628" dirty="0"/>
          </a:p>
        </p:txBody>
      </p:sp>
      <p:sp>
        <p:nvSpPr>
          <p:cNvPr id="15" name="Text 12"/>
          <p:cNvSpPr/>
          <p:nvPr/>
        </p:nvSpPr>
        <p:spPr>
          <a:xfrm>
            <a:off x="428625" y="2263676"/>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Fair</a:t>
            </a:r>
            <a:endParaRPr lang="en-US" sz="680" dirty="0"/>
          </a:p>
        </p:txBody>
      </p:sp>
      <p:sp>
        <p:nvSpPr>
          <p:cNvPr id="16" name="Shape 13"/>
          <p:cNvSpPr/>
          <p:nvPr/>
        </p:nvSpPr>
        <p:spPr>
          <a:xfrm>
            <a:off x="1000125" y="2255639"/>
            <a:ext cx="1976419" cy="142875"/>
          </a:xfrm>
          <a:prstGeom prst="rect">
            <a:avLst/>
          </a:prstGeom>
          <a:solidFill>
            <a:srgbClr val="FFFFFF">
              <a:alpha val="10000"/>
            </a:srgbClr>
          </a:solidFill>
          <a:ln/>
        </p:spPr>
        <p:txBody>
          <a:bodyPr/>
          <a:lstStyle/>
          <a:p>
            <a:endParaRPr/>
          </a:p>
        </p:txBody>
      </p:sp>
      <p:sp>
        <p:nvSpPr>
          <p:cNvPr id="17" name="Shape 14"/>
          <p:cNvSpPr/>
          <p:nvPr/>
        </p:nvSpPr>
        <p:spPr>
          <a:xfrm>
            <a:off x="1000125" y="2255639"/>
            <a:ext cx="565249" cy="142875"/>
          </a:xfrm>
          <a:prstGeom prst="rect">
            <a:avLst/>
          </a:prstGeom>
          <a:solidFill>
            <a:srgbClr val="E31E24"/>
          </a:solidFill>
          <a:ln/>
        </p:spPr>
        <p:txBody>
          <a:bodyPr/>
          <a:lstStyle/>
          <a:p>
            <a:endParaRPr/>
          </a:p>
        </p:txBody>
      </p:sp>
      <p:sp>
        <p:nvSpPr>
          <p:cNvPr id="18" name="Text 15"/>
          <p:cNvSpPr/>
          <p:nvPr/>
        </p:nvSpPr>
        <p:spPr>
          <a:xfrm>
            <a:off x="1272480" y="2269034"/>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28.6%</a:t>
            </a:r>
            <a:endParaRPr lang="en-US" sz="628" dirty="0"/>
          </a:p>
        </p:txBody>
      </p:sp>
      <p:sp>
        <p:nvSpPr>
          <p:cNvPr id="19" name="Text 16"/>
          <p:cNvSpPr/>
          <p:nvPr/>
        </p:nvSpPr>
        <p:spPr>
          <a:xfrm>
            <a:off x="428625" y="2492276"/>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Poor</a:t>
            </a:r>
            <a:endParaRPr lang="en-US" sz="680" dirty="0"/>
          </a:p>
        </p:txBody>
      </p:sp>
      <p:sp>
        <p:nvSpPr>
          <p:cNvPr id="20" name="Shape 17"/>
          <p:cNvSpPr/>
          <p:nvPr/>
        </p:nvSpPr>
        <p:spPr>
          <a:xfrm>
            <a:off x="1000125" y="2484239"/>
            <a:ext cx="1976419" cy="142875"/>
          </a:xfrm>
          <a:prstGeom prst="rect">
            <a:avLst/>
          </a:prstGeom>
          <a:solidFill>
            <a:srgbClr val="FFFFFF">
              <a:alpha val="10000"/>
            </a:srgbClr>
          </a:solidFill>
          <a:ln/>
        </p:spPr>
        <p:txBody>
          <a:bodyPr/>
          <a:lstStyle/>
          <a:p>
            <a:endParaRPr/>
          </a:p>
        </p:txBody>
      </p:sp>
      <p:sp>
        <p:nvSpPr>
          <p:cNvPr id="21" name="Shape 18"/>
          <p:cNvSpPr/>
          <p:nvPr/>
        </p:nvSpPr>
        <p:spPr>
          <a:xfrm>
            <a:off x="1000125" y="2484239"/>
            <a:ext cx="81009" cy="142875"/>
          </a:xfrm>
          <a:prstGeom prst="rect">
            <a:avLst/>
          </a:prstGeom>
          <a:solidFill>
            <a:srgbClr val="E31E24"/>
          </a:solidFill>
          <a:ln/>
        </p:spPr>
        <p:txBody>
          <a:bodyPr/>
          <a:lstStyle/>
          <a:p>
            <a:endParaRPr/>
          </a:p>
        </p:txBody>
      </p:sp>
      <p:sp>
        <p:nvSpPr>
          <p:cNvPr id="22" name="Text 19"/>
          <p:cNvSpPr/>
          <p:nvPr/>
        </p:nvSpPr>
        <p:spPr>
          <a:xfrm>
            <a:off x="788240" y="2497634"/>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4.1%</a:t>
            </a:r>
            <a:endParaRPr lang="en-US" sz="628" dirty="0"/>
          </a:p>
        </p:txBody>
      </p:sp>
      <p:sp>
        <p:nvSpPr>
          <p:cNvPr id="23" name="Shape 20"/>
          <p:cNvSpPr/>
          <p:nvPr/>
        </p:nvSpPr>
        <p:spPr>
          <a:xfrm>
            <a:off x="428625" y="2819995"/>
            <a:ext cx="2619356" cy="613246"/>
          </a:xfrm>
          <a:prstGeom prst="rect">
            <a:avLst/>
          </a:prstGeom>
          <a:solidFill>
            <a:srgbClr val="E31E24">
              <a:alpha val="8000"/>
            </a:srgbClr>
          </a:solidFill>
          <a:ln/>
        </p:spPr>
        <p:txBody>
          <a:bodyPr/>
          <a:lstStyle/>
          <a:p>
            <a:endParaRPr/>
          </a:p>
        </p:txBody>
      </p:sp>
      <p:sp>
        <p:nvSpPr>
          <p:cNvPr id="24" name="Shape 21"/>
          <p:cNvSpPr/>
          <p:nvPr/>
        </p:nvSpPr>
        <p:spPr>
          <a:xfrm>
            <a:off x="428625" y="2819995"/>
            <a:ext cx="28575" cy="613246"/>
          </a:xfrm>
          <a:prstGeom prst="rect">
            <a:avLst/>
          </a:prstGeom>
          <a:solidFill>
            <a:srgbClr val="4A90E2"/>
          </a:solidFill>
          <a:ln/>
        </p:spPr>
        <p:txBody>
          <a:bodyPr/>
          <a:lstStyle/>
          <a:p>
            <a:endParaRPr/>
          </a:p>
        </p:txBody>
      </p:sp>
      <p:sp>
        <p:nvSpPr>
          <p:cNvPr id="25" name="Text 22"/>
          <p:cNvSpPr/>
          <p:nvPr/>
        </p:nvSpPr>
        <p:spPr>
          <a:xfrm>
            <a:off x="535781" y="2927152"/>
            <a:ext cx="2405044" cy="116086"/>
          </a:xfrm>
          <a:prstGeom prst="rect">
            <a:avLst/>
          </a:prstGeom>
          <a:noFill/>
          <a:ln/>
        </p:spPr>
        <p:txBody>
          <a:bodyPr wrap="none" lIns="0" tIns="0" rIns="0" bIns="0" rtlCol="0" anchor="ctr">
            <a:spAutoFit/>
          </a:bodyPr>
          <a:lstStyle/>
          <a:p>
            <a:pPr marL="0" indent="0">
              <a:buNone/>
            </a:pPr>
            <a:r>
              <a:rPr lang="en-US" sz="828" b="1" dirty="0">
                <a:solidFill>
                  <a:srgbClr val="4A90E2"/>
                </a:solidFill>
                <a:latin typeface="Noto Sans" pitchFamily="34" charset="0"/>
                <a:ea typeface="Noto Sans" pitchFamily="34" charset="-122"/>
                <a:cs typeface="Noto Sans" pitchFamily="34" charset="-120"/>
              </a:rPr>
              <a:t>Finding</a:t>
            </a:r>
            <a:endParaRPr lang="en-US" sz="628" dirty="0"/>
          </a:p>
        </p:txBody>
      </p:sp>
      <p:sp>
        <p:nvSpPr>
          <p:cNvPr id="26" name="Text 23"/>
          <p:cNvSpPr/>
          <p:nvPr/>
        </p:nvSpPr>
        <p:spPr>
          <a:xfrm>
            <a:off x="535781" y="3086100"/>
            <a:ext cx="2405044" cy="239985"/>
          </a:xfrm>
          <a:prstGeom prst="rect">
            <a:avLst/>
          </a:prstGeom>
          <a:noFill/>
          <a:ln/>
        </p:spPr>
        <p:txBody>
          <a:bodyPr wrap="squar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Minimal litter in most facilities. Revamp needed across public spaces.</a:t>
            </a:r>
            <a:endParaRPr lang="en-US" sz="628" dirty="0"/>
          </a:p>
        </p:txBody>
      </p:sp>
      <p:sp>
        <p:nvSpPr>
          <p:cNvPr id="27" name="Text 24"/>
          <p:cNvSpPr/>
          <p:nvPr/>
        </p:nvSpPr>
        <p:spPr>
          <a:xfrm>
            <a:off x="428625" y="3576117"/>
            <a:ext cx="2619356" cy="126802"/>
          </a:xfrm>
          <a:prstGeom prst="rect">
            <a:avLst/>
          </a:prstGeom>
          <a:noFill/>
          <a:ln/>
        </p:spPr>
        <p:txBody>
          <a:bodyPr wrap="none" lIns="0" tIns="0" rIns="0" bIns="0" rtlCol="0" anchor="ctr">
            <a:spAutoFit/>
          </a:bodyPr>
          <a:lstStyle/>
          <a:p>
            <a:pPr marL="0" indent="0">
              <a:buNone/>
            </a:pPr>
            <a:r>
              <a:rPr lang="en-US" sz="880" b="1" dirty="0">
                <a:solidFill>
                  <a:srgbClr val="B0B0B0"/>
                </a:solidFill>
                <a:latin typeface="Noto Sans" pitchFamily="34" charset="0"/>
                <a:ea typeface="Noto Sans" pitchFamily="34" charset="-122"/>
                <a:cs typeface="Noto Sans" pitchFamily="34" charset="-120"/>
              </a:rPr>
              <a:t>Ablution Facilities</a:t>
            </a:r>
            <a:endParaRPr lang="en-US" sz="680" dirty="0"/>
          </a:p>
        </p:txBody>
      </p:sp>
      <p:sp>
        <p:nvSpPr>
          <p:cNvPr id="28" name="Text 25"/>
          <p:cNvSpPr/>
          <p:nvPr/>
        </p:nvSpPr>
        <p:spPr>
          <a:xfrm>
            <a:off x="428625" y="3796680"/>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Good</a:t>
            </a:r>
            <a:endParaRPr lang="en-US" sz="680" dirty="0"/>
          </a:p>
        </p:txBody>
      </p:sp>
      <p:sp>
        <p:nvSpPr>
          <p:cNvPr id="29" name="Shape 26"/>
          <p:cNvSpPr/>
          <p:nvPr/>
        </p:nvSpPr>
        <p:spPr>
          <a:xfrm>
            <a:off x="1000125" y="3788643"/>
            <a:ext cx="1976419" cy="142875"/>
          </a:xfrm>
          <a:prstGeom prst="rect">
            <a:avLst/>
          </a:prstGeom>
          <a:solidFill>
            <a:srgbClr val="FFFFFF">
              <a:alpha val="10000"/>
            </a:srgbClr>
          </a:solidFill>
          <a:ln/>
        </p:spPr>
        <p:txBody>
          <a:bodyPr/>
          <a:lstStyle/>
          <a:p>
            <a:endParaRPr/>
          </a:p>
        </p:txBody>
      </p:sp>
      <p:sp>
        <p:nvSpPr>
          <p:cNvPr id="30" name="Shape 27"/>
          <p:cNvSpPr/>
          <p:nvPr/>
        </p:nvSpPr>
        <p:spPr>
          <a:xfrm>
            <a:off x="1000125" y="3788643"/>
            <a:ext cx="766837" cy="142875"/>
          </a:xfrm>
          <a:prstGeom prst="rect">
            <a:avLst/>
          </a:prstGeom>
          <a:solidFill>
            <a:srgbClr val="E31E24"/>
          </a:solidFill>
          <a:ln/>
        </p:spPr>
        <p:txBody>
          <a:bodyPr/>
          <a:lstStyle/>
          <a:p>
            <a:endParaRPr/>
          </a:p>
        </p:txBody>
      </p:sp>
      <p:sp>
        <p:nvSpPr>
          <p:cNvPr id="31" name="Text 28"/>
          <p:cNvSpPr/>
          <p:nvPr/>
        </p:nvSpPr>
        <p:spPr>
          <a:xfrm>
            <a:off x="1474068" y="3802038"/>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38.8%</a:t>
            </a:r>
            <a:endParaRPr lang="en-US" sz="628" dirty="0"/>
          </a:p>
        </p:txBody>
      </p:sp>
      <p:sp>
        <p:nvSpPr>
          <p:cNvPr id="32" name="Text 29"/>
          <p:cNvSpPr/>
          <p:nvPr/>
        </p:nvSpPr>
        <p:spPr>
          <a:xfrm>
            <a:off x="428625" y="4025280"/>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Excellent</a:t>
            </a:r>
            <a:endParaRPr lang="en-US" sz="680" dirty="0"/>
          </a:p>
        </p:txBody>
      </p:sp>
      <p:sp>
        <p:nvSpPr>
          <p:cNvPr id="33" name="Shape 30"/>
          <p:cNvSpPr/>
          <p:nvPr/>
        </p:nvSpPr>
        <p:spPr>
          <a:xfrm>
            <a:off x="1000125" y="4017243"/>
            <a:ext cx="1976419" cy="142875"/>
          </a:xfrm>
          <a:prstGeom prst="rect">
            <a:avLst/>
          </a:prstGeom>
          <a:solidFill>
            <a:srgbClr val="FFFFFF">
              <a:alpha val="10000"/>
            </a:srgbClr>
          </a:solidFill>
          <a:ln/>
        </p:spPr>
        <p:txBody>
          <a:bodyPr/>
          <a:lstStyle/>
          <a:p>
            <a:endParaRPr/>
          </a:p>
        </p:txBody>
      </p:sp>
      <p:sp>
        <p:nvSpPr>
          <p:cNvPr id="34" name="Shape 31"/>
          <p:cNvSpPr/>
          <p:nvPr/>
        </p:nvSpPr>
        <p:spPr>
          <a:xfrm>
            <a:off x="1000125" y="4017243"/>
            <a:ext cx="442717" cy="142875"/>
          </a:xfrm>
          <a:prstGeom prst="rect">
            <a:avLst/>
          </a:prstGeom>
          <a:solidFill>
            <a:srgbClr val="E31E24"/>
          </a:solidFill>
          <a:ln/>
        </p:spPr>
        <p:txBody>
          <a:bodyPr/>
          <a:lstStyle/>
          <a:p>
            <a:endParaRPr/>
          </a:p>
        </p:txBody>
      </p:sp>
      <p:sp>
        <p:nvSpPr>
          <p:cNvPr id="35" name="Text 32"/>
          <p:cNvSpPr/>
          <p:nvPr/>
        </p:nvSpPr>
        <p:spPr>
          <a:xfrm>
            <a:off x="1149948" y="4030638"/>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22.4%</a:t>
            </a:r>
            <a:endParaRPr lang="en-US" sz="628" dirty="0"/>
          </a:p>
        </p:txBody>
      </p:sp>
      <p:sp>
        <p:nvSpPr>
          <p:cNvPr id="36" name="Text 33"/>
          <p:cNvSpPr/>
          <p:nvPr/>
        </p:nvSpPr>
        <p:spPr>
          <a:xfrm>
            <a:off x="428625" y="4253880"/>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Fair</a:t>
            </a:r>
            <a:endParaRPr lang="en-US" sz="680" dirty="0"/>
          </a:p>
        </p:txBody>
      </p:sp>
      <p:sp>
        <p:nvSpPr>
          <p:cNvPr id="37" name="Shape 34"/>
          <p:cNvSpPr/>
          <p:nvPr/>
        </p:nvSpPr>
        <p:spPr>
          <a:xfrm>
            <a:off x="1000125" y="4245843"/>
            <a:ext cx="1976419" cy="142875"/>
          </a:xfrm>
          <a:prstGeom prst="rect">
            <a:avLst/>
          </a:prstGeom>
          <a:solidFill>
            <a:srgbClr val="FFFFFF">
              <a:alpha val="10000"/>
            </a:srgbClr>
          </a:solidFill>
          <a:ln/>
        </p:spPr>
        <p:txBody>
          <a:bodyPr/>
          <a:lstStyle/>
          <a:p>
            <a:endParaRPr/>
          </a:p>
        </p:txBody>
      </p:sp>
      <p:sp>
        <p:nvSpPr>
          <p:cNvPr id="38" name="Shape 35"/>
          <p:cNvSpPr/>
          <p:nvPr/>
        </p:nvSpPr>
        <p:spPr>
          <a:xfrm>
            <a:off x="1000125" y="4245843"/>
            <a:ext cx="403175" cy="142875"/>
          </a:xfrm>
          <a:prstGeom prst="rect">
            <a:avLst/>
          </a:prstGeom>
          <a:solidFill>
            <a:srgbClr val="E31E24"/>
          </a:solidFill>
          <a:ln/>
        </p:spPr>
        <p:txBody>
          <a:bodyPr/>
          <a:lstStyle/>
          <a:p>
            <a:endParaRPr/>
          </a:p>
        </p:txBody>
      </p:sp>
      <p:sp>
        <p:nvSpPr>
          <p:cNvPr id="39" name="Text 36"/>
          <p:cNvSpPr/>
          <p:nvPr/>
        </p:nvSpPr>
        <p:spPr>
          <a:xfrm>
            <a:off x="1110407" y="4259238"/>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20.4%</a:t>
            </a:r>
            <a:endParaRPr lang="en-US" sz="628" dirty="0"/>
          </a:p>
        </p:txBody>
      </p:sp>
      <p:sp>
        <p:nvSpPr>
          <p:cNvPr id="40" name="Text 37"/>
          <p:cNvSpPr/>
          <p:nvPr/>
        </p:nvSpPr>
        <p:spPr>
          <a:xfrm>
            <a:off x="428625" y="4482480"/>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Poor</a:t>
            </a:r>
            <a:endParaRPr lang="en-US" sz="680" dirty="0"/>
          </a:p>
        </p:txBody>
      </p:sp>
      <p:sp>
        <p:nvSpPr>
          <p:cNvPr id="41" name="Shape 38"/>
          <p:cNvSpPr/>
          <p:nvPr/>
        </p:nvSpPr>
        <p:spPr>
          <a:xfrm>
            <a:off x="1000125" y="4474443"/>
            <a:ext cx="1976419" cy="142875"/>
          </a:xfrm>
          <a:prstGeom prst="rect">
            <a:avLst/>
          </a:prstGeom>
          <a:solidFill>
            <a:srgbClr val="FFFFFF">
              <a:alpha val="10000"/>
            </a:srgbClr>
          </a:solidFill>
          <a:ln/>
        </p:spPr>
        <p:txBody>
          <a:bodyPr/>
          <a:lstStyle/>
          <a:p>
            <a:endParaRPr/>
          </a:p>
        </p:txBody>
      </p:sp>
      <p:sp>
        <p:nvSpPr>
          <p:cNvPr id="42" name="Shape 39"/>
          <p:cNvSpPr/>
          <p:nvPr/>
        </p:nvSpPr>
        <p:spPr>
          <a:xfrm>
            <a:off x="1000125" y="4474443"/>
            <a:ext cx="363634" cy="142875"/>
          </a:xfrm>
          <a:prstGeom prst="rect">
            <a:avLst/>
          </a:prstGeom>
          <a:solidFill>
            <a:srgbClr val="E31E24"/>
          </a:solidFill>
          <a:ln/>
        </p:spPr>
        <p:txBody>
          <a:bodyPr/>
          <a:lstStyle/>
          <a:p>
            <a:endParaRPr/>
          </a:p>
        </p:txBody>
      </p:sp>
      <p:sp>
        <p:nvSpPr>
          <p:cNvPr id="43" name="Text 40"/>
          <p:cNvSpPr/>
          <p:nvPr/>
        </p:nvSpPr>
        <p:spPr>
          <a:xfrm>
            <a:off x="1070865" y="4487838"/>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18.4%</a:t>
            </a:r>
            <a:endParaRPr lang="en-US" sz="628" dirty="0"/>
          </a:p>
        </p:txBody>
      </p:sp>
      <p:sp>
        <p:nvSpPr>
          <p:cNvPr id="44" name="Shape 41"/>
          <p:cNvSpPr/>
          <p:nvPr/>
        </p:nvSpPr>
        <p:spPr>
          <a:xfrm>
            <a:off x="428625" y="4810199"/>
            <a:ext cx="2619356" cy="613246"/>
          </a:xfrm>
          <a:prstGeom prst="rect">
            <a:avLst/>
          </a:prstGeom>
          <a:solidFill>
            <a:srgbClr val="E31E24">
              <a:alpha val="8000"/>
            </a:srgbClr>
          </a:solidFill>
          <a:ln/>
        </p:spPr>
        <p:txBody>
          <a:bodyPr/>
          <a:lstStyle/>
          <a:p>
            <a:endParaRPr/>
          </a:p>
        </p:txBody>
      </p:sp>
      <p:sp>
        <p:nvSpPr>
          <p:cNvPr id="45" name="Shape 42"/>
          <p:cNvSpPr/>
          <p:nvPr/>
        </p:nvSpPr>
        <p:spPr>
          <a:xfrm>
            <a:off x="428625" y="4810199"/>
            <a:ext cx="28575" cy="613246"/>
          </a:xfrm>
          <a:prstGeom prst="rect">
            <a:avLst/>
          </a:prstGeom>
          <a:solidFill>
            <a:srgbClr val="4A90E2"/>
          </a:solidFill>
          <a:ln/>
        </p:spPr>
        <p:txBody>
          <a:bodyPr/>
          <a:lstStyle/>
          <a:p>
            <a:endParaRPr/>
          </a:p>
        </p:txBody>
      </p:sp>
      <p:sp>
        <p:nvSpPr>
          <p:cNvPr id="46" name="Text 43"/>
          <p:cNvSpPr/>
          <p:nvPr/>
        </p:nvSpPr>
        <p:spPr>
          <a:xfrm>
            <a:off x="535781" y="4917356"/>
            <a:ext cx="2405044" cy="116086"/>
          </a:xfrm>
          <a:prstGeom prst="rect">
            <a:avLst/>
          </a:prstGeom>
          <a:noFill/>
          <a:ln/>
        </p:spPr>
        <p:txBody>
          <a:bodyPr wrap="none" lIns="0" tIns="0" rIns="0" bIns="0" rtlCol="0" anchor="ctr">
            <a:spAutoFit/>
          </a:bodyPr>
          <a:lstStyle/>
          <a:p>
            <a:pPr marL="0" indent="0">
              <a:buNone/>
            </a:pPr>
            <a:r>
              <a:rPr lang="en-US" sz="828" b="1" dirty="0">
                <a:solidFill>
                  <a:srgbClr val="4A90E2"/>
                </a:solidFill>
                <a:latin typeface="Noto Sans" pitchFamily="34" charset="0"/>
                <a:ea typeface="Noto Sans" pitchFamily="34" charset="-122"/>
                <a:cs typeface="Noto Sans" pitchFamily="34" charset="-120"/>
              </a:rPr>
              <a:t>Finding</a:t>
            </a:r>
            <a:endParaRPr lang="en-US" sz="628" dirty="0"/>
          </a:p>
        </p:txBody>
      </p:sp>
      <p:sp>
        <p:nvSpPr>
          <p:cNvPr id="47" name="Text 44"/>
          <p:cNvSpPr/>
          <p:nvPr/>
        </p:nvSpPr>
        <p:spPr>
          <a:xfrm>
            <a:off x="535781" y="5076304"/>
            <a:ext cx="2405044" cy="239985"/>
          </a:xfrm>
          <a:prstGeom prst="rect">
            <a:avLst/>
          </a:prstGeom>
          <a:noFill/>
          <a:ln/>
        </p:spPr>
        <p:txBody>
          <a:bodyPr wrap="squar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38.8% require improvement. Addressing fair and poor categories crucial for visitor satisfaction.</a:t>
            </a:r>
            <a:endParaRPr lang="en-US" sz="628" dirty="0"/>
          </a:p>
        </p:txBody>
      </p:sp>
      <p:sp>
        <p:nvSpPr>
          <p:cNvPr id="48" name="Text 45"/>
          <p:cNvSpPr/>
          <p:nvPr/>
        </p:nvSpPr>
        <p:spPr>
          <a:xfrm>
            <a:off x="3262294" y="1323380"/>
            <a:ext cx="2619384" cy="155377"/>
          </a:xfrm>
          <a:prstGeom prst="rect">
            <a:avLst/>
          </a:prstGeom>
          <a:noFill/>
          <a:ln/>
        </p:spPr>
        <p:txBody>
          <a:bodyPr wrap="none" lIns="0" tIns="0" rIns="0" bIns="0" rtlCol="0" anchor="ctr">
            <a:spAutoFit/>
          </a:bodyPr>
          <a:lstStyle/>
          <a:p>
            <a:pPr marL="0" indent="0">
              <a:buNone/>
            </a:pPr>
            <a:r>
              <a:rPr lang="en-US" sz="1037" b="1" kern="0" spc="1" dirty="0">
                <a:solidFill>
                  <a:srgbClr val="E31E24"/>
                </a:solidFill>
                <a:latin typeface="Noto Sans" pitchFamily="34" charset="0"/>
                <a:ea typeface="Noto Sans" pitchFamily="34" charset="-122"/>
                <a:cs typeface="Noto Sans" pitchFamily="34" charset="-120"/>
              </a:rPr>
              <a:t>Safety</a:t>
            </a:r>
            <a:endParaRPr lang="en-US" sz="837" dirty="0"/>
          </a:p>
        </p:txBody>
      </p:sp>
      <p:sp>
        <p:nvSpPr>
          <p:cNvPr id="49" name="Text 46"/>
          <p:cNvSpPr/>
          <p:nvPr/>
        </p:nvSpPr>
        <p:spPr>
          <a:xfrm>
            <a:off x="3262294" y="1581603"/>
            <a:ext cx="1008289" cy="135422"/>
          </a:xfrm>
          <a:prstGeom prst="rect">
            <a:avLst/>
          </a:prstGeom>
          <a:noFill/>
          <a:ln/>
        </p:spPr>
        <p:txBody>
          <a:bodyPr wrap="none" lIns="0" tIns="0" rIns="0" bIns="0" rtlCol="0" anchor="ctr">
            <a:spAutoFit/>
          </a:bodyPr>
          <a:lstStyle/>
          <a:p>
            <a:pPr marL="0" indent="0">
              <a:buNone/>
            </a:pPr>
            <a:r>
              <a:rPr lang="en-US" sz="880" b="1" dirty="0">
                <a:solidFill>
                  <a:srgbClr val="B0B0B0"/>
                </a:solidFill>
                <a:latin typeface="Noto Sans" pitchFamily="34" charset="0"/>
                <a:ea typeface="Noto Sans" pitchFamily="34" charset="-122"/>
                <a:cs typeface="Noto Sans" pitchFamily="34" charset="-120"/>
              </a:rPr>
              <a:t>Absence of Crime </a:t>
            </a:r>
            <a:endParaRPr lang="en-US" sz="680" dirty="0"/>
          </a:p>
        </p:txBody>
      </p:sp>
      <p:sp>
        <p:nvSpPr>
          <p:cNvPr id="50" name="Text 47"/>
          <p:cNvSpPr/>
          <p:nvPr/>
        </p:nvSpPr>
        <p:spPr>
          <a:xfrm>
            <a:off x="3262294" y="1806476"/>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Good</a:t>
            </a:r>
            <a:endParaRPr lang="en-US" sz="680" dirty="0"/>
          </a:p>
        </p:txBody>
      </p:sp>
      <p:sp>
        <p:nvSpPr>
          <p:cNvPr id="51" name="Shape 48"/>
          <p:cNvSpPr/>
          <p:nvPr/>
        </p:nvSpPr>
        <p:spPr>
          <a:xfrm>
            <a:off x="3833794" y="1798439"/>
            <a:ext cx="1976447" cy="142875"/>
          </a:xfrm>
          <a:prstGeom prst="rect">
            <a:avLst/>
          </a:prstGeom>
          <a:solidFill>
            <a:srgbClr val="FFFFFF">
              <a:alpha val="10000"/>
            </a:srgbClr>
          </a:solidFill>
          <a:ln/>
        </p:spPr>
        <p:txBody>
          <a:bodyPr/>
          <a:lstStyle/>
          <a:p>
            <a:endParaRPr/>
          </a:p>
        </p:txBody>
      </p:sp>
      <p:sp>
        <p:nvSpPr>
          <p:cNvPr id="52" name="Shape 49"/>
          <p:cNvSpPr/>
          <p:nvPr/>
        </p:nvSpPr>
        <p:spPr>
          <a:xfrm>
            <a:off x="3833794" y="1798439"/>
            <a:ext cx="685800" cy="142875"/>
          </a:xfrm>
          <a:prstGeom prst="rect">
            <a:avLst/>
          </a:prstGeom>
          <a:solidFill>
            <a:srgbClr val="E31E24"/>
          </a:solidFill>
          <a:ln/>
        </p:spPr>
        <p:txBody>
          <a:bodyPr/>
          <a:lstStyle/>
          <a:p>
            <a:endParaRPr/>
          </a:p>
        </p:txBody>
      </p:sp>
      <p:sp>
        <p:nvSpPr>
          <p:cNvPr id="53" name="Text 50"/>
          <p:cNvSpPr/>
          <p:nvPr/>
        </p:nvSpPr>
        <p:spPr>
          <a:xfrm>
            <a:off x="4226700" y="1811834"/>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34.7%</a:t>
            </a:r>
            <a:endParaRPr lang="en-US" sz="628" dirty="0"/>
          </a:p>
        </p:txBody>
      </p:sp>
      <p:sp>
        <p:nvSpPr>
          <p:cNvPr id="54" name="Text 51"/>
          <p:cNvSpPr/>
          <p:nvPr/>
        </p:nvSpPr>
        <p:spPr>
          <a:xfrm>
            <a:off x="3262294" y="2035076"/>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Excellent</a:t>
            </a:r>
            <a:endParaRPr lang="en-US" sz="680" dirty="0"/>
          </a:p>
        </p:txBody>
      </p:sp>
      <p:sp>
        <p:nvSpPr>
          <p:cNvPr id="55" name="Shape 52"/>
          <p:cNvSpPr/>
          <p:nvPr/>
        </p:nvSpPr>
        <p:spPr>
          <a:xfrm>
            <a:off x="3833794" y="2027039"/>
            <a:ext cx="1976447" cy="142875"/>
          </a:xfrm>
          <a:prstGeom prst="rect">
            <a:avLst/>
          </a:prstGeom>
          <a:solidFill>
            <a:srgbClr val="FFFFFF">
              <a:alpha val="10000"/>
            </a:srgbClr>
          </a:solidFill>
          <a:ln/>
        </p:spPr>
        <p:txBody>
          <a:bodyPr/>
          <a:lstStyle/>
          <a:p>
            <a:endParaRPr/>
          </a:p>
        </p:txBody>
      </p:sp>
      <p:sp>
        <p:nvSpPr>
          <p:cNvPr id="56" name="Shape 53"/>
          <p:cNvSpPr/>
          <p:nvPr/>
        </p:nvSpPr>
        <p:spPr>
          <a:xfrm>
            <a:off x="3833794" y="2027039"/>
            <a:ext cx="565249" cy="142875"/>
          </a:xfrm>
          <a:prstGeom prst="rect">
            <a:avLst/>
          </a:prstGeom>
          <a:solidFill>
            <a:srgbClr val="E31E24"/>
          </a:solidFill>
          <a:ln/>
        </p:spPr>
        <p:txBody>
          <a:bodyPr/>
          <a:lstStyle/>
          <a:p>
            <a:endParaRPr/>
          </a:p>
        </p:txBody>
      </p:sp>
      <p:sp>
        <p:nvSpPr>
          <p:cNvPr id="57" name="Text 54"/>
          <p:cNvSpPr/>
          <p:nvPr/>
        </p:nvSpPr>
        <p:spPr>
          <a:xfrm>
            <a:off x="4106149" y="2040434"/>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28.6%</a:t>
            </a:r>
            <a:endParaRPr lang="en-US" sz="628" dirty="0"/>
          </a:p>
        </p:txBody>
      </p:sp>
      <p:sp>
        <p:nvSpPr>
          <p:cNvPr id="58" name="Text 55"/>
          <p:cNvSpPr/>
          <p:nvPr/>
        </p:nvSpPr>
        <p:spPr>
          <a:xfrm>
            <a:off x="3262294" y="2263676"/>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Fair</a:t>
            </a:r>
            <a:endParaRPr lang="en-US" sz="680" dirty="0"/>
          </a:p>
        </p:txBody>
      </p:sp>
      <p:sp>
        <p:nvSpPr>
          <p:cNvPr id="59" name="Shape 56"/>
          <p:cNvSpPr/>
          <p:nvPr/>
        </p:nvSpPr>
        <p:spPr>
          <a:xfrm>
            <a:off x="3833794" y="2255639"/>
            <a:ext cx="1976447" cy="142875"/>
          </a:xfrm>
          <a:prstGeom prst="rect">
            <a:avLst/>
          </a:prstGeom>
          <a:solidFill>
            <a:srgbClr val="FFFFFF">
              <a:alpha val="10000"/>
            </a:srgbClr>
          </a:solidFill>
          <a:ln/>
        </p:spPr>
        <p:txBody>
          <a:bodyPr/>
          <a:lstStyle/>
          <a:p>
            <a:endParaRPr/>
          </a:p>
        </p:txBody>
      </p:sp>
      <p:sp>
        <p:nvSpPr>
          <p:cNvPr id="60" name="Shape 57"/>
          <p:cNvSpPr/>
          <p:nvPr/>
        </p:nvSpPr>
        <p:spPr>
          <a:xfrm>
            <a:off x="3833794" y="2255639"/>
            <a:ext cx="442717" cy="142875"/>
          </a:xfrm>
          <a:prstGeom prst="rect">
            <a:avLst/>
          </a:prstGeom>
          <a:solidFill>
            <a:srgbClr val="E31E24"/>
          </a:solidFill>
          <a:ln/>
        </p:spPr>
        <p:txBody>
          <a:bodyPr/>
          <a:lstStyle/>
          <a:p>
            <a:endParaRPr/>
          </a:p>
        </p:txBody>
      </p:sp>
      <p:sp>
        <p:nvSpPr>
          <p:cNvPr id="61" name="Text 58"/>
          <p:cNvSpPr/>
          <p:nvPr/>
        </p:nvSpPr>
        <p:spPr>
          <a:xfrm>
            <a:off x="3983617" y="2269034"/>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22.4%</a:t>
            </a:r>
            <a:endParaRPr lang="en-US" sz="628" dirty="0"/>
          </a:p>
        </p:txBody>
      </p:sp>
      <p:sp>
        <p:nvSpPr>
          <p:cNvPr id="62" name="Text 59"/>
          <p:cNvSpPr/>
          <p:nvPr/>
        </p:nvSpPr>
        <p:spPr>
          <a:xfrm>
            <a:off x="3262294" y="2492276"/>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Poor</a:t>
            </a:r>
            <a:endParaRPr lang="en-US" sz="680" dirty="0"/>
          </a:p>
        </p:txBody>
      </p:sp>
      <p:sp>
        <p:nvSpPr>
          <p:cNvPr id="63" name="Shape 60"/>
          <p:cNvSpPr/>
          <p:nvPr/>
        </p:nvSpPr>
        <p:spPr>
          <a:xfrm>
            <a:off x="3833794" y="2484239"/>
            <a:ext cx="1976447" cy="142875"/>
          </a:xfrm>
          <a:prstGeom prst="rect">
            <a:avLst/>
          </a:prstGeom>
          <a:solidFill>
            <a:srgbClr val="FFFFFF">
              <a:alpha val="10000"/>
            </a:srgbClr>
          </a:solidFill>
          <a:ln/>
        </p:spPr>
        <p:txBody>
          <a:bodyPr/>
          <a:lstStyle/>
          <a:p>
            <a:endParaRPr/>
          </a:p>
        </p:txBody>
      </p:sp>
      <p:sp>
        <p:nvSpPr>
          <p:cNvPr id="64" name="Shape 61"/>
          <p:cNvSpPr/>
          <p:nvPr/>
        </p:nvSpPr>
        <p:spPr>
          <a:xfrm>
            <a:off x="3833794" y="2484239"/>
            <a:ext cx="282625" cy="142875"/>
          </a:xfrm>
          <a:prstGeom prst="rect">
            <a:avLst/>
          </a:prstGeom>
          <a:solidFill>
            <a:srgbClr val="E31E24"/>
          </a:solidFill>
          <a:ln/>
        </p:spPr>
        <p:txBody>
          <a:bodyPr/>
          <a:lstStyle/>
          <a:p>
            <a:endParaRPr/>
          </a:p>
        </p:txBody>
      </p:sp>
      <p:sp>
        <p:nvSpPr>
          <p:cNvPr id="65" name="Text 62"/>
          <p:cNvSpPr/>
          <p:nvPr/>
        </p:nvSpPr>
        <p:spPr>
          <a:xfrm>
            <a:off x="3823525" y="2497634"/>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14.3%</a:t>
            </a:r>
            <a:endParaRPr lang="en-US" sz="628" dirty="0"/>
          </a:p>
        </p:txBody>
      </p:sp>
      <p:sp>
        <p:nvSpPr>
          <p:cNvPr id="66" name="Shape 63"/>
          <p:cNvSpPr/>
          <p:nvPr/>
        </p:nvSpPr>
        <p:spPr>
          <a:xfrm>
            <a:off x="3262294" y="2819995"/>
            <a:ext cx="2619384" cy="613246"/>
          </a:xfrm>
          <a:prstGeom prst="rect">
            <a:avLst/>
          </a:prstGeom>
          <a:solidFill>
            <a:srgbClr val="E31E24">
              <a:alpha val="8000"/>
            </a:srgbClr>
          </a:solidFill>
          <a:ln/>
        </p:spPr>
        <p:txBody>
          <a:bodyPr/>
          <a:lstStyle/>
          <a:p>
            <a:endParaRPr/>
          </a:p>
        </p:txBody>
      </p:sp>
      <p:sp>
        <p:nvSpPr>
          <p:cNvPr id="67" name="Shape 64"/>
          <p:cNvSpPr/>
          <p:nvPr/>
        </p:nvSpPr>
        <p:spPr>
          <a:xfrm>
            <a:off x="3262294" y="2819995"/>
            <a:ext cx="28575" cy="613246"/>
          </a:xfrm>
          <a:prstGeom prst="rect">
            <a:avLst/>
          </a:prstGeom>
          <a:solidFill>
            <a:srgbClr val="4A90E2"/>
          </a:solidFill>
          <a:ln/>
        </p:spPr>
        <p:txBody>
          <a:bodyPr/>
          <a:lstStyle/>
          <a:p>
            <a:endParaRPr/>
          </a:p>
        </p:txBody>
      </p:sp>
      <p:sp>
        <p:nvSpPr>
          <p:cNvPr id="68" name="Text 65"/>
          <p:cNvSpPr/>
          <p:nvPr/>
        </p:nvSpPr>
        <p:spPr>
          <a:xfrm>
            <a:off x="3369450" y="2927152"/>
            <a:ext cx="2405072" cy="116086"/>
          </a:xfrm>
          <a:prstGeom prst="rect">
            <a:avLst/>
          </a:prstGeom>
          <a:noFill/>
          <a:ln/>
        </p:spPr>
        <p:txBody>
          <a:bodyPr wrap="none" lIns="0" tIns="0" rIns="0" bIns="0" rtlCol="0" anchor="ctr">
            <a:spAutoFit/>
          </a:bodyPr>
          <a:lstStyle/>
          <a:p>
            <a:pPr marL="0" indent="0">
              <a:buNone/>
            </a:pPr>
            <a:r>
              <a:rPr lang="en-US" sz="828" b="1" dirty="0">
                <a:solidFill>
                  <a:srgbClr val="4A90E2"/>
                </a:solidFill>
                <a:latin typeface="Noto Sans" pitchFamily="34" charset="0"/>
                <a:ea typeface="Noto Sans" pitchFamily="34" charset="-122"/>
                <a:cs typeface="Noto Sans" pitchFamily="34" charset="-120"/>
              </a:rPr>
              <a:t>Finding</a:t>
            </a:r>
            <a:endParaRPr lang="en-US" sz="628" dirty="0"/>
          </a:p>
        </p:txBody>
      </p:sp>
      <p:sp>
        <p:nvSpPr>
          <p:cNvPr id="69" name="Text 66"/>
          <p:cNvSpPr/>
          <p:nvPr/>
        </p:nvSpPr>
        <p:spPr>
          <a:xfrm>
            <a:off x="3369450" y="3014982"/>
            <a:ext cx="2405072" cy="382221"/>
          </a:xfrm>
          <a:prstGeom prst="rect">
            <a:avLst/>
          </a:prstGeom>
          <a:noFill/>
          <a:ln/>
        </p:spPr>
        <p:txBody>
          <a:bodyPr wrap="squar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34.7% present crime prevention initiatives. Enhanced security measures are needed for visitor confidence.</a:t>
            </a:r>
            <a:endParaRPr lang="en-US" sz="628" dirty="0"/>
          </a:p>
        </p:txBody>
      </p:sp>
      <p:sp>
        <p:nvSpPr>
          <p:cNvPr id="70" name="Text 67"/>
          <p:cNvSpPr/>
          <p:nvPr/>
        </p:nvSpPr>
        <p:spPr>
          <a:xfrm>
            <a:off x="3262294" y="3576117"/>
            <a:ext cx="2619384" cy="126802"/>
          </a:xfrm>
          <a:prstGeom prst="rect">
            <a:avLst/>
          </a:prstGeom>
          <a:noFill/>
          <a:ln/>
        </p:spPr>
        <p:txBody>
          <a:bodyPr wrap="none" lIns="0" tIns="0" rIns="0" bIns="0" rtlCol="0" anchor="ctr">
            <a:spAutoFit/>
          </a:bodyPr>
          <a:lstStyle/>
          <a:p>
            <a:pPr marL="0" indent="0">
              <a:buNone/>
            </a:pPr>
            <a:r>
              <a:rPr lang="en-US" sz="880" b="1" dirty="0">
                <a:solidFill>
                  <a:srgbClr val="B0B0B0"/>
                </a:solidFill>
                <a:latin typeface="Noto Sans" pitchFamily="34" charset="0"/>
                <a:ea typeface="Noto Sans" pitchFamily="34" charset="-122"/>
                <a:cs typeface="Noto Sans" pitchFamily="34" charset="-120"/>
              </a:rPr>
              <a:t>Security Personnel</a:t>
            </a:r>
            <a:endParaRPr lang="en-US" sz="680" dirty="0"/>
          </a:p>
        </p:txBody>
      </p:sp>
      <p:sp>
        <p:nvSpPr>
          <p:cNvPr id="71" name="Text 68"/>
          <p:cNvSpPr/>
          <p:nvPr/>
        </p:nvSpPr>
        <p:spPr>
          <a:xfrm>
            <a:off x="3262294" y="3796680"/>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Good</a:t>
            </a:r>
            <a:endParaRPr lang="en-US" sz="680" dirty="0"/>
          </a:p>
        </p:txBody>
      </p:sp>
      <p:sp>
        <p:nvSpPr>
          <p:cNvPr id="72" name="Shape 69"/>
          <p:cNvSpPr/>
          <p:nvPr/>
        </p:nvSpPr>
        <p:spPr>
          <a:xfrm>
            <a:off x="3833794" y="3788643"/>
            <a:ext cx="1976447" cy="142875"/>
          </a:xfrm>
          <a:prstGeom prst="rect">
            <a:avLst/>
          </a:prstGeom>
          <a:solidFill>
            <a:srgbClr val="FFFFFF">
              <a:alpha val="10000"/>
            </a:srgbClr>
          </a:solidFill>
          <a:ln/>
        </p:spPr>
        <p:txBody>
          <a:bodyPr/>
          <a:lstStyle/>
          <a:p>
            <a:endParaRPr/>
          </a:p>
        </p:txBody>
      </p:sp>
      <p:sp>
        <p:nvSpPr>
          <p:cNvPr id="73" name="Shape 70"/>
          <p:cNvSpPr/>
          <p:nvPr/>
        </p:nvSpPr>
        <p:spPr>
          <a:xfrm>
            <a:off x="3833794" y="3788643"/>
            <a:ext cx="725342" cy="142875"/>
          </a:xfrm>
          <a:prstGeom prst="rect">
            <a:avLst/>
          </a:prstGeom>
          <a:solidFill>
            <a:srgbClr val="E31E24"/>
          </a:solidFill>
          <a:ln/>
        </p:spPr>
        <p:txBody>
          <a:bodyPr/>
          <a:lstStyle/>
          <a:p>
            <a:endParaRPr/>
          </a:p>
        </p:txBody>
      </p:sp>
      <p:sp>
        <p:nvSpPr>
          <p:cNvPr id="74" name="Text 71"/>
          <p:cNvSpPr/>
          <p:nvPr/>
        </p:nvSpPr>
        <p:spPr>
          <a:xfrm>
            <a:off x="4266242" y="3802038"/>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36.7%</a:t>
            </a:r>
            <a:endParaRPr lang="en-US" sz="628" dirty="0"/>
          </a:p>
        </p:txBody>
      </p:sp>
      <p:sp>
        <p:nvSpPr>
          <p:cNvPr id="75" name="Text 72"/>
          <p:cNvSpPr/>
          <p:nvPr/>
        </p:nvSpPr>
        <p:spPr>
          <a:xfrm>
            <a:off x="3262294" y="4025280"/>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Excellent</a:t>
            </a:r>
            <a:endParaRPr lang="en-US" sz="680" dirty="0"/>
          </a:p>
        </p:txBody>
      </p:sp>
      <p:sp>
        <p:nvSpPr>
          <p:cNvPr id="76" name="Shape 73"/>
          <p:cNvSpPr/>
          <p:nvPr/>
        </p:nvSpPr>
        <p:spPr>
          <a:xfrm>
            <a:off x="3833794" y="4017243"/>
            <a:ext cx="1976447" cy="142875"/>
          </a:xfrm>
          <a:prstGeom prst="rect">
            <a:avLst/>
          </a:prstGeom>
          <a:solidFill>
            <a:srgbClr val="FFFFFF">
              <a:alpha val="10000"/>
            </a:srgbClr>
          </a:solidFill>
          <a:ln/>
        </p:spPr>
        <p:txBody>
          <a:bodyPr/>
          <a:lstStyle/>
          <a:p>
            <a:endParaRPr/>
          </a:p>
        </p:txBody>
      </p:sp>
      <p:sp>
        <p:nvSpPr>
          <p:cNvPr id="77" name="Shape 74"/>
          <p:cNvSpPr/>
          <p:nvPr/>
        </p:nvSpPr>
        <p:spPr>
          <a:xfrm>
            <a:off x="3833794" y="4017243"/>
            <a:ext cx="523754" cy="142875"/>
          </a:xfrm>
          <a:prstGeom prst="rect">
            <a:avLst/>
          </a:prstGeom>
          <a:solidFill>
            <a:srgbClr val="E31E24"/>
          </a:solidFill>
          <a:ln/>
        </p:spPr>
        <p:txBody>
          <a:bodyPr/>
          <a:lstStyle/>
          <a:p>
            <a:endParaRPr/>
          </a:p>
        </p:txBody>
      </p:sp>
      <p:sp>
        <p:nvSpPr>
          <p:cNvPr id="78" name="Text 75"/>
          <p:cNvSpPr/>
          <p:nvPr/>
        </p:nvSpPr>
        <p:spPr>
          <a:xfrm>
            <a:off x="4064654" y="4030638"/>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26.5%</a:t>
            </a:r>
            <a:endParaRPr lang="en-US" sz="628" dirty="0"/>
          </a:p>
        </p:txBody>
      </p:sp>
      <p:sp>
        <p:nvSpPr>
          <p:cNvPr id="79" name="Text 76"/>
          <p:cNvSpPr/>
          <p:nvPr/>
        </p:nvSpPr>
        <p:spPr>
          <a:xfrm>
            <a:off x="3262294" y="4253880"/>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Fair</a:t>
            </a:r>
            <a:endParaRPr lang="en-US" sz="680" dirty="0"/>
          </a:p>
        </p:txBody>
      </p:sp>
      <p:sp>
        <p:nvSpPr>
          <p:cNvPr id="80" name="Shape 77"/>
          <p:cNvSpPr/>
          <p:nvPr/>
        </p:nvSpPr>
        <p:spPr>
          <a:xfrm>
            <a:off x="3833794" y="4245843"/>
            <a:ext cx="1976447" cy="142875"/>
          </a:xfrm>
          <a:prstGeom prst="rect">
            <a:avLst/>
          </a:prstGeom>
          <a:solidFill>
            <a:srgbClr val="FFFFFF">
              <a:alpha val="10000"/>
            </a:srgbClr>
          </a:solidFill>
          <a:ln/>
        </p:spPr>
        <p:txBody>
          <a:bodyPr/>
          <a:lstStyle/>
          <a:p>
            <a:endParaRPr/>
          </a:p>
        </p:txBody>
      </p:sp>
      <p:sp>
        <p:nvSpPr>
          <p:cNvPr id="81" name="Shape 78"/>
          <p:cNvSpPr/>
          <p:nvPr/>
        </p:nvSpPr>
        <p:spPr>
          <a:xfrm>
            <a:off x="3833794" y="4245843"/>
            <a:ext cx="403175" cy="142875"/>
          </a:xfrm>
          <a:prstGeom prst="rect">
            <a:avLst/>
          </a:prstGeom>
          <a:solidFill>
            <a:srgbClr val="E31E24"/>
          </a:solidFill>
          <a:ln/>
        </p:spPr>
        <p:txBody>
          <a:bodyPr/>
          <a:lstStyle/>
          <a:p>
            <a:endParaRPr/>
          </a:p>
        </p:txBody>
      </p:sp>
      <p:sp>
        <p:nvSpPr>
          <p:cNvPr id="82" name="Text 79"/>
          <p:cNvSpPr/>
          <p:nvPr/>
        </p:nvSpPr>
        <p:spPr>
          <a:xfrm>
            <a:off x="3944076" y="4259238"/>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20.4%</a:t>
            </a:r>
            <a:endParaRPr lang="en-US" sz="628" dirty="0"/>
          </a:p>
        </p:txBody>
      </p:sp>
      <p:sp>
        <p:nvSpPr>
          <p:cNvPr id="83" name="Text 80"/>
          <p:cNvSpPr/>
          <p:nvPr/>
        </p:nvSpPr>
        <p:spPr>
          <a:xfrm>
            <a:off x="3262294" y="4482480"/>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Poor</a:t>
            </a:r>
            <a:endParaRPr lang="en-US" sz="680" dirty="0"/>
          </a:p>
        </p:txBody>
      </p:sp>
      <p:sp>
        <p:nvSpPr>
          <p:cNvPr id="84" name="Shape 81"/>
          <p:cNvSpPr/>
          <p:nvPr/>
        </p:nvSpPr>
        <p:spPr>
          <a:xfrm>
            <a:off x="3833794" y="4474443"/>
            <a:ext cx="1976447" cy="142875"/>
          </a:xfrm>
          <a:prstGeom prst="rect">
            <a:avLst/>
          </a:prstGeom>
          <a:solidFill>
            <a:srgbClr val="FFFFFF">
              <a:alpha val="10000"/>
            </a:srgbClr>
          </a:solidFill>
          <a:ln/>
        </p:spPr>
        <p:txBody>
          <a:bodyPr/>
          <a:lstStyle/>
          <a:p>
            <a:endParaRPr/>
          </a:p>
        </p:txBody>
      </p:sp>
      <p:sp>
        <p:nvSpPr>
          <p:cNvPr id="85" name="Shape 82"/>
          <p:cNvSpPr/>
          <p:nvPr/>
        </p:nvSpPr>
        <p:spPr>
          <a:xfrm>
            <a:off x="3833794" y="4474443"/>
            <a:ext cx="322138" cy="142875"/>
          </a:xfrm>
          <a:prstGeom prst="rect">
            <a:avLst/>
          </a:prstGeom>
          <a:solidFill>
            <a:srgbClr val="E31E24"/>
          </a:solidFill>
          <a:ln/>
        </p:spPr>
        <p:txBody>
          <a:bodyPr/>
          <a:lstStyle/>
          <a:p>
            <a:endParaRPr/>
          </a:p>
        </p:txBody>
      </p:sp>
      <p:sp>
        <p:nvSpPr>
          <p:cNvPr id="86" name="Text 83"/>
          <p:cNvSpPr/>
          <p:nvPr/>
        </p:nvSpPr>
        <p:spPr>
          <a:xfrm>
            <a:off x="3863039" y="4487838"/>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16.3%</a:t>
            </a:r>
            <a:endParaRPr lang="en-US" sz="628" dirty="0"/>
          </a:p>
        </p:txBody>
      </p:sp>
      <p:sp>
        <p:nvSpPr>
          <p:cNvPr id="87" name="Shape 84"/>
          <p:cNvSpPr/>
          <p:nvPr/>
        </p:nvSpPr>
        <p:spPr>
          <a:xfrm>
            <a:off x="3262294" y="4810199"/>
            <a:ext cx="2619384" cy="613246"/>
          </a:xfrm>
          <a:prstGeom prst="rect">
            <a:avLst/>
          </a:prstGeom>
          <a:solidFill>
            <a:srgbClr val="E31E24">
              <a:alpha val="8000"/>
            </a:srgbClr>
          </a:solidFill>
          <a:ln/>
        </p:spPr>
        <p:txBody>
          <a:bodyPr/>
          <a:lstStyle/>
          <a:p>
            <a:endParaRPr/>
          </a:p>
        </p:txBody>
      </p:sp>
      <p:sp>
        <p:nvSpPr>
          <p:cNvPr id="88" name="Shape 85"/>
          <p:cNvSpPr/>
          <p:nvPr/>
        </p:nvSpPr>
        <p:spPr>
          <a:xfrm>
            <a:off x="3262294" y="4810199"/>
            <a:ext cx="28575" cy="613246"/>
          </a:xfrm>
          <a:prstGeom prst="rect">
            <a:avLst/>
          </a:prstGeom>
          <a:solidFill>
            <a:srgbClr val="4A90E2"/>
          </a:solidFill>
          <a:ln/>
        </p:spPr>
        <p:txBody>
          <a:bodyPr/>
          <a:lstStyle/>
          <a:p>
            <a:endParaRPr/>
          </a:p>
        </p:txBody>
      </p:sp>
      <p:sp>
        <p:nvSpPr>
          <p:cNvPr id="89" name="Text 86"/>
          <p:cNvSpPr/>
          <p:nvPr/>
        </p:nvSpPr>
        <p:spPr>
          <a:xfrm>
            <a:off x="3369450" y="4917356"/>
            <a:ext cx="2405072" cy="116086"/>
          </a:xfrm>
          <a:prstGeom prst="rect">
            <a:avLst/>
          </a:prstGeom>
          <a:noFill/>
          <a:ln/>
        </p:spPr>
        <p:txBody>
          <a:bodyPr wrap="none" lIns="0" tIns="0" rIns="0" bIns="0" rtlCol="0" anchor="ctr">
            <a:spAutoFit/>
          </a:bodyPr>
          <a:lstStyle/>
          <a:p>
            <a:pPr marL="0" indent="0">
              <a:buNone/>
            </a:pPr>
            <a:r>
              <a:rPr lang="en-US" sz="828" b="1" dirty="0">
                <a:solidFill>
                  <a:srgbClr val="4A90E2"/>
                </a:solidFill>
                <a:latin typeface="Noto Sans" pitchFamily="34" charset="0"/>
                <a:ea typeface="Noto Sans" pitchFamily="34" charset="-122"/>
                <a:cs typeface="Noto Sans" pitchFamily="34" charset="-120"/>
              </a:rPr>
              <a:t>Finding</a:t>
            </a:r>
            <a:endParaRPr lang="en-US" sz="628" dirty="0"/>
          </a:p>
        </p:txBody>
      </p:sp>
      <p:sp>
        <p:nvSpPr>
          <p:cNvPr id="90" name="Text 87"/>
          <p:cNvSpPr/>
          <p:nvPr/>
        </p:nvSpPr>
        <p:spPr>
          <a:xfrm>
            <a:off x="3369450" y="5076304"/>
            <a:ext cx="2405072" cy="239985"/>
          </a:xfrm>
          <a:prstGeom prst="rect">
            <a:avLst/>
          </a:prstGeom>
          <a:noFill/>
          <a:ln/>
        </p:spPr>
        <p:txBody>
          <a:bodyPr wrap="squar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36.7% need improvement. Strengthen personnel presence and surveillance systems.</a:t>
            </a:r>
            <a:endParaRPr lang="en-US" sz="628" dirty="0"/>
          </a:p>
        </p:txBody>
      </p:sp>
      <p:sp>
        <p:nvSpPr>
          <p:cNvPr id="91" name="Text 88"/>
          <p:cNvSpPr/>
          <p:nvPr/>
        </p:nvSpPr>
        <p:spPr>
          <a:xfrm>
            <a:off x="6095991" y="1323380"/>
            <a:ext cx="2619356" cy="155377"/>
          </a:xfrm>
          <a:prstGeom prst="rect">
            <a:avLst/>
          </a:prstGeom>
          <a:noFill/>
          <a:ln/>
        </p:spPr>
        <p:txBody>
          <a:bodyPr wrap="none" lIns="0" tIns="0" rIns="0" bIns="0" rtlCol="0" anchor="ctr">
            <a:spAutoFit/>
          </a:bodyPr>
          <a:lstStyle/>
          <a:p>
            <a:pPr marL="0" indent="0">
              <a:buNone/>
            </a:pPr>
            <a:r>
              <a:rPr lang="en-US" sz="1037" b="1" kern="0" spc="1" dirty="0">
                <a:solidFill>
                  <a:srgbClr val="E31E24"/>
                </a:solidFill>
                <a:latin typeface="Noto Sans" pitchFamily="34" charset="0"/>
                <a:ea typeface="Noto Sans" pitchFamily="34" charset="-122"/>
                <a:cs typeface="Noto Sans" pitchFamily="34" charset="-120"/>
              </a:rPr>
              <a:t>Emergency</a:t>
            </a:r>
            <a:endParaRPr lang="en-US" sz="837" dirty="0"/>
          </a:p>
        </p:txBody>
      </p:sp>
      <p:sp>
        <p:nvSpPr>
          <p:cNvPr id="92" name="Text 89"/>
          <p:cNvSpPr/>
          <p:nvPr/>
        </p:nvSpPr>
        <p:spPr>
          <a:xfrm>
            <a:off x="6095991" y="1585913"/>
            <a:ext cx="2619356" cy="126802"/>
          </a:xfrm>
          <a:prstGeom prst="rect">
            <a:avLst/>
          </a:prstGeom>
          <a:noFill/>
          <a:ln/>
        </p:spPr>
        <p:txBody>
          <a:bodyPr wrap="none" lIns="0" tIns="0" rIns="0" bIns="0" rtlCol="0" anchor="ctr">
            <a:spAutoFit/>
          </a:bodyPr>
          <a:lstStyle/>
          <a:p>
            <a:pPr marL="0" indent="0">
              <a:buNone/>
            </a:pPr>
            <a:r>
              <a:rPr lang="en-US" sz="880" b="1" dirty="0">
                <a:solidFill>
                  <a:srgbClr val="B0B0B0"/>
                </a:solidFill>
                <a:latin typeface="Noto Sans" pitchFamily="34" charset="0"/>
                <a:ea typeface="Noto Sans" pitchFamily="34" charset="-122"/>
                <a:cs typeface="Noto Sans" pitchFamily="34" charset="-120"/>
              </a:rPr>
              <a:t>Preparedness &amp; Response</a:t>
            </a:r>
            <a:endParaRPr lang="en-US" sz="680" dirty="0"/>
          </a:p>
        </p:txBody>
      </p:sp>
      <p:sp>
        <p:nvSpPr>
          <p:cNvPr id="93" name="Text 90"/>
          <p:cNvSpPr/>
          <p:nvPr/>
        </p:nvSpPr>
        <p:spPr>
          <a:xfrm>
            <a:off x="6095991" y="1806476"/>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Good</a:t>
            </a:r>
            <a:endParaRPr lang="en-US" sz="680" dirty="0"/>
          </a:p>
        </p:txBody>
      </p:sp>
      <p:sp>
        <p:nvSpPr>
          <p:cNvPr id="94" name="Shape 91"/>
          <p:cNvSpPr/>
          <p:nvPr/>
        </p:nvSpPr>
        <p:spPr>
          <a:xfrm>
            <a:off x="6667491" y="1798439"/>
            <a:ext cx="1976419" cy="142875"/>
          </a:xfrm>
          <a:prstGeom prst="rect">
            <a:avLst/>
          </a:prstGeom>
          <a:solidFill>
            <a:srgbClr val="FFFFFF">
              <a:alpha val="10000"/>
            </a:srgbClr>
          </a:solidFill>
          <a:ln/>
        </p:spPr>
        <p:txBody>
          <a:bodyPr/>
          <a:lstStyle/>
          <a:p>
            <a:endParaRPr/>
          </a:p>
        </p:txBody>
      </p:sp>
      <p:sp>
        <p:nvSpPr>
          <p:cNvPr id="95" name="Shape 92"/>
          <p:cNvSpPr/>
          <p:nvPr/>
        </p:nvSpPr>
        <p:spPr>
          <a:xfrm>
            <a:off x="6667491" y="1798439"/>
            <a:ext cx="646286" cy="142875"/>
          </a:xfrm>
          <a:prstGeom prst="rect">
            <a:avLst/>
          </a:prstGeom>
          <a:solidFill>
            <a:srgbClr val="E31E24"/>
          </a:solidFill>
          <a:ln/>
        </p:spPr>
        <p:txBody>
          <a:bodyPr/>
          <a:lstStyle/>
          <a:p>
            <a:endParaRPr/>
          </a:p>
        </p:txBody>
      </p:sp>
      <p:sp>
        <p:nvSpPr>
          <p:cNvPr id="96" name="Text 93"/>
          <p:cNvSpPr/>
          <p:nvPr/>
        </p:nvSpPr>
        <p:spPr>
          <a:xfrm>
            <a:off x="7020883" y="1811834"/>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32.7%</a:t>
            </a:r>
            <a:endParaRPr lang="en-US" sz="628" dirty="0"/>
          </a:p>
        </p:txBody>
      </p:sp>
      <p:sp>
        <p:nvSpPr>
          <p:cNvPr id="97" name="Text 94"/>
          <p:cNvSpPr/>
          <p:nvPr/>
        </p:nvSpPr>
        <p:spPr>
          <a:xfrm>
            <a:off x="6095991" y="2035076"/>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Excellent</a:t>
            </a:r>
            <a:endParaRPr lang="en-US" sz="680" dirty="0"/>
          </a:p>
        </p:txBody>
      </p:sp>
      <p:sp>
        <p:nvSpPr>
          <p:cNvPr id="98" name="Shape 95"/>
          <p:cNvSpPr/>
          <p:nvPr/>
        </p:nvSpPr>
        <p:spPr>
          <a:xfrm>
            <a:off x="6667491" y="2027039"/>
            <a:ext cx="1976419" cy="142875"/>
          </a:xfrm>
          <a:prstGeom prst="rect">
            <a:avLst/>
          </a:prstGeom>
          <a:solidFill>
            <a:srgbClr val="FFFFFF">
              <a:alpha val="10000"/>
            </a:srgbClr>
          </a:solidFill>
          <a:ln/>
        </p:spPr>
        <p:txBody>
          <a:bodyPr/>
          <a:lstStyle/>
          <a:p>
            <a:endParaRPr/>
          </a:p>
        </p:txBody>
      </p:sp>
      <p:sp>
        <p:nvSpPr>
          <p:cNvPr id="99" name="Shape 96"/>
          <p:cNvSpPr/>
          <p:nvPr/>
        </p:nvSpPr>
        <p:spPr>
          <a:xfrm>
            <a:off x="6667491" y="2027039"/>
            <a:ext cx="484212" cy="142875"/>
          </a:xfrm>
          <a:prstGeom prst="rect">
            <a:avLst/>
          </a:prstGeom>
          <a:solidFill>
            <a:srgbClr val="E31E24"/>
          </a:solidFill>
          <a:ln/>
        </p:spPr>
        <p:txBody>
          <a:bodyPr/>
          <a:lstStyle/>
          <a:p>
            <a:endParaRPr/>
          </a:p>
        </p:txBody>
      </p:sp>
      <p:sp>
        <p:nvSpPr>
          <p:cNvPr id="100" name="Text 97"/>
          <p:cNvSpPr/>
          <p:nvPr/>
        </p:nvSpPr>
        <p:spPr>
          <a:xfrm>
            <a:off x="6858809" y="2040434"/>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24.5%</a:t>
            </a:r>
            <a:endParaRPr lang="en-US" sz="628" dirty="0"/>
          </a:p>
        </p:txBody>
      </p:sp>
      <p:sp>
        <p:nvSpPr>
          <p:cNvPr id="101" name="Text 98"/>
          <p:cNvSpPr/>
          <p:nvPr/>
        </p:nvSpPr>
        <p:spPr>
          <a:xfrm>
            <a:off x="6095991" y="2263676"/>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Fair</a:t>
            </a:r>
            <a:endParaRPr lang="en-US" sz="680" dirty="0"/>
          </a:p>
        </p:txBody>
      </p:sp>
      <p:sp>
        <p:nvSpPr>
          <p:cNvPr id="102" name="Shape 99"/>
          <p:cNvSpPr/>
          <p:nvPr/>
        </p:nvSpPr>
        <p:spPr>
          <a:xfrm>
            <a:off x="6667491" y="2255639"/>
            <a:ext cx="1976419" cy="142875"/>
          </a:xfrm>
          <a:prstGeom prst="rect">
            <a:avLst/>
          </a:prstGeom>
          <a:solidFill>
            <a:srgbClr val="FFFFFF">
              <a:alpha val="10000"/>
            </a:srgbClr>
          </a:solidFill>
          <a:ln/>
        </p:spPr>
        <p:txBody>
          <a:bodyPr/>
          <a:lstStyle/>
          <a:p>
            <a:endParaRPr/>
          </a:p>
        </p:txBody>
      </p:sp>
      <p:sp>
        <p:nvSpPr>
          <p:cNvPr id="103" name="Shape 100"/>
          <p:cNvSpPr/>
          <p:nvPr/>
        </p:nvSpPr>
        <p:spPr>
          <a:xfrm>
            <a:off x="6667491" y="2255639"/>
            <a:ext cx="523726" cy="142875"/>
          </a:xfrm>
          <a:prstGeom prst="rect">
            <a:avLst/>
          </a:prstGeom>
          <a:solidFill>
            <a:srgbClr val="E31E24"/>
          </a:solidFill>
          <a:ln/>
        </p:spPr>
        <p:txBody>
          <a:bodyPr/>
          <a:lstStyle/>
          <a:p>
            <a:endParaRPr/>
          </a:p>
        </p:txBody>
      </p:sp>
      <p:sp>
        <p:nvSpPr>
          <p:cNvPr id="104" name="Text 101"/>
          <p:cNvSpPr/>
          <p:nvPr/>
        </p:nvSpPr>
        <p:spPr>
          <a:xfrm>
            <a:off x="6898323" y="2269034"/>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26.5%</a:t>
            </a:r>
            <a:endParaRPr lang="en-US" sz="628" dirty="0"/>
          </a:p>
        </p:txBody>
      </p:sp>
      <p:sp>
        <p:nvSpPr>
          <p:cNvPr id="105" name="Text 102"/>
          <p:cNvSpPr/>
          <p:nvPr/>
        </p:nvSpPr>
        <p:spPr>
          <a:xfrm>
            <a:off x="6095991" y="2492276"/>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Poor</a:t>
            </a:r>
            <a:endParaRPr lang="en-US" sz="680" dirty="0"/>
          </a:p>
        </p:txBody>
      </p:sp>
      <p:sp>
        <p:nvSpPr>
          <p:cNvPr id="106" name="Shape 103"/>
          <p:cNvSpPr/>
          <p:nvPr/>
        </p:nvSpPr>
        <p:spPr>
          <a:xfrm>
            <a:off x="6667491" y="2484239"/>
            <a:ext cx="1976419" cy="142875"/>
          </a:xfrm>
          <a:prstGeom prst="rect">
            <a:avLst/>
          </a:prstGeom>
          <a:solidFill>
            <a:srgbClr val="FFFFFF">
              <a:alpha val="10000"/>
            </a:srgbClr>
          </a:solidFill>
          <a:ln/>
        </p:spPr>
        <p:txBody>
          <a:bodyPr/>
          <a:lstStyle/>
          <a:p>
            <a:endParaRPr/>
          </a:p>
        </p:txBody>
      </p:sp>
      <p:sp>
        <p:nvSpPr>
          <p:cNvPr id="107" name="Shape 104"/>
          <p:cNvSpPr/>
          <p:nvPr/>
        </p:nvSpPr>
        <p:spPr>
          <a:xfrm>
            <a:off x="6667491" y="2484239"/>
            <a:ext cx="322138" cy="142875"/>
          </a:xfrm>
          <a:prstGeom prst="rect">
            <a:avLst/>
          </a:prstGeom>
          <a:solidFill>
            <a:srgbClr val="E31E24"/>
          </a:solidFill>
          <a:ln/>
        </p:spPr>
        <p:txBody>
          <a:bodyPr/>
          <a:lstStyle/>
          <a:p>
            <a:endParaRPr/>
          </a:p>
        </p:txBody>
      </p:sp>
      <p:sp>
        <p:nvSpPr>
          <p:cNvPr id="108" name="Text 105"/>
          <p:cNvSpPr/>
          <p:nvPr/>
        </p:nvSpPr>
        <p:spPr>
          <a:xfrm>
            <a:off x="6696735" y="2497634"/>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16.3%</a:t>
            </a:r>
            <a:endParaRPr lang="en-US" sz="628" dirty="0"/>
          </a:p>
        </p:txBody>
      </p:sp>
      <p:sp>
        <p:nvSpPr>
          <p:cNvPr id="109" name="Shape 106"/>
          <p:cNvSpPr/>
          <p:nvPr/>
        </p:nvSpPr>
        <p:spPr>
          <a:xfrm>
            <a:off x="6095991" y="2819995"/>
            <a:ext cx="2619356" cy="733239"/>
          </a:xfrm>
          <a:prstGeom prst="rect">
            <a:avLst/>
          </a:prstGeom>
          <a:solidFill>
            <a:srgbClr val="E31E24">
              <a:alpha val="8000"/>
            </a:srgbClr>
          </a:solidFill>
          <a:ln/>
        </p:spPr>
        <p:txBody>
          <a:bodyPr/>
          <a:lstStyle/>
          <a:p>
            <a:endParaRPr/>
          </a:p>
        </p:txBody>
      </p:sp>
      <p:sp>
        <p:nvSpPr>
          <p:cNvPr id="110" name="Shape 107"/>
          <p:cNvSpPr/>
          <p:nvPr/>
        </p:nvSpPr>
        <p:spPr>
          <a:xfrm>
            <a:off x="6095991" y="2819995"/>
            <a:ext cx="28575" cy="733239"/>
          </a:xfrm>
          <a:prstGeom prst="rect">
            <a:avLst/>
          </a:prstGeom>
          <a:solidFill>
            <a:srgbClr val="4A90E2"/>
          </a:solidFill>
          <a:ln/>
        </p:spPr>
        <p:txBody>
          <a:bodyPr/>
          <a:lstStyle/>
          <a:p>
            <a:endParaRPr/>
          </a:p>
        </p:txBody>
      </p:sp>
      <p:sp>
        <p:nvSpPr>
          <p:cNvPr id="111" name="Text 108"/>
          <p:cNvSpPr/>
          <p:nvPr/>
        </p:nvSpPr>
        <p:spPr>
          <a:xfrm>
            <a:off x="6203147" y="2927152"/>
            <a:ext cx="2405044" cy="116086"/>
          </a:xfrm>
          <a:prstGeom prst="rect">
            <a:avLst/>
          </a:prstGeom>
          <a:noFill/>
          <a:ln/>
        </p:spPr>
        <p:txBody>
          <a:bodyPr wrap="none" lIns="0" tIns="0" rIns="0" bIns="0" rtlCol="0" anchor="ctr">
            <a:spAutoFit/>
          </a:bodyPr>
          <a:lstStyle/>
          <a:p>
            <a:pPr marL="0" indent="0">
              <a:buNone/>
            </a:pPr>
            <a:r>
              <a:rPr lang="en-US" sz="828" b="1" dirty="0">
                <a:solidFill>
                  <a:srgbClr val="4A90E2"/>
                </a:solidFill>
                <a:latin typeface="Noto Sans" pitchFamily="34" charset="0"/>
                <a:ea typeface="Noto Sans" pitchFamily="34" charset="-122"/>
                <a:cs typeface="Noto Sans" pitchFamily="34" charset="-120"/>
              </a:rPr>
              <a:t>Finding</a:t>
            </a:r>
            <a:endParaRPr lang="en-US" sz="628" dirty="0"/>
          </a:p>
        </p:txBody>
      </p:sp>
      <p:sp>
        <p:nvSpPr>
          <p:cNvPr id="112" name="Text 109"/>
          <p:cNvSpPr/>
          <p:nvPr/>
        </p:nvSpPr>
        <p:spPr>
          <a:xfrm>
            <a:off x="6203147" y="3014982"/>
            <a:ext cx="2405044" cy="382221"/>
          </a:xfrm>
          <a:prstGeom prst="rect">
            <a:avLst/>
          </a:prstGeom>
          <a:noFill/>
          <a:ln/>
        </p:spPr>
        <p:txBody>
          <a:bodyPr wrap="squar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32.7% need enhancement. Improving emergency protocols is crucial for visitor safety and operational resilience.</a:t>
            </a:r>
            <a:endParaRPr lang="en-US" sz="628" dirty="0"/>
          </a:p>
        </p:txBody>
      </p:sp>
      <p:sp>
        <p:nvSpPr>
          <p:cNvPr id="113" name="Shape 110"/>
          <p:cNvSpPr/>
          <p:nvPr/>
        </p:nvSpPr>
        <p:spPr>
          <a:xfrm>
            <a:off x="6095991" y="3576117"/>
            <a:ext cx="2619356" cy="853232"/>
          </a:xfrm>
          <a:prstGeom prst="rect">
            <a:avLst/>
          </a:prstGeom>
          <a:solidFill>
            <a:srgbClr val="E31E24">
              <a:alpha val="10000"/>
            </a:srgbClr>
          </a:solidFill>
          <a:ln/>
        </p:spPr>
        <p:txBody>
          <a:bodyPr/>
          <a:lstStyle/>
          <a:p>
            <a:endParaRPr/>
          </a:p>
        </p:txBody>
      </p:sp>
      <p:sp>
        <p:nvSpPr>
          <p:cNvPr id="114" name="Shape 111"/>
          <p:cNvSpPr/>
          <p:nvPr/>
        </p:nvSpPr>
        <p:spPr>
          <a:xfrm>
            <a:off x="6095991" y="3576117"/>
            <a:ext cx="28575" cy="853232"/>
          </a:xfrm>
          <a:prstGeom prst="rect">
            <a:avLst/>
          </a:prstGeom>
          <a:solidFill>
            <a:srgbClr val="E31E24"/>
          </a:solidFill>
          <a:ln/>
        </p:spPr>
        <p:txBody>
          <a:bodyPr/>
          <a:lstStyle/>
          <a:p>
            <a:endParaRPr/>
          </a:p>
        </p:txBody>
      </p:sp>
      <p:sp>
        <p:nvSpPr>
          <p:cNvPr id="115" name="Text 112"/>
          <p:cNvSpPr/>
          <p:nvPr/>
        </p:nvSpPr>
        <p:spPr>
          <a:xfrm>
            <a:off x="6203147" y="3683273"/>
            <a:ext cx="2405044" cy="116086"/>
          </a:xfrm>
          <a:prstGeom prst="rect">
            <a:avLst/>
          </a:prstGeom>
          <a:noFill/>
          <a:ln/>
        </p:spPr>
        <p:txBody>
          <a:bodyPr wrap="none" lIns="0" tIns="0" rIns="0" bIns="0" rtlCol="0" anchor="ctr">
            <a:spAutoFit/>
          </a:bodyPr>
          <a:lstStyle/>
          <a:p>
            <a:pPr marL="0" indent="0">
              <a:buNone/>
            </a:pPr>
            <a:r>
              <a:rPr lang="en-US" sz="828" b="1" dirty="0">
                <a:solidFill>
                  <a:srgbClr val="E31E24"/>
                </a:solidFill>
                <a:latin typeface="Noto Sans" pitchFamily="34" charset="0"/>
                <a:ea typeface="Noto Sans" pitchFamily="34" charset="-122"/>
                <a:cs typeface="Noto Sans" pitchFamily="34" charset="-120"/>
              </a:rPr>
              <a:t>Overall Assessment</a:t>
            </a:r>
            <a:endParaRPr lang="en-US" sz="628" dirty="0"/>
          </a:p>
        </p:txBody>
      </p:sp>
      <p:sp>
        <p:nvSpPr>
          <p:cNvPr id="116" name="Text 113"/>
          <p:cNvSpPr/>
          <p:nvPr/>
        </p:nvSpPr>
        <p:spPr>
          <a:xfrm>
            <a:off x="6203147" y="3763690"/>
            <a:ext cx="2405044" cy="637034"/>
          </a:xfrm>
          <a:prstGeom prst="rect">
            <a:avLst/>
          </a:prstGeom>
          <a:noFill/>
          <a:ln/>
        </p:spPr>
        <p:txBody>
          <a:bodyPr wrap="squar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While most areas maintain good standards (34.7% for crime, 36.7% for security), significant portions require targeted improvements to enhance visitor confidence and operational safety.</a:t>
            </a:r>
            <a:endParaRPr lang="en-US" sz="628"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428625" y="483096"/>
            <a:ext cx="57150" cy="357188"/>
          </a:xfrm>
          <a:prstGeom prst="rect">
            <a:avLst/>
          </a:prstGeom>
          <a:solidFill>
            <a:srgbClr val="E31E24"/>
          </a:solidFill>
          <a:ln/>
        </p:spPr>
        <p:txBody>
          <a:bodyPr/>
          <a:lstStyle/>
          <a:p>
            <a:endParaRPr/>
          </a:p>
        </p:txBody>
      </p:sp>
      <p:sp>
        <p:nvSpPr>
          <p:cNvPr id="4" name="Text 1"/>
          <p:cNvSpPr/>
          <p:nvPr/>
        </p:nvSpPr>
        <p:spPr>
          <a:xfrm>
            <a:off x="628650" y="428625"/>
            <a:ext cx="6511668" cy="466130"/>
          </a:xfrm>
          <a:prstGeom prst="rect">
            <a:avLst/>
          </a:prstGeom>
          <a:noFill/>
          <a:ln/>
        </p:spPr>
        <p:txBody>
          <a:bodyPr wrap="none" lIns="0" tIns="0" rIns="0" bIns="0" rtlCol="0" anchor="ctr">
            <a:spAutoFit/>
          </a:bodyPr>
          <a:lstStyle/>
          <a:p>
            <a:pPr marL="0" indent="0">
              <a:buNone/>
            </a:pPr>
            <a:r>
              <a:rPr lang="en-US" sz="2900" b="1" dirty="0">
                <a:solidFill>
                  <a:srgbClr val="FFFFFF"/>
                </a:solidFill>
                <a:latin typeface="Noto Sans" pitchFamily="34" charset="0"/>
                <a:ea typeface="Noto Sans" pitchFamily="34" charset="-122"/>
                <a:cs typeface="Noto Sans" pitchFamily="34" charset="-120"/>
              </a:rPr>
              <a:t>Environmental Sustainability Findings</a:t>
            </a:r>
            <a:endParaRPr lang="en-US" sz="2700" dirty="0"/>
          </a:p>
        </p:txBody>
      </p:sp>
      <p:sp>
        <p:nvSpPr>
          <p:cNvPr id="5" name="Text 2"/>
          <p:cNvSpPr/>
          <p:nvPr/>
        </p:nvSpPr>
        <p:spPr>
          <a:xfrm>
            <a:off x="428625" y="1323380"/>
            <a:ext cx="2619356" cy="155377"/>
          </a:xfrm>
          <a:prstGeom prst="rect">
            <a:avLst/>
          </a:prstGeom>
          <a:noFill/>
          <a:ln/>
        </p:spPr>
        <p:txBody>
          <a:bodyPr wrap="none" lIns="0" tIns="0" rIns="0" bIns="0" rtlCol="0" anchor="ctr">
            <a:spAutoFit/>
          </a:bodyPr>
          <a:lstStyle/>
          <a:p>
            <a:pPr marL="0" indent="0">
              <a:buNone/>
            </a:pPr>
            <a:r>
              <a:rPr lang="en-US" sz="1037" b="1" kern="0" spc="1" dirty="0">
                <a:solidFill>
                  <a:srgbClr val="E31E24"/>
                </a:solidFill>
                <a:latin typeface="Noto Sans" pitchFamily="34" charset="0"/>
                <a:ea typeface="Noto Sans" pitchFamily="34" charset="-122"/>
                <a:cs typeface="Noto Sans" pitchFamily="34" charset="-120"/>
              </a:rPr>
              <a:t>Waste Management &amp; Recycling</a:t>
            </a:r>
            <a:endParaRPr lang="en-US" sz="837" dirty="0"/>
          </a:p>
        </p:txBody>
      </p:sp>
      <p:sp>
        <p:nvSpPr>
          <p:cNvPr id="6" name="Text 3"/>
          <p:cNvSpPr/>
          <p:nvPr/>
        </p:nvSpPr>
        <p:spPr>
          <a:xfrm>
            <a:off x="428625" y="1629668"/>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Good</a:t>
            </a:r>
            <a:endParaRPr lang="en-US" sz="680" dirty="0"/>
          </a:p>
        </p:txBody>
      </p:sp>
      <p:sp>
        <p:nvSpPr>
          <p:cNvPr id="7" name="Shape 4"/>
          <p:cNvSpPr/>
          <p:nvPr/>
        </p:nvSpPr>
        <p:spPr>
          <a:xfrm>
            <a:off x="1000125" y="1621631"/>
            <a:ext cx="1976419" cy="142875"/>
          </a:xfrm>
          <a:prstGeom prst="rect">
            <a:avLst/>
          </a:prstGeom>
          <a:solidFill>
            <a:srgbClr val="FFFFFF">
              <a:alpha val="10000"/>
            </a:srgbClr>
          </a:solidFill>
          <a:ln/>
        </p:spPr>
        <p:txBody>
          <a:bodyPr/>
          <a:lstStyle/>
          <a:p>
            <a:endParaRPr/>
          </a:p>
        </p:txBody>
      </p:sp>
      <p:sp>
        <p:nvSpPr>
          <p:cNvPr id="8" name="Shape 5"/>
          <p:cNvSpPr/>
          <p:nvPr/>
        </p:nvSpPr>
        <p:spPr>
          <a:xfrm>
            <a:off x="1000125" y="1621631"/>
            <a:ext cx="604763" cy="142875"/>
          </a:xfrm>
          <a:prstGeom prst="rect">
            <a:avLst/>
          </a:prstGeom>
          <a:solidFill>
            <a:srgbClr val="4A90E2"/>
          </a:solidFill>
          <a:ln/>
        </p:spPr>
        <p:txBody>
          <a:bodyPr/>
          <a:lstStyle/>
          <a:p>
            <a:endParaRPr/>
          </a:p>
        </p:txBody>
      </p:sp>
      <p:sp>
        <p:nvSpPr>
          <p:cNvPr id="9" name="Text 6"/>
          <p:cNvSpPr/>
          <p:nvPr/>
        </p:nvSpPr>
        <p:spPr>
          <a:xfrm>
            <a:off x="1311994" y="1635026"/>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30.6%</a:t>
            </a:r>
            <a:endParaRPr lang="en-US" sz="628" dirty="0"/>
          </a:p>
        </p:txBody>
      </p:sp>
      <p:sp>
        <p:nvSpPr>
          <p:cNvPr id="10" name="Text 7"/>
          <p:cNvSpPr/>
          <p:nvPr/>
        </p:nvSpPr>
        <p:spPr>
          <a:xfrm>
            <a:off x="428625" y="1872555"/>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Excellent</a:t>
            </a:r>
            <a:endParaRPr lang="en-US" sz="680" dirty="0"/>
          </a:p>
        </p:txBody>
      </p:sp>
      <p:sp>
        <p:nvSpPr>
          <p:cNvPr id="11" name="Shape 8"/>
          <p:cNvSpPr/>
          <p:nvPr/>
        </p:nvSpPr>
        <p:spPr>
          <a:xfrm>
            <a:off x="1000125" y="1864519"/>
            <a:ext cx="1976419" cy="142875"/>
          </a:xfrm>
          <a:prstGeom prst="rect">
            <a:avLst/>
          </a:prstGeom>
          <a:solidFill>
            <a:srgbClr val="FFFFFF">
              <a:alpha val="10000"/>
            </a:srgbClr>
          </a:solidFill>
          <a:ln/>
        </p:spPr>
        <p:txBody>
          <a:bodyPr/>
          <a:lstStyle/>
          <a:p>
            <a:endParaRPr/>
          </a:p>
        </p:txBody>
      </p:sp>
      <p:sp>
        <p:nvSpPr>
          <p:cNvPr id="12" name="Shape 9"/>
          <p:cNvSpPr/>
          <p:nvPr/>
        </p:nvSpPr>
        <p:spPr>
          <a:xfrm>
            <a:off x="1000125" y="1864519"/>
            <a:ext cx="523726" cy="142875"/>
          </a:xfrm>
          <a:prstGeom prst="rect">
            <a:avLst/>
          </a:prstGeom>
          <a:solidFill>
            <a:srgbClr val="4A90E2"/>
          </a:solidFill>
          <a:ln/>
        </p:spPr>
        <p:txBody>
          <a:bodyPr/>
          <a:lstStyle/>
          <a:p>
            <a:endParaRPr/>
          </a:p>
        </p:txBody>
      </p:sp>
      <p:sp>
        <p:nvSpPr>
          <p:cNvPr id="13" name="Text 10"/>
          <p:cNvSpPr/>
          <p:nvPr/>
        </p:nvSpPr>
        <p:spPr>
          <a:xfrm>
            <a:off x="1230957" y="1877913"/>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26.5%</a:t>
            </a:r>
            <a:endParaRPr lang="en-US" sz="628" dirty="0"/>
          </a:p>
        </p:txBody>
      </p:sp>
      <p:sp>
        <p:nvSpPr>
          <p:cNvPr id="14" name="Text 11"/>
          <p:cNvSpPr/>
          <p:nvPr/>
        </p:nvSpPr>
        <p:spPr>
          <a:xfrm>
            <a:off x="428625" y="2115443"/>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Fair</a:t>
            </a:r>
            <a:endParaRPr lang="en-US" sz="680" dirty="0"/>
          </a:p>
        </p:txBody>
      </p:sp>
      <p:sp>
        <p:nvSpPr>
          <p:cNvPr id="15" name="Shape 12"/>
          <p:cNvSpPr/>
          <p:nvPr/>
        </p:nvSpPr>
        <p:spPr>
          <a:xfrm>
            <a:off x="1000125" y="2107406"/>
            <a:ext cx="1976419" cy="142875"/>
          </a:xfrm>
          <a:prstGeom prst="rect">
            <a:avLst/>
          </a:prstGeom>
          <a:solidFill>
            <a:srgbClr val="FFFFFF">
              <a:alpha val="10000"/>
            </a:srgbClr>
          </a:solidFill>
          <a:ln/>
        </p:spPr>
        <p:txBody>
          <a:bodyPr/>
          <a:lstStyle/>
          <a:p>
            <a:endParaRPr/>
          </a:p>
        </p:txBody>
      </p:sp>
      <p:sp>
        <p:nvSpPr>
          <p:cNvPr id="16" name="Shape 13"/>
          <p:cNvSpPr/>
          <p:nvPr/>
        </p:nvSpPr>
        <p:spPr>
          <a:xfrm>
            <a:off x="1000125" y="2107406"/>
            <a:ext cx="484212" cy="142875"/>
          </a:xfrm>
          <a:prstGeom prst="rect">
            <a:avLst/>
          </a:prstGeom>
          <a:solidFill>
            <a:srgbClr val="4A90E2"/>
          </a:solidFill>
          <a:ln/>
        </p:spPr>
        <p:txBody>
          <a:bodyPr/>
          <a:lstStyle/>
          <a:p>
            <a:endParaRPr/>
          </a:p>
        </p:txBody>
      </p:sp>
      <p:sp>
        <p:nvSpPr>
          <p:cNvPr id="17" name="Text 14"/>
          <p:cNvSpPr/>
          <p:nvPr/>
        </p:nvSpPr>
        <p:spPr>
          <a:xfrm>
            <a:off x="1191444" y="2120801"/>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24.5%</a:t>
            </a:r>
            <a:endParaRPr lang="en-US" sz="628" dirty="0"/>
          </a:p>
        </p:txBody>
      </p:sp>
      <p:sp>
        <p:nvSpPr>
          <p:cNvPr id="18" name="Text 15"/>
          <p:cNvSpPr/>
          <p:nvPr/>
        </p:nvSpPr>
        <p:spPr>
          <a:xfrm>
            <a:off x="428625" y="2358330"/>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Poor</a:t>
            </a:r>
            <a:endParaRPr lang="en-US" sz="680" dirty="0"/>
          </a:p>
        </p:txBody>
      </p:sp>
      <p:sp>
        <p:nvSpPr>
          <p:cNvPr id="19" name="Shape 16"/>
          <p:cNvSpPr/>
          <p:nvPr/>
        </p:nvSpPr>
        <p:spPr>
          <a:xfrm>
            <a:off x="1000125" y="2350294"/>
            <a:ext cx="1976419" cy="142875"/>
          </a:xfrm>
          <a:prstGeom prst="rect">
            <a:avLst/>
          </a:prstGeom>
          <a:solidFill>
            <a:srgbClr val="FFFFFF">
              <a:alpha val="10000"/>
            </a:srgbClr>
          </a:solidFill>
          <a:ln/>
        </p:spPr>
        <p:txBody>
          <a:bodyPr/>
          <a:lstStyle/>
          <a:p>
            <a:endParaRPr/>
          </a:p>
        </p:txBody>
      </p:sp>
      <p:sp>
        <p:nvSpPr>
          <p:cNvPr id="20" name="Shape 17"/>
          <p:cNvSpPr/>
          <p:nvPr/>
        </p:nvSpPr>
        <p:spPr>
          <a:xfrm>
            <a:off x="1000125" y="2350294"/>
            <a:ext cx="363634" cy="142875"/>
          </a:xfrm>
          <a:prstGeom prst="rect">
            <a:avLst/>
          </a:prstGeom>
          <a:solidFill>
            <a:srgbClr val="4A90E2"/>
          </a:solidFill>
          <a:ln/>
        </p:spPr>
        <p:txBody>
          <a:bodyPr/>
          <a:lstStyle/>
          <a:p>
            <a:endParaRPr/>
          </a:p>
        </p:txBody>
      </p:sp>
      <p:sp>
        <p:nvSpPr>
          <p:cNvPr id="21" name="Text 18"/>
          <p:cNvSpPr/>
          <p:nvPr/>
        </p:nvSpPr>
        <p:spPr>
          <a:xfrm>
            <a:off x="1070865" y="2363688"/>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18.4%</a:t>
            </a:r>
            <a:endParaRPr lang="en-US" sz="628" dirty="0"/>
          </a:p>
        </p:txBody>
      </p:sp>
      <p:sp>
        <p:nvSpPr>
          <p:cNvPr id="22" name="Shape 19"/>
          <p:cNvSpPr/>
          <p:nvPr/>
        </p:nvSpPr>
        <p:spPr>
          <a:xfrm>
            <a:off x="428625" y="2736056"/>
            <a:ext cx="2619356" cy="733239"/>
          </a:xfrm>
          <a:prstGeom prst="rect">
            <a:avLst/>
          </a:prstGeom>
          <a:solidFill>
            <a:srgbClr val="E31E24">
              <a:alpha val="8000"/>
            </a:srgbClr>
          </a:solidFill>
          <a:ln/>
        </p:spPr>
        <p:txBody>
          <a:bodyPr/>
          <a:lstStyle/>
          <a:p>
            <a:endParaRPr/>
          </a:p>
        </p:txBody>
      </p:sp>
      <p:sp>
        <p:nvSpPr>
          <p:cNvPr id="23" name="Shape 20"/>
          <p:cNvSpPr/>
          <p:nvPr/>
        </p:nvSpPr>
        <p:spPr>
          <a:xfrm>
            <a:off x="428625" y="2736056"/>
            <a:ext cx="28575" cy="733239"/>
          </a:xfrm>
          <a:prstGeom prst="rect">
            <a:avLst/>
          </a:prstGeom>
          <a:solidFill>
            <a:srgbClr val="4A90E2"/>
          </a:solidFill>
          <a:ln/>
        </p:spPr>
        <p:txBody>
          <a:bodyPr/>
          <a:lstStyle/>
          <a:p>
            <a:endParaRPr/>
          </a:p>
        </p:txBody>
      </p:sp>
      <p:sp>
        <p:nvSpPr>
          <p:cNvPr id="24" name="Text 21"/>
          <p:cNvSpPr/>
          <p:nvPr/>
        </p:nvSpPr>
        <p:spPr>
          <a:xfrm>
            <a:off x="535781" y="2843213"/>
            <a:ext cx="2405044" cy="116086"/>
          </a:xfrm>
          <a:prstGeom prst="rect">
            <a:avLst/>
          </a:prstGeom>
          <a:noFill/>
          <a:ln/>
        </p:spPr>
        <p:txBody>
          <a:bodyPr wrap="none" lIns="0" tIns="0" rIns="0" bIns="0" rtlCol="0" anchor="ctr">
            <a:spAutoFit/>
          </a:bodyPr>
          <a:lstStyle/>
          <a:p>
            <a:pPr marL="0" indent="0">
              <a:buNone/>
            </a:pPr>
            <a:r>
              <a:rPr lang="en-US" sz="828" b="1" dirty="0">
                <a:solidFill>
                  <a:srgbClr val="4A90E2"/>
                </a:solidFill>
                <a:latin typeface="Noto Sans" pitchFamily="34" charset="0"/>
                <a:ea typeface="Noto Sans" pitchFamily="34" charset="-122"/>
                <a:cs typeface="Noto Sans" pitchFamily="34" charset="-120"/>
              </a:rPr>
              <a:t>Key Finding</a:t>
            </a:r>
            <a:endParaRPr lang="en-US" sz="628" dirty="0"/>
          </a:p>
        </p:txBody>
      </p:sp>
      <p:sp>
        <p:nvSpPr>
          <p:cNvPr id="25" name="Text 22"/>
          <p:cNvSpPr/>
          <p:nvPr/>
        </p:nvSpPr>
        <p:spPr>
          <a:xfrm>
            <a:off x="535781" y="2991040"/>
            <a:ext cx="2405044" cy="382221"/>
          </a:xfrm>
          <a:prstGeom prst="rect">
            <a:avLst/>
          </a:prstGeom>
          <a:noFill/>
          <a:ln/>
        </p:spPr>
        <p:txBody>
          <a:bodyPr wrap="squar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30.6% requires improvement. Enhanced waste management and recycling initiatives are vital for environmental protection.</a:t>
            </a:r>
            <a:endParaRPr lang="en-US" sz="628" dirty="0"/>
          </a:p>
        </p:txBody>
      </p:sp>
      <p:sp>
        <p:nvSpPr>
          <p:cNvPr id="26" name="Text 23"/>
          <p:cNvSpPr/>
          <p:nvPr/>
        </p:nvSpPr>
        <p:spPr>
          <a:xfrm>
            <a:off x="3262294" y="1323380"/>
            <a:ext cx="2619384" cy="155377"/>
          </a:xfrm>
          <a:prstGeom prst="rect">
            <a:avLst/>
          </a:prstGeom>
          <a:noFill/>
          <a:ln/>
        </p:spPr>
        <p:txBody>
          <a:bodyPr wrap="none" lIns="0" tIns="0" rIns="0" bIns="0" rtlCol="0" anchor="ctr">
            <a:spAutoFit/>
          </a:bodyPr>
          <a:lstStyle/>
          <a:p>
            <a:pPr marL="0" indent="0">
              <a:buNone/>
            </a:pPr>
            <a:r>
              <a:rPr lang="en-US" sz="1037" b="1" kern="0" spc="1" dirty="0">
                <a:solidFill>
                  <a:srgbClr val="E31E24"/>
                </a:solidFill>
                <a:latin typeface="Noto Sans" pitchFamily="34" charset="0"/>
                <a:ea typeface="Noto Sans" pitchFamily="34" charset="-122"/>
                <a:cs typeface="Noto Sans" pitchFamily="34" charset="-120"/>
              </a:rPr>
              <a:t>Energy Efficiency &amp; Conservation</a:t>
            </a:r>
            <a:endParaRPr lang="en-US" sz="837" dirty="0"/>
          </a:p>
        </p:txBody>
      </p:sp>
      <p:sp>
        <p:nvSpPr>
          <p:cNvPr id="27" name="Text 24"/>
          <p:cNvSpPr/>
          <p:nvPr/>
        </p:nvSpPr>
        <p:spPr>
          <a:xfrm>
            <a:off x="3262294" y="1629668"/>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Good</a:t>
            </a:r>
            <a:endParaRPr lang="en-US" sz="680" dirty="0"/>
          </a:p>
        </p:txBody>
      </p:sp>
      <p:sp>
        <p:nvSpPr>
          <p:cNvPr id="28" name="Shape 25"/>
          <p:cNvSpPr/>
          <p:nvPr/>
        </p:nvSpPr>
        <p:spPr>
          <a:xfrm>
            <a:off x="3833794" y="1621631"/>
            <a:ext cx="1976447" cy="142875"/>
          </a:xfrm>
          <a:prstGeom prst="rect">
            <a:avLst/>
          </a:prstGeom>
          <a:solidFill>
            <a:srgbClr val="FFFFFF">
              <a:alpha val="10000"/>
            </a:srgbClr>
          </a:solidFill>
          <a:ln/>
        </p:spPr>
        <p:txBody>
          <a:bodyPr/>
          <a:lstStyle/>
          <a:p>
            <a:endParaRPr/>
          </a:p>
        </p:txBody>
      </p:sp>
      <p:sp>
        <p:nvSpPr>
          <p:cNvPr id="29" name="Shape 26"/>
          <p:cNvSpPr/>
          <p:nvPr/>
        </p:nvSpPr>
        <p:spPr>
          <a:xfrm>
            <a:off x="3833794" y="1621631"/>
            <a:ext cx="565249" cy="142875"/>
          </a:xfrm>
          <a:prstGeom prst="rect">
            <a:avLst/>
          </a:prstGeom>
          <a:solidFill>
            <a:srgbClr val="4A90E2"/>
          </a:solidFill>
          <a:ln/>
        </p:spPr>
        <p:txBody>
          <a:bodyPr/>
          <a:lstStyle/>
          <a:p>
            <a:endParaRPr/>
          </a:p>
        </p:txBody>
      </p:sp>
      <p:sp>
        <p:nvSpPr>
          <p:cNvPr id="30" name="Text 27"/>
          <p:cNvSpPr/>
          <p:nvPr/>
        </p:nvSpPr>
        <p:spPr>
          <a:xfrm>
            <a:off x="4106149" y="1635026"/>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28.6%</a:t>
            </a:r>
            <a:endParaRPr lang="en-US" sz="628" dirty="0"/>
          </a:p>
        </p:txBody>
      </p:sp>
      <p:sp>
        <p:nvSpPr>
          <p:cNvPr id="31" name="Text 28"/>
          <p:cNvSpPr/>
          <p:nvPr/>
        </p:nvSpPr>
        <p:spPr>
          <a:xfrm>
            <a:off x="3262294" y="1872555"/>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Excellent</a:t>
            </a:r>
            <a:endParaRPr lang="en-US" sz="680" dirty="0"/>
          </a:p>
        </p:txBody>
      </p:sp>
      <p:sp>
        <p:nvSpPr>
          <p:cNvPr id="32" name="Shape 29"/>
          <p:cNvSpPr/>
          <p:nvPr/>
        </p:nvSpPr>
        <p:spPr>
          <a:xfrm>
            <a:off x="3833794" y="1864519"/>
            <a:ext cx="1976447" cy="142875"/>
          </a:xfrm>
          <a:prstGeom prst="rect">
            <a:avLst/>
          </a:prstGeom>
          <a:solidFill>
            <a:srgbClr val="FFFFFF">
              <a:alpha val="10000"/>
            </a:srgbClr>
          </a:solidFill>
          <a:ln/>
        </p:spPr>
        <p:txBody>
          <a:bodyPr/>
          <a:lstStyle/>
          <a:p>
            <a:endParaRPr/>
          </a:p>
        </p:txBody>
      </p:sp>
      <p:sp>
        <p:nvSpPr>
          <p:cNvPr id="33" name="Shape 30"/>
          <p:cNvSpPr/>
          <p:nvPr/>
        </p:nvSpPr>
        <p:spPr>
          <a:xfrm>
            <a:off x="3833794" y="1864519"/>
            <a:ext cx="484212" cy="142875"/>
          </a:xfrm>
          <a:prstGeom prst="rect">
            <a:avLst/>
          </a:prstGeom>
          <a:solidFill>
            <a:srgbClr val="4A90E2"/>
          </a:solidFill>
          <a:ln/>
        </p:spPr>
        <p:txBody>
          <a:bodyPr/>
          <a:lstStyle/>
          <a:p>
            <a:endParaRPr/>
          </a:p>
        </p:txBody>
      </p:sp>
      <p:sp>
        <p:nvSpPr>
          <p:cNvPr id="34" name="Text 31"/>
          <p:cNvSpPr/>
          <p:nvPr/>
        </p:nvSpPr>
        <p:spPr>
          <a:xfrm>
            <a:off x="4025112" y="1877913"/>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24.5%</a:t>
            </a:r>
            <a:endParaRPr lang="en-US" sz="628" dirty="0"/>
          </a:p>
        </p:txBody>
      </p:sp>
      <p:sp>
        <p:nvSpPr>
          <p:cNvPr id="35" name="Text 32"/>
          <p:cNvSpPr/>
          <p:nvPr/>
        </p:nvSpPr>
        <p:spPr>
          <a:xfrm>
            <a:off x="3262294" y="2115443"/>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Fair</a:t>
            </a:r>
            <a:endParaRPr lang="en-US" sz="680" dirty="0"/>
          </a:p>
        </p:txBody>
      </p:sp>
      <p:sp>
        <p:nvSpPr>
          <p:cNvPr id="36" name="Shape 33"/>
          <p:cNvSpPr/>
          <p:nvPr/>
        </p:nvSpPr>
        <p:spPr>
          <a:xfrm>
            <a:off x="3833794" y="2107406"/>
            <a:ext cx="1976447" cy="142875"/>
          </a:xfrm>
          <a:prstGeom prst="rect">
            <a:avLst/>
          </a:prstGeom>
          <a:solidFill>
            <a:srgbClr val="FFFFFF">
              <a:alpha val="10000"/>
            </a:srgbClr>
          </a:solidFill>
          <a:ln/>
        </p:spPr>
        <p:txBody>
          <a:bodyPr/>
          <a:lstStyle/>
          <a:p>
            <a:endParaRPr/>
          </a:p>
        </p:txBody>
      </p:sp>
      <p:sp>
        <p:nvSpPr>
          <p:cNvPr id="37" name="Shape 34"/>
          <p:cNvSpPr/>
          <p:nvPr/>
        </p:nvSpPr>
        <p:spPr>
          <a:xfrm>
            <a:off x="3833794" y="2107406"/>
            <a:ext cx="523754" cy="142875"/>
          </a:xfrm>
          <a:prstGeom prst="rect">
            <a:avLst/>
          </a:prstGeom>
          <a:solidFill>
            <a:srgbClr val="4A90E2"/>
          </a:solidFill>
          <a:ln/>
        </p:spPr>
        <p:txBody>
          <a:bodyPr/>
          <a:lstStyle/>
          <a:p>
            <a:endParaRPr/>
          </a:p>
        </p:txBody>
      </p:sp>
      <p:sp>
        <p:nvSpPr>
          <p:cNvPr id="38" name="Text 35"/>
          <p:cNvSpPr/>
          <p:nvPr/>
        </p:nvSpPr>
        <p:spPr>
          <a:xfrm>
            <a:off x="4064654" y="2120801"/>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26.5%</a:t>
            </a:r>
            <a:endParaRPr lang="en-US" sz="628" dirty="0"/>
          </a:p>
        </p:txBody>
      </p:sp>
      <p:sp>
        <p:nvSpPr>
          <p:cNvPr id="39" name="Text 36"/>
          <p:cNvSpPr/>
          <p:nvPr/>
        </p:nvSpPr>
        <p:spPr>
          <a:xfrm>
            <a:off x="3262294" y="2358330"/>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Poor</a:t>
            </a:r>
            <a:endParaRPr lang="en-US" sz="680" dirty="0"/>
          </a:p>
        </p:txBody>
      </p:sp>
      <p:sp>
        <p:nvSpPr>
          <p:cNvPr id="40" name="Shape 37"/>
          <p:cNvSpPr/>
          <p:nvPr/>
        </p:nvSpPr>
        <p:spPr>
          <a:xfrm>
            <a:off x="3833794" y="2350294"/>
            <a:ext cx="1976447" cy="142875"/>
          </a:xfrm>
          <a:prstGeom prst="rect">
            <a:avLst/>
          </a:prstGeom>
          <a:solidFill>
            <a:srgbClr val="FFFFFF">
              <a:alpha val="10000"/>
            </a:srgbClr>
          </a:solidFill>
          <a:ln/>
        </p:spPr>
        <p:txBody>
          <a:bodyPr/>
          <a:lstStyle/>
          <a:p>
            <a:endParaRPr/>
          </a:p>
        </p:txBody>
      </p:sp>
      <p:sp>
        <p:nvSpPr>
          <p:cNvPr id="41" name="Shape 38"/>
          <p:cNvSpPr/>
          <p:nvPr/>
        </p:nvSpPr>
        <p:spPr>
          <a:xfrm>
            <a:off x="3833794" y="2350294"/>
            <a:ext cx="403175" cy="142875"/>
          </a:xfrm>
          <a:prstGeom prst="rect">
            <a:avLst/>
          </a:prstGeom>
          <a:solidFill>
            <a:srgbClr val="4A90E2"/>
          </a:solidFill>
          <a:ln/>
        </p:spPr>
        <p:txBody>
          <a:bodyPr/>
          <a:lstStyle/>
          <a:p>
            <a:endParaRPr/>
          </a:p>
        </p:txBody>
      </p:sp>
      <p:sp>
        <p:nvSpPr>
          <p:cNvPr id="42" name="Text 39"/>
          <p:cNvSpPr/>
          <p:nvPr/>
        </p:nvSpPr>
        <p:spPr>
          <a:xfrm>
            <a:off x="3944076" y="2363688"/>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20.4%</a:t>
            </a:r>
            <a:endParaRPr lang="en-US" sz="628" dirty="0"/>
          </a:p>
        </p:txBody>
      </p:sp>
      <p:sp>
        <p:nvSpPr>
          <p:cNvPr id="43" name="Shape 40"/>
          <p:cNvSpPr/>
          <p:nvPr/>
        </p:nvSpPr>
        <p:spPr>
          <a:xfrm>
            <a:off x="3262294" y="2736056"/>
            <a:ext cx="2619384" cy="733239"/>
          </a:xfrm>
          <a:prstGeom prst="rect">
            <a:avLst/>
          </a:prstGeom>
          <a:solidFill>
            <a:srgbClr val="E31E24">
              <a:alpha val="8000"/>
            </a:srgbClr>
          </a:solidFill>
          <a:ln/>
        </p:spPr>
        <p:txBody>
          <a:bodyPr/>
          <a:lstStyle/>
          <a:p>
            <a:endParaRPr/>
          </a:p>
        </p:txBody>
      </p:sp>
      <p:sp>
        <p:nvSpPr>
          <p:cNvPr id="44" name="Shape 41"/>
          <p:cNvSpPr/>
          <p:nvPr/>
        </p:nvSpPr>
        <p:spPr>
          <a:xfrm>
            <a:off x="3262294" y="2736056"/>
            <a:ext cx="28575" cy="733239"/>
          </a:xfrm>
          <a:prstGeom prst="rect">
            <a:avLst/>
          </a:prstGeom>
          <a:solidFill>
            <a:srgbClr val="4A90E2"/>
          </a:solidFill>
          <a:ln/>
        </p:spPr>
        <p:txBody>
          <a:bodyPr/>
          <a:lstStyle/>
          <a:p>
            <a:endParaRPr/>
          </a:p>
        </p:txBody>
      </p:sp>
      <p:sp>
        <p:nvSpPr>
          <p:cNvPr id="45" name="Text 42"/>
          <p:cNvSpPr/>
          <p:nvPr/>
        </p:nvSpPr>
        <p:spPr>
          <a:xfrm>
            <a:off x="3369450" y="2843213"/>
            <a:ext cx="2405072" cy="116086"/>
          </a:xfrm>
          <a:prstGeom prst="rect">
            <a:avLst/>
          </a:prstGeom>
          <a:noFill/>
          <a:ln/>
        </p:spPr>
        <p:txBody>
          <a:bodyPr wrap="none" lIns="0" tIns="0" rIns="0" bIns="0" rtlCol="0" anchor="ctr">
            <a:spAutoFit/>
          </a:bodyPr>
          <a:lstStyle/>
          <a:p>
            <a:pPr marL="0" indent="0">
              <a:buNone/>
            </a:pPr>
            <a:r>
              <a:rPr lang="en-US" sz="828" b="1" dirty="0">
                <a:solidFill>
                  <a:srgbClr val="4A90E2"/>
                </a:solidFill>
                <a:latin typeface="Noto Sans" pitchFamily="34" charset="0"/>
                <a:ea typeface="Noto Sans" pitchFamily="34" charset="-122"/>
                <a:cs typeface="Noto Sans" pitchFamily="34" charset="-120"/>
              </a:rPr>
              <a:t>Key Finding</a:t>
            </a:r>
            <a:endParaRPr lang="en-US" sz="628" dirty="0"/>
          </a:p>
        </p:txBody>
      </p:sp>
      <p:sp>
        <p:nvSpPr>
          <p:cNvPr id="46" name="Text 43"/>
          <p:cNvSpPr/>
          <p:nvPr/>
        </p:nvSpPr>
        <p:spPr>
          <a:xfrm>
            <a:off x="3369450" y="2991040"/>
            <a:ext cx="2405072" cy="382221"/>
          </a:xfrm>
          <a:prstGeom prst="rect">
            <a:avLst/>
          </a:prstGeom>
          <a:noFill/>
          <a:ln/>
        </p:spPr>
        <p:txBody>
          <a:bodyPr wrap="squar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28.6% needs enhancement. Improving energy efficiency is crucial for reducing environmental impact and promoting sustainable operations.</a:t>
            </a:r>
            <a:endParaRPr lang="en-US" sz="628" dirty="0"/>
          </a:p>
        </p:txBody>
      </p:sp>
      <p:sp>
        <p:nvSpPr>
          <p:cNvPr id="47" name="Text 44"/>
          <p:cNvSpPr/>
          <p:nvPr/>
        </p:nvSpPr>
        <p:spPr>
          <a:xfrm>
            <a:off x="6095991" y="1323380"/>
            <a:ext cx="2619356" cy="155377"/>
          </a:xfrm>
          <a:prstGeom prst="rect">
            <a:avLst/>
          </a:prstGeom>
          <a:noFill/>
          <a:ln/>
        </p:spPr>
        <p:txBody>
          <a:bodyPr wrap="none" lIns="0" tIns="0" rIns="0" bIns="0" rtlCol="0" anchor="ctr">
            <a:spAutoFit/>
          </a:bodyPr>
          <a:lstStyle/>
          <a:p>
            <a:pPr marL="0" indent="0">
              <a:buNone/>
            </a:pPr>
            <a:r>
              <a:rPr lang="en-US" sz="1037" b="1" kern="0" spc="1" dirty="0">
                <a:solidFill>
                  <a:srgbClr val="E31E24"/>
                </a:solidFill>
                <a:latin typeface="Noto Sans" pitchFamily="34" charset="0"/>
                <a:ea typeface="Noto Sans" pitchFamily="34" charset="-122"/>
                <a:cs typeface="Noto Sans" pitchFamily="34" charset="-120"/>
              </a:rPr>
              <a:t>Water Conservation &amp; Management</a:t>
            </a:r>
            <a:endParaRPr lang="en-US" sz="837" dirty="0"/>
          </a:p>
        </p:txBody>
      </p:sp>
      <p:sp>
        <p:nvSpPr>
          <p:cNvPr id="48" name="Text 45"/>
          <p:cNvSpPr/>
          <p:nvPr/>
        </p:nvSpPr>
        <p:spPr>
          <a:xfrm>
            <a:off x="6095991" y="1629668"/>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Good</a:t>
            </a:r>
            <a:endParaRPr lang="en-US" sz="680" dirty="0"/>
          </a:p>
        </p:txBody>
      </p:sp>
      <p:sp>
        <p:nvSpPr>
          <p:cNvPr id="49" name="Shape 46"/>
          <p:cNvSpPr/>
          <p:nvPr/>
        </p:nvSpPr>
        <p:spPr>
          <a:xfrm>
            <a:off x="6667491" y="1621631"/>
            <a:ext cx="1976419" cy="142875"/>
          </a:xfrm>
          <a:prstGeom prst="rect">
            <a:avLst/>
          </a:prstGeom>
          <a:solidFill>
            <a:srgbClr val="FFFFFF">
              <a:alpha val="10000"/>
            </a:srgbClr>
          </a:solidFill>
          <a:ln/>
        </p:spPr>
        <p:txBody>
          <a:bodyPr/>
          <a:lstStyle/>
          <a:p>
            <a:endParaRPr/>
          </a:p>
        </p:txBody>
      </p:sp>
      <p:sp>
        <p:nvSpPr>
          <p:cNvPr id="50" name="Shape 47"/>
          <p:cNvSpPr/>
          <p:nvPr/>
        </p:nvSpPr>
        <p:spPr>
          <a:xfrm>
            <a:off x="6667491" y="1621631"/>
            <a:ext cx="646286" cy="142875"/>
          </a:xfrm>
          <a:prstGeom prst="rect">
            <a:avLst/>
          </a:prstGeom>
          <a:solidFill>
            <a:srgbClr val="4A90E2"/>
          </a:solidFill>
          <a:ln/>
        </p:spPr>
        <p:txBody>
          <a:bodyPr/>
          <a:lstStyle/>
          <a:p>
            <a:endParaRPr/>
          </a:p>
        </p:txBody>
      </p:sp>
      <p:sp>
        <p:nvSpPr>
          <p:cNvPr id="51" name="Text 48"/>
          <p:cNvSpPr/>
          <p:nvPr/>
        </p:nvSpPr>
        <p:spPr>
          <a:xfrm>
            <a:off x="7020883" y="1635026"/>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32.7%</a:t>
            </a:r>
            <a:endParaRPr lang="en-US" sz="628" dirty="0"/>
          </a:p>
        </p:txBody>
      </p:sp>
      <p:sp>
        <p:nvSpPr>
          <p:cNvPr id="52" name="Text 49"/>
          <p:cNvSpPr/>
          <p:nvPr/>
        </p:nvSpPr>
        <p:spPr>
          <a:xfrm>
            <a:off x="6095991" y="1872555"/>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Excellent</a:t>
            </a:r>
            <a:endParaRPr lang="en-US" sz="680" dirty="0"/>
          </a:p>
        </p:txBody>
      </p:sp>
      <p:sp>
        <p:nvSpPr>
          <p:cNvPr id="53" name="Shape 50"/>
          <p:cNvSpPr/>
          <p:nvPr/>
        </p:nvSpPr>
        <p:spPr>
          <a:xfrm>
            <a:off x="6667491" y="1864519"/>
            <a:ext cx="1976419" cy="142875"/>
          </a:xfrm>
          <a:prstGeom prst="rect">
            <a:avLst/>
          </a:prstGeom>
          <a:solidFill>
            <a:srgbClr val="FFFFFF">
              <a:alpha val="10000"/>
            </a:srgbClr>
          </a:solidFill>
          <a:ln/>
        </p:spPr>
        <p:txBody>
          <a:bodyPr/>
          <a:lstStyle/>
          <a:p>
            <a:endParaRPr/>
          </a:p>
        </p:txBody>
      </p:sp>
      <p:sp>
        <p:nvSpPr>
          <p:cNvPr id="54" name="Shape 51"/>
          <p:cNvSpPr/>
          <p:nvPr/>
        </p:nvSpPr>
        <p:spPr>
          <a:xfrm>
            <a:off x="6667491" y="1864519"/>
            <a:ext cx="442717" cy="142875"/>
          </a:xfrm>
          <a:prstGeom prst="rect">
            <a:avLst/>
          </a:prstGeom>
          <a:solidFill>
            <a:srgbClr val="4A90E2"/>
          </a:solidFill>
          <a:ln/>
        </p:spPr>
        <p:txBody>
          <a:bodyPr/>
          <a:lstStyle/>
          <a:p>
            <a:endParaRPr/>
          </a:p>
        </p:txBody>
      </p:sp>
      <p:sp>
        <p:nvSpPr>
          <p:cNvPr id="55" name="Text 52"/>
          <p:cNvSpPr/>
          <p:nvPr/>
        </p:nvSpPr>
        <p:spPr>
          <a:xfrm>
            <a:off x="6817314" y="1877913"/>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22.4%</a:t>
            </a:r>
            <a:endParaRPr lang="en-US" sz="628" dirty="0"/>
          </a:p>
        </p:txBody>
      </p:sp>
      <p:sp>
        <p:nvSpPr>
          <p:cNvPr id="56" name="Text 53"/>
          <p:cNvSpPr/>
          <p:nvPr/>
        </p:nvSpPr>
        <p:spPr>
          <a:xfrm>
            <a:off x="6095991" y="2115443"/>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Fair</a:t>
            </a:r>
            <a:endParaRPr lang="en-US" sz="680" dirty="0"/>
          </a:p>
        </p:txBody>
      </p:sp>
      <p:sp>
        <p:nvSpPr>
          <p:cNvPr id="57" name="Shape 54"/>
          <p:cNvSpPr/>
          <p:nvPr/>
        </p:nvSpPr>
        <p:spPr>
          <a:xfrm>
            <a:off x="6667491" y="2107406"/>
            <a:ext cx="1976419" cy="142875"/>
          </a:xfrm>
          <a:prstGeom prst="rect">
            <a:avLst/>
          </a:prstGeom>
          <a:solidFill>
            <a:srgbClr val="FFFFFF">
              <a:alpha val="10000"/>
            </a:srgbClr>
          </a:solidFill>
          <a:ln/>
        </p:spPr>
        <p:txBody>
          <a:bodyPr/>
          <a:lstStyle/>
          <a:p>
            <a:endParaRPr/>
          </a:p>
        </p:txBody>
      </p:sp>
      <p:sp>
        <p:nvSpPr>
          <p:cNvPr id="58" name="Shape 55"/>
          <p:cNvSpPr/>
          <p:nvPr/>
        </p:nvSpPr>
        <p:spPr>
          <a:xfrm>
            <a:off x="6667491" y="2107406"/>
            <a:ext cx="484212" cy="142875"/>
          </a:xfrm>
          <a:prstGeom prst="rect">
            <a:avLst/>
          </a:prstGeom>
          <a:solidFill>
            <a:srgbClr val="4A90E2"/>
          </a:solidFill>
          <a:ln/>
        </p:spPr>
        <p:txBody>
          <a:bodyPr/>
          <a:lstStyle/>
          <a:p>
            <a:endParaRPr/>
          </a:p>
        </p:txBody>
      </p:sp>
      <p:sp>
        <p:nvSpPr>
          <p:cNvPr id="59" name="Text 56"/>
          <p:cNvSpPr/>
          <p:nvPr/>
        </p:nvSpPr>
        <p:spPr>
          <a:xfrm>
            <a:off x="6858809" y="2120801"/>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24.5%</a:t>
            </a:r>
            <a:endParaRPr lang="en-US" sz="628" dirty="0"/>
          </a:p>
        </p:txBody>
      </p:sp>
      <p:sp>
        <p:nvSpPr>
          <p:cNvPr id="60" name="Text 57"/>
          <p:cNvSpPr/>
          <p:nvPr/>
        </p:nvSpPr>
        <p:spPr>
          <a:xfrm>
            <a:off x="6095991" y="2358330"/>
            <a:ext cx="500063" cy="126802"/>
          </a:xfrm>
          <a:prstGeom prst="rect">
            <a:avLst/>
          </a:prstGeom>
          <a:noFill/>
          <a:ln/>
        </p:spPr>
        <p:txBody>
          <a:bodyPr wrap="none" lIns="0" tIns="0" rIns="0" bIns="0" rtlCol="0" anchor="ctr">
            <a:spAutoFit/>
          </a:bodyPr>
          <a:lstStyle/>
          <a:p>
            <a:pPr marL="0" indent="0">
              <a:buNone/>
            </a:pPr>
            <a:r>
              <a:rPr lang="en-US" sz="880" b="1" dirty="0">
                <a:solidFill>
                  <a:srgbClr val="D0D0D0"/>
                </a:solidFill>
                <a:latin typeface="Noto Sans" pitchFamily="34" charset="0"/>
                <a:ea typeface="Noto Sans" pitchFamily="34" charset="-122"/>
                <a:cs typeface="Noto Sans" pitchFamily="34" charset="-120"/>
              </a:rPr>
              <a:t>Poor</a:t>
            </a:r>
            <a:endParaRPr lang="en-US" sz="680" dirty="0"/>
          </a:p>
        </p:txBody>
      </p:sp>
      <p:sp>
        <p:nvSpPr>
          <p:cNvPr id="61" name="Shape 58"/>
          <p:cNvSpPr/>
          <p:nvPr/>
        </p:nvSpPr>
        <p:spPr>
          <a:xfrm>
            <a:off x="6667491" y="2350294"/>
            <a:ext cx="1976419" cy="142875"/>
          </a:xfrm>
          <a:prstGeom prst="rect">
            <a:avLst/>
          </a:prstGeom>
          <a:solidFill>
            <a:srgbClr val="FFFFFF">
              <a:alpha val="10000"/>
            </a:srgbClr>
          </a:solidFill>
          <a:ln/>
        </p:spPr>
        <p:txBody>
          <a:bodyPr/>
          <a:lstStyle/>
          <a:p>
            <a:endParaRPr/>
          </a:p>
        </p:txBody>
      </p:sp>
      <p:sp>
        <p:nvSpPr>
          <p:cNvPr id="62" name="Shape 59"/>
          <p:cNvSpPr/>
          <p:nvPr/>
        </p:nvSpPr>
        <p:spPr>
          <a:xfrm>
            <a:off x="6667491" y="2350294"/>
            <a:ext cx="403175" cy="142875"/>
          </a:xfrm>
          <a:prstGeom prst="rect">
            <a:avLst/>
          </a:prstGeom>
          <a:solidFill>
            <a:srgbClr val="4A90E2"/>
          </a:solidFill>
          <a:ln/>
        </p:spPr>
        <p:txBody>
          <a:bodyPr/>
          <a:lstStyle/>
          <a:p>
            <a:endParaRPr/>
          </a:p>
        </p:txBody>
      </p:sp>
      <p:sp>
        <p:nvSpPr>
          <p:cNvPr id="63" name="Text 60"/>
          <p:cNvSpPr/>
          <p:nvPr/>
        </p:nvSpPr>
        <p:spPr>
          <a:xfrm>
            <a:off x="6777772" y="2363688"/>
            <a:ext cx="250031" cy="116086"/>
          </a:xfrm>
          <a:prstGeom prst="rect">
            <a:avLst/>
          </a:prstGeom>
          <a:noFill/>
          <a:ln/>
        </p:spPr>
        <p:txBody>
          <a:bodyPr wrap="none" lIns="0" tIns="0" rIns="0" bIns="0" rtlCol="0" anchor="ctr">
            <a:spAutoFit/>
          </a:bodyPr>
          <a:lstStyle/>
          <a:p>
            <a:pPr marL="0" indent="0" algn="r">
              <a:buNone/>
            </a:pPr>
            <a:r>
              <a:rPr lang="en-US" sz="828" b="1" dirty="0">
                <a:solidFill>
                  <a:srgbClr val="FFFFFF"/>
                </a:solidFill>
                <a:latin typeface="Noto Sans" pitchFamily="34" charset="0"/>
                <a:ea typeface="Noto Sans" pitchFamily="34" charset="-122"/>
                <a:cs typeface="Noto Sans" pitchFamily="34" charset="-120"/>
              </a:rPr>
              <a:t>20.4%</a:t>
            </a:r>
            <a:endParaRPr lang="en-US" sz="628" dirty="0"/>
          </a:p>
        </p:txBody>
      </p:sp>
      <p:sp>
        <p:nvSpPr>
          <p:cNvPr id="64" name="Shape 61"/>
          <p:cNvSpPr/>
          <p:nvPr/>
        </p:nvSpPr>
        <p:spPr>
          <a:xfrm>
            <a:off x="6095991" y="2736056"/>
            <a:ext cx="2619356" cy="733239"/>
          </a:xfrm>
          <a:prstGeom prst="rect">
            <a:avLst/>
          </a:prstGeom>
          <a:solidFill>
            <a:srgbClr val="E31E24">
              <a:alpha val="8000"/>
            </a:srgbClr>
          </a:solidFill>
          <a:ln/>
        </p:spPr>
        <p:txBody>
          <a:bodyPr/>
          <a:lstStyle/>
          <a:p>
            <a:endParaRPr/>
          </a:p>
        </p:txBody>
      </p:sp>
      <p:sp>
        <p:nvSpPr>
          <p:cNvPr id="65" name="Shape 62"/>
          <p:cNvSpPr/>
          <p:nvPr/>
        </p:nvSpPr>
        <p:spPr>
          <a:xfrm>
            <a:off x="6095991" y="2736056"/>
            <a:ext cx="28575" cy="733239"/>
          </a:xfrm>
          <a:prstGeom prst="rect">
            <a:avLst/>
          </a:prstGeom>
          <a:solidFill>
            <a:srgbClr val="4A90E2"/>
          </a:solidFill>
          <a:ln/>
        </p:spPr>
        <p:txBody>
          <a:bodyPr/>
          <a:lstStyle/>
          <a:p>
            <a:endParaRPr/>
          </a:p>
        </p:txBody>
      </p:sp>
      <p:sp>
        <p:nvSpPr>
          <p:cNvPr id="66" name="Text 63"/>
          <p:cNvSpPr/>
          <p:nvPr/>
        </p:nvSpPr>
        <p:spPr>
          <a:xfrm>
            <a:off x="6203147" y="2843213"/>
            <a:ext cx="2405044" cy="116086"/>
          </a:xfrm>
          <a:prstGeom prst="rect">
            <a:avLst/>
          </a:prstGeom>
          <a:noFill/>
          <a:ln/>
        </p:spPr>
        <p:txBody>
          <a:bodyPr wrap="none" lIns="0" tIns="0" rIns="0" bIns="0" rtlCol="0" anchor="ctr">
            <a:spAutoFit/>
          </a:bodyPr>
          <a:lstStyle/>
          <a:p>
            <a:pPr marL="0" indent="0">
              <a:buNone/>
            </a:pPr>
            <a:r>
              <a:rPr lang="en-US" sz="828" b="1" dirty="0">
                <a:solidFill>
                  <a:srgbClr val="4A90E2"/>
                </a:solidFill>
                <a:latin typeface="Noto Sans" pitchFamily="34" charset="0"/>
                <a:ea typeface="Noto Sans" pitchFamily="34" charset="-122"/>
                <a:cs typeface="Noto Sans" pitchFamily="34" charset="-120"/>
              </a:rPr>
              <a:t>Key Finding</a:t>
            </a:r>
            <a:endParaRPr lang="en-US" sz="628" dirty="0"/>
          </a:p>
        </p:txBody>
      </p:sp>
      <p:sp>
        <p:nvSpPr>
          <p:cNvPr id="67" name="Text 64"/>
          <p:cNvSpPr/>
          <p:nvPr/>
        </p:nvSpPr>
        <p:spPr>
          <a:xfrm>
            <a:off x="6203147" y="2991040"/>
            <a:ext cx="2405044" cy="382221"/>
          </a:xfrm>
          <a:prstGeom prst="rect">
            <a:avLst/>
          </a:prstGeom>
          <a:noFill/>
          <a:ln/>
        </p:spPr>
        <p:txBody>
          <a:bodyPr wrap="squar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32.7% requires improvement. Enhanced water conservation is vital for sustainable resource use and environmental resilience.</a:t>
            </a:r>
            <a:endParaRPr lang="en-US" sz="628"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6575822"/>
          </a:xfrm>
          <a:prstGeom prst="rect">
            <a:avLst/>
          </a:prstGeom>
        </p:spPr>
      </p:pic>
      <p:sp>
        <p:nvSpPr>
          <p:cNvPr id="3" name="Shape 0"/>
          <p:cNvSpPr/>
          <p:nvPr/>
        </p:nvSpPr>
        <p:spPr>
          <a:xfrm>
            <a:off x="428625" y="716161"/>
            <a:ext cx="56173" cy="357188"/>
          </a:xfrm>
          <a:prstGeom prst="rect">
            <a:avLst/>
          </a:prstGeom>
          <a:solidFill>
            <a:srgbClr val="E31E24"/>
          </a:solidFill>
          <a:ln/>
        </p:spPr>
        <p:txBody>
          <a:bodyPr/>
          <a:lstStyle/>
          <a:p>
            <a:endParaRPr/>
          </a:p>
        </p:txBody>
      </p:sp>
      <p:sp>
        <p:nvSpPr>
          <p:cNvPr id="4" name="Text 1"/>
          <p:cNvSpPr/>
          <p:nvPr/>
        </p:nvSpPr>
        <p:spPr>
          <a:xfrm>
            <a:off x="627673" y="428625"/>
            <a:ext cx="8087702" cy="932259"/>
          </a:xfrm>
          <a:prstGeom prst="rect">
            <a:avLst/>
          </a:prstGeom>
          <a:noFill/>
          <a:ln/>
        </p:spPr>
        <p:txBody>
          <a:bodyPr wrap="square" lIns="0" tIns="0" rIns="0" bIns="0" rtlCol="0" anchor="ctr">
            <a:spAutoFit/>
          </a:bodyPr>
          <a:lstStyle/>
          <a:p>
            <a:pPr marL="0" indent="0">
              <a:buNone/>
            </a:pPr>
            <a:r>
              <a:rPr lang="en-US" sz="2900" b="1" dirty="0">
                <a:solidFill>
                  <a:srgbClr val="FFFFFF"/>
                </a:solidFill>
                <a:latin typeface="Noto Sans" pitchFamily="34" charset="0"/>
                <a:ea typeface="Noto Sans" pitchFamily="34" charset="-122"/>
                <a:cs typeface="Noto Sans" pitchFamily="34" charset="-120"/>
              </a:rPr>
              <a:t>Economic Viability and Community Engagement</a:t>
            </a:r>
            <a:endParaRPr lang="en-US" sz="2700" dirty="0"/>
          </a:p>
        </p:txBody>
      </p:sp>
      <p:sp>
        <p:nvSpPr>
          <p:cNvPr id="5" name="Text 2"/>
          <p:cNvSpPr/>
          <p:nvPr/>
        </p:nvSpPr>
        <p:spPr>
          <a:xfrm>
            <a:off x="428625" y="1789509"/>
            <a:ext cx="8286750" cy="241102"/>
          </a:xfrm>
          <a:prstGeom prst="rect">
            <a:avLst/>
          </a:prstGeom>
          <a:noFill/>
          <a:ln/>
        </p:spPr>
        <p:txBody>
          <a:bodyPr wrap="square" lIns="0" tIns="0" rIns="0" bIns="8509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Economic Viability</a:t>
            </a:r>
            <a:endParaRPr lang="en-US" sz="837" dirty="0"/>
          </a:p>
        </p:txBody>
      </p:sp>
      <p:sp>
        <p:nvSpPr>
          <p:cNvPr id="6" name="Text 3"/>
          <p:cNvSpPr/>
          <p:nvPr/>
        </p:nvSpPr>
        <p:spPr>
          <a:xfrm>
            <a:off x="428625" y="2173486"/>
            <a:ext cx="2643188" cy="271463"/>
          </a:xfrm>
          <a:prstGeom prst="rect">
            <a:avLst/>
          </a:prstGeom>
          <a:noFill/>
          <a:ln/>
        </p:spPr>
        <p:txBody>
          <a:bodyPr wrap="square" lIns="0" tIns="0" rIns="0" bIns="0" rtlCol="0" anchor="ctr">
            <a:spAutoFit/>
          </a:bodyPr>
          <a:lstStyle/>
          <a:p>
            <a:pPr marL="0" indent="0">
              <a:buNone/>
            </a:pPr>
            <a:r>
              <a:rPr lang="en-US" sz="932" b="1" kern="0" spc="1" dirty="0">
                <a:solidFill>
                  <a:srgbClr val="E31E24"/>
                </a:solidFill>
                <a:latin typeface="Noto Sans" pitchFamily="34" charset="0"/>
                <a:ea typeface="Noto Sans" pitchFamily="34" charset="-122"/>
                <a:cs typeface="Noto Sans" pitchFamily="34" charset="-120"/>
              </a:rPr>
              <a:t>Revenue Generation &amp; Financial Sustainability</a:t>
            </a:r>
            <a:endParaRPr lang="en-US" sz="732" dirty="0"/>
          </a:p>
        </p:txBody>
      </p:sp>
      <p:sp>
        <p:nvSpPr>
          <p:cNvPr id="7" name="Text 4"/>
          <p:cNvSpPr/>
          <p:nvPr/>
        </p:nvSpPr>
        <p:spPr>
          <a:xfrm>
            <a:off x="428625" y="2558355"/>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Good</a:t>
            </a:r>
            <a:endParaRPr lang="en-US" sz="628" dirty="0"/>
          </a:p>
        </p:txBody>
      </p:sp>
      <p:sp>
        <p:nvSpPr>
          <p:cNvPr id="8" name="Shape 5"/>
          <p:cNvSpPr/>
          <p:nvPr/>
        </p:nvSpPr>
        <p:spPr>
          <a:xfrm>
            <a:off x="1000125" y="2552105"/>
            <a:ext cx="2000250" cy="128588"/>
          </a:xfrm>
          <a:prstGeom prst="rect">
            <a:avLst/>
          </a:prstGeom>
          <a:solidFill>
            <a:srgbClr val="FFFFFF">
              <a:alpha val="10000"/>
            </a:srgbClr>
          </a:solidFill>
          <a:ln/>
        </p:spPr>
        <p:txBody>
          <a:bodyPr/>
          <a:lstStyle/>
          <a:p>
            <a:endParaRPr/>
          </a:p>
        </p:txBody>
      </p:sp>
      <p:sp>
        <p:nvSpPr>
          <p:cNvPr id="9" name="Shape 6"/>
          <p:cNvSpPr/>
          <p:nvPr/>
        </p:nvSpPr>
        <p:spPr>
          <a:xfrm>
            <a:off x="1000125" y="2552105"/>
            <a:ext cx="612074" cy="128588"/>
          </a:xfrm>
          <a:prstGeom prst="rect">
            <a:avLst/>
          </a:prstGeom>
          <a:solidFill>
            <a:srgbClr val="E31E24"/>
          </a:solidFill>
          <a:ln/>
        </p:spPr>
        <p:txBody>
          <a:bodyPr/>
          <a:lstStyle/>
          <a:p>
            <a:endParaRPr/>
          </a:p>
        </p:txBody>
      </p:sp>
      <p:sp>
        <p:nvSpPr>
          <p:cNvPr id="10" name="Text 7"/>
          <p:cNvSpPr/>
          <p:nvPr/>
        </p:nvSpPr>
        <p:spPr>
          <a:xfrm>
            <a:off x="1319306" y="2562820"/>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30.6%</a:t>
            </a:r>
            <a:endParaRPr lang="en-US" sz="575" dirty="0"/>
          </a:p>
        </p:txBody>
      </p:sp>
      <p:sp>
        <p:nvSpPr>
          <p:cNvPr id="11" name="Text 8"/>
          <p:cNvSpPr/>
          <p:nvPr/>
        </p:nvSpPr>
        <p:spPr>
          <a:xfrm>
            <a:off x="428625" y="2772668"/>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Excellent</a:t>
            </a:r>
            <a:endParaRPr lang="en-US" sz="628" dirty="0"/>
          </a:p>
        </p:txBody>
      </p:sp>
      <p:sp>
        <p:nvSpPr>
          <p:cNvPr id="12" name="Shape 9"/>
          <p:cNvSpPr/>
          <p:nvPr/>
        </p:nvSpPr>
        <p:spPr>
          <a:xfrm>
            <a:off x="1000125" y="2766417"/>
            <a:ext cx="2000250" cy="128588"/>
          </a:xfrm>
          <a:prstGeom prst="rect">
            <a:avLst/>
          </a:prstGeom>
          <a:solidFill>
            <a:srgbClr val="FFFFFF">
              <a:alpha val="10000"/>
            </a:srgbClr>
          </a:solidFill>
          <a:ln/>
        </p:spPr>
        <p:txBody>
          <a:bodyPr/>
          <a:lstStyle/>
          <a:p>
            <a:endParaRPr/>
          </a:p>
        </p:txBody>
      </p:sp>
      <p:sp>
        <p:nvSpPr>
          <p:cNvPr id="13" name="Shape 10"/>
          <p:cNvSpPr/>
          <p:nvPr/>
        </p:nvSpPr>
        <p:spPr>
          <a:xfrm>
            <a:off x="1000125" y="2766417"/>
            <a:ext cx="408031" cy="128588"/>
          </a:xfrm>
          <a:prstGeom prst="rect">
            <a:avLst/>
          </a:prstGeom>
          <a:solidFill>
            <a:srgbClr val="E31E24"/>
          </a:solidFill>
          <a:ln/>
        </p:spPr>
        <p:txBody>
          <a:bodyPr/>
          <a:lstStyle/>
          <a:p>
            <a:endParaRPr/>
          </a:p>
        </p:txBody>
      </p:sp>
      <p:sp>
        <p:nvSpPr>
          <p:cNvPr id="14" name="Text 11"/>
          <p:cNvSpPr/>
          <p:nvPr/>
        </p:nvSpPr>
        <p:spPr>
          <a:xfrm>
            <a:off x="1115262" y="2777133"/>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20.4%</a:t>
            </a:r>
            <a:endParaRPr lang="en-US" sz="575" dirty="0"/>
          </a:p>
        </p:txBody>
      </p:sp>
      <p:sp>
        <p:nvSpPr>
          <p:cNvPr id="15" name="Text 12"/>
          <p:cNvSpPr/>
          <p:nvPr/>
        </p:nvSpPr>
        <p:spPr>
          <a:xfrm>
            <a:off x="428625" y="2986980"/>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Fair</a:t>
            </a:r>
            <a:endParaRPr lang="en-US" sz="628" dirty="0"/>
          </a:p>
        </p:txBody>
      </p:sp>
      <p:sp>
        <p:nvSpPr>
          <p:cNvPr id="16" name="Shape 13"/>
          <p:cNvSpPr/>
          <p:nvPr/>
        </p:nvSpPr>
        <p:spPr>
          <a:xfrm>
            <a:off x="1000125" y="2980730"/>
            <a:ext cx="2000250" cy="128588"/>
          </a:xfrm>
          <a:prstGeom prst="rect">
            <a:avLst/>
          </a:prstGeom>
          <a:solidFill>
            <a:srgbClr val="FFFFFF">
              <a:alpha val="10000"/>
            </a:srgbClr>
          </a:solidFill>
          <a:ln/>
        </p:spPr>
        <p:txBody>
          <a:bodyPr/>
          <a:lstStyle/>
          <a:p>
            <a:endParaRPr/>
          </a:p>
        </p:txBody>
      </p:sp>
      <p:sp>
        <p:nvSpPr>
          <p:cNvPr id="17" name="Shape 14"/>
          <p:cNvSpPr/>
          <p:nvPr/>
        </p:nvSpPr>
        <p:spPr>
          <a:xfrm>
            <a:off x="1000125" y="2980730"/>
            <a:ext cx="530061" cy="128588"/>
          </a:xfrm>
          <a:prstGeom prst="rect">
            <a:avLst/>
          </a:prstGeom>
          <a:solidFill>
            <a:srgbClr val="E31E24"/>
          </a:solidFill>
          <a:ln/>
        </p:spPr>
        <p:txBody>
          <a:bodyPr/>
          <a:lstStyle/>
          <a:p>
            <a:endParaRPr/>
          </a:p>
        </p:txBody>
      </p:sp>
      <p:sp>
        <p:nvSpPr>
          <p:cNvPr id="18" name="Text 15"/>
          <p:cNvSpPr/>
          <p:nvPr/>
        </p:nvSpPr>
        <p:spPr>
          <a:xfrm>
            <a:off x="1237292" y="2991445"/>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26.5%</a:t>
            </a:r>
            <a:endParaRPr lang="en-US" sz="575" dirty="0"/>
          </a:p>
        </p:txBody>
      </p:sp>
      <p:sp>
        <p:nvSpPr>
          <p:cNvPr id="19" name="Text 16"/>
          <p:cNvSpPr/>
          <p:nvPr/>
        </p:nvSpPr>
        <p:spPr>
          <a:xfrm>
            <a:off x="428625" y="3201293"/>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Poor</a:t>
            </a:r>
            <a:endParaRPr lang="en-US" sz="628" dirty="0"/>
          </a:p>
        </p:txBody>
      </p:sp>
      <p:sp>
        <p:nvSpPr>
          <p:cNvPr id="20" name="Shape 17"/>
          <p:cNvSpPr/>
          <p:nvPr/>
        </p:nvSpPr>
        <p:spPr>
          <a:xfrm>
            <a:off x="1000125" y="3195042"/>
            <a:ext cx="2000250" cy="128588"/>
          </a:xfrm>
          <a:prstGeom prst="rect">
            <a:avLst/>
          </a:prstGeom>
          <a:solidFill>
            <a:srgbClr val="FFFFFF">
              <a:alpha val="10000"/>
            </a:srgbClr>
          </a:solidFill>
          <a:ln/>
        </p:spPr>
        <p:txBody>
          <a:bodyPr/>
          <a:lstStyle/>
          <a:p>
            <a:endParaRPr/>
          </a:p>
        </p:txBody>
      </p:sp>
      <p:sp>
        <p:nvSpPr>
          <p:cNvPr id="21" name="Shape 18"/>
          <p:cNvSpPr/>
          <p:nvPr/>
        </p:nvSpPr>
        <p:spPr>
          <a:xfrm>
            <a:off x="1000125" y="3195042"/>
            <a:ext cx="448047" cy="128588"/>
          </a:xfrm>
          <a:prstGeom prst="rect">
            <a:avLst/>
          </a:prstGeom>
          <a:solidFill>
            <a:srgbClr val="E31E24"/>
          </a:solidFill>
          <a:ln/>
        </p:spPr>
        <p:txBody>
          <a:bodyPr/>
          <a:lstStyle/>
          <a:p>
            <a:endParaRPr/>
          </a:p>
        </p:txBody>
      </p:sp>
      <p:sp>
        <p:nvSpPr>
          <p:cNvPr id="22" name="Text 19"/>
          <p:cNvSpPr/>
          <p:nvPr/>
        </p:nvSpPr>
        <p:spPr>
          <a:xfrm>
            <a:off x="1155278" y="3205758"/>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22.4%</a:t>
            </a:r>
            <a:endParaRPr lang="en-US" sz="575" dirty="0"/>
          </a:p>
        </p:txBody>
      </p:sp>
      <p:sp>
        <p:nvSpPr>
          <p:cNvPr id="23" name="Text 20"/>
          <p:cNvSpPr/>
          <p:nvPr/>
        </p:nvSpPr>
        <p:spPr>
          <a:xfrm>
            <a:off x="3250406" y="2173486"/>
            <a:ext cx="2643188" cy="135731"/>
          </a:xfrm>
          <a:prstGeom prst="rect">
            <a:avLst/>
          </a:prstGeom>
          <a:noFill/>
          <a:ln/>
        </p:spPr>
        <p:txBody>
          <a:bodyPr wrap="none" lIns="0" tIns="0" rIns="0" bIns="0" rtlCol="0" anchor="ctr">
            <a:spAutoFit/>
          </a:bodyPr>
          <a:lstStyle/>
          <a:p>
            <a:pPr marL="0" indent="0">
              <a:buNone/>
            </a:pPr>
            <a:r>
              <a:rPr lang="en-US" sz="932" b="1" kern="0" spc="1" dirty="0">
                <a:solidFill>
                  <a:srgbClr val="E31E24"/>
                </a:solidFill>
                <a:latin typeface="Noto Sans" pitchFamily="34" charset="0"/>
                <a:ea typeface="Noto Sans" pitchFamily="34" charset="-122"/>
                <a:cs typeface="Noto Sans" pitchFamily="34" charset="-120"/>
              </a:rPr>
              <a:t>Job Creation &amp; Local Economic Impact</a:t>
            </a:r>
            <a:endParaRPr lang="en-US" sz="732" dirty="0"/>
          </a:p>
        </p:txBody>
      </p:sp>
      <p:sp>
        <p:nvSpPr>
          <p:cNvPr id="24" name="Text 21"/>
          <p:cNvSpPr/>
          <p:nvPr/>
        </p:nvSpPr>
        <p:spPr>
          <a:xfrm>
            <a:off x="3250406" y="2422624"/>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Good</a:t>
            </a:r>
            <a:endParaRPr lang="en-US" sz="628" dirty="0"/>
          </a:p>
        </p:txBody>
      </p:sp>
      <p:sp>
        <p:nvSpPr>
          <p:cNvPr id="25" name="Shape 22"/>
          <p:cNvSpPr/>
          <p:nvPr/>
        </p:nvSpPr>
        <p:spPr>
          <a:xfrm>
            <a:off x="3821906" y="2416373"/>
            <a:ext cx="2000250" cy="128588"/>
          </a:xfrm>
          <a:prstGeom prst="rect">
            <a:avLst/>
          </a:prstGeom>
          <a:solidFill>
            <a:srgbClr val="FFFFFF">
              <a:alpha val="10000"/>
            </a:srgbClr>
          </a:solidFill>
          <a:ln/>
        </p:spPr>
        <p:txBody>
          <a:bodyPr/>
          <a:lstStyle/>
          <a:p>
            <a:endParaRPr/>
          </a:p>
        </p:txBody>
      </p:sp>
      <p:sp>
        <p:nvSpPr>
          <p:cNvPr id="26" name="Shape 23"/>
          <p:cNvSpPr/>
          <p:nvPr/>
        </p:nvSpPr>
        <p:spPr>
          <a:xfrm>
            <a:off x="3821906" y="2416373"/>
            <a:ext cx="694060" cy="128588"/>
          </a:xfrm>
          <a:prstGeom prst="rect">
            <a:avLst/>
          </a:prstGeom>
          <a:solidFill>
            <a:srgbClr val="E31E24"/>
          </a:solidFill>
          <a:ln/>
        </p:spPr>
        <p:txBody>
          <a:bodyPr/>
          <a:lstStyle/>
          <a:p>
            <a:endParaRPr/>
          </a:p>
        </p:txBody>
      </p:sp>
      <p:sp>
        <p:nvSpPr>
          <p:cNvPr id="27" name="Text 24"/>
          <p:cNvSpPr/>
          <p:nvPr/>
        </p:nvSpPr>
        <p:spPr>
          <a:xfrm>
            <a:off x="4223072" y="2427089"/>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34.7%</a:t>
            </a:r>
            <a:endParaRPr lang="en-US" sz="575" dirty="0"/>
          </a:p>
        </p:txBody>
      </p:sp>
      <p:sp>
        <p:nvSpPr>
          <p:cNvPr id="28" name="Text 25"/>
          <p:cNvSpPr/>
          <p:nvPr/>
        </p:nvSpPr>
        <p:spPr>
          <a:xfrm>
            <a:off x="3250406" y="2636937"/>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Excellent</a:t>
            </a:r>
            <a:endParaRPr lang="en-US" sz="628" dirty="0"/>
          </a:p>
        </p:txBody>
      </p:sp>
      <p:sp>
        <p:nvSpPr>
          <p:cNvPr id="29" name="Shape 26"/>
          <p:cNvSpPr/>
          <p:nvPr/>
        </p:nvSpPr>
        <p:spPr>
          <a:xfrm>
            <a:off x="3821906" y="2630686"/>
            <a:ext cx="2000250" cy="128588"/>
          </a:xfrm>
          <a:prstGeom prst="rect">
            <a:avLst/>
          </a:prstGeom>
          <a:solidFill>
            <a:srgbClr val="FFFFFF">
              <a:alpha val="10000"/>
            </a:srgbClr>
          </a:solidFill>
          <a:ln/>
        </p:spPr>
        <p:txBody>
          <a:bodyPr/>
          <a:lstStyle/>
          <a:p>
            <a:endParaRPr/>
          </a:p>
        </p:txBody>
      </p:sp>
      <p:sp>
        <p:nvSpPr>
          <p:cNvPr id="30" name="Shape 27"/>
          <p:cNvSpPr/>
          <p:nvPr/>
        </p:nvSpPr>
        <p:spPr>
          <a:xfrm>
            <a:off x="3821906" y="2630686"/>
            <a:ext cx="490045" cy="128588"/>
          </a:xfrm>
          <a:prstGeom prst="rect">
            <a:avLst/>
          </a:prstGeom>
          <a:solidFill>
            <a:srgbClr val="E31E24"/>
          </a:solidFill>
          <a:ln/>
        </p:spPr>
        <p:txBody>
          <a:bodyPr/>
          <a:lstStyle/>
          <a:p>
            <a:endParaRPr/>
          </a:p>
        </p:txBody>
      </p:sp>
      <p:sp>
        <p:nvSpPr>
          <p:cNvPr id="31" name="Text 28"/>
          <p:cNvSpPr/>
          <p:nvPr/>
        </p:nvSpPr>
        <p:spPr>
          <a:xfrm>
            <a:off x="4019057" y="2641402"/>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24.5%</a:t>
            </a:r>
            <a:endParaRPr lang="en-US" sz="575" dirty="0"/>
          </a:p>
        </p:txBody>
      </p:sp>
      <p:sp>
        <p:nvSpPr>
          <p:cNvPr id="32" name="Text 29"/>
          <p:cNvSpPr/>
          <p:nvPr/>
        </p:nvSpPr>
        <p:spPr>
          <a:xfrm>
            <a:off x="3250406" y="2851249"/>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Fair</a:t>
            </a:r>
            <a:endParaRPr lang="en-US" sz="628" dirty="0"/>
          </a:p>
        </p:txBody>
      </p:sp>
      <p:sp>
        <p:nvSpPr>
          <p:cNvPr id="33" name="Shape 30"/>
          <p:cNvSpPr/>
          <p:nvPr/>
        </p:nvSpPr>
        <p:spPr>
          <a:xfrm>
            <a:off x="3821906" y="2844998"/>
            <a:ext cx="2000250" cy="128588"/>
          </a:xfrm>
          <a:prstGeom prst="rect">
            <a:avLst/>
          </a:prstGeom>
          <a:solidFill>
            <a:srgbClr val="FFFFFF">
              <a:alpha val="10000"/>
            </a:srgbClr>
          </a:solidFill>
          <a:ln/>
        </p:spPr>
        <p:txBody>
          <a:bodyPr/>
          <a:lstStyle/>
          <a:p>
            <a:endParaRPr/>
          </a:p>
        </p:txBody>
      </p:sp>
      <p:sp>
        <p:nvSpPr>
          <p:cNvPr id="34" name="Shape 31"/>
          <p:cNvSpPr/>
          <p:nvPr/>
        </p:nvSpPr>
        <p:spPr>
          <a:xfrm>
            <a:off x="3821906" y="2844998"/>
            <a:ext cx="408031" cy="128588"/>
          </a:xfrm>
          <a:prstGeom prst="rect">
            <a:avLst/>
          </a:prstGeom>
          <a:solidFill>
            <a:srgbClr val="E31E24"/>
          </a:solidFill>
          <a:ln/>
        </p:spPr>
        <p:txBody>
          <a:bodyPr/>
          <a:lstStyle/>
          <a:p>
            <a:endParaRPr/>
          </a:p>
        </p:txBody>
      </p:sp>
      <p:sp>
        <p:nvSpPr>
          <p:cNvPr id="35" name="Text 32"/>
          <p:cNvSpPr/>
          <p:nvPr/>
        </p:nvSpPr>
        <p:spPr>
          <a:xfrm>
            <a:off x="3937043" y="2855714"/>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20.4%</a:t>
            </a:r>
            <a:endParaRPr lang="en-US" sz="575" dirty="0"/>
          </a:p>
        </p:txBody>
      </p:sp>
      <p:sp>
        <p:nvSpPr>
          <p:cNvPr id="36" name="Text 33"/>
          <p:cNvSpPr/>
          <p:nvPr/>
        </p:nvSpPr>
        <p:spPr>
          <a:xfrm>
            <a:off x="3250406" y="3065562"/>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Poor</a:t>
            </a:r>
            <a:endParaRPr lang="en-US" sz="628" dirty="0"/>
          </a:p>
        </p:txBody>
      </p:sp>
      <p:sp>
        <p:nvSpPr>
          <p:cNvPr id="37" name="Shape 34"/>
          <p:cNvSpPr/>
          <p:nvPr/>
        </p:nvSpPr>
        <p:spPr>
          <a:xfrm>
            <a:off x="3821906" y="3059311"/>
            <a:ext cx="2000250" cy="128588"/>
          </a:xfrm>
          <a:prstGeom prst="rect">
            <a:avLst/>
          </a:prstGeom>
          <a:solidFill>
            <a:srgbClr val="FFFFFF">
              <a:alpha val="10000"/>
            </a:srgbClr>
          </a:solidFill>
          <a:ln/>
        </p:spPr>
        <p:txBody>
          <a:bodyPr/>
          <a:lstStyle/>
          <a:p>
            <a:endParaRPr/>
          </a:p>
        </p:txBody>
      </p:sp>
      <p:sp>
        <p:nvSpPr>
          <p:cNvPr id="38" name="Shape 35"/>
          <p:cNvSpPr/>
          <p:nvPr/>
        </p:nvSpPr>
        <p:spPr>
          <a:xfrm>
            <a:off x="3821906" y="3059311"/>
            <a:ext cx="408031" cy="128588"/>
          </a:xfrm>
          <a:prstGeom prst="rect">
            <a:avLst/>
          </a:prstGeom>
          <a:solidFill>
            <a:srgbClr val="E31E24"/>
          </a:solidFill>
          <a:ln/>
        </p:spPr>
        <p:txBody>
          <a:bodyPr/>
          <a:lstStyle/>
          <a:p>
            <a:endParaRPr/>
          </a:p>
        </p:txBody>
      </p:sp>
      <p:sp>
        <p:nvSpPr>
          <p:cNvPr id="39" name="Text 36"/>
          <p:cNvSpPr/>
          <p:nvPr/>
        </p:nvSpPr>
        <p:spPr>
          <a:xfrm>
            <a:off x="3937043" y="3070027"/>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20.4%</a:t>
            </a:r>
            <a:endParaRPr lang="en-US" sz="575" dirty="0"/>
          </a:p>
        </p:txBody>
      </p:sp>
      <p:sp>
        <p:nvSpPr>
          <p:cNvPr id="40" name="Text 37"/>
          <p:cNvSpPr/>
          <p:nvPr/>
        </p:nvSpPr>
        <p:spPr>
          <a:xfrm>
            <a:off x="6072188" y="2173486"/>
            <a:ext cx="2643188" cy="135731"/>
          </a:xfrm>
          <a:prstGeom prst="rect">
            <a:avLst/>
          </a:prstGeom>
          <a:noFill/>
          <a:ln/>
        </p:spPr>
        <p:txBody>
          <a:bodyPr wrap="none" lIns="0" tIns="0" rIns="0" bIns="0" rtlCol="0" anchor="ctr">
            <a:spAutoFit/>
          </a:bodyPr>
          <a:lstStyle/>
          <a:p>
            <a:pPr marL="0" indent="0">
              <a:buNone/>
            </a:pPr>
            <a:r>
              <a:rPr lang="en-US" sz="932" b="1" kern="0" spc="1" dirty="0">
                <a:solidFill>
                  <a:srgbClr val="E31E24"/>
                </a:solidFill>
                <a:latin typeface="Noto Sans" pitchFamily="34" charset="0"/>
                <a:ea typeface="Noto Sans" pitchFamily="34" charset="-122"/>
                <a:cs typeface="Noto Sans" pitchFamily="34" charset="-120"/>
              </a:rPr>
              <a:t>Investment &amp; Funding Opportunities</a:t>
            </a:r>
            <a:endParaRPr lang="en-US" sz="732" dirty="0"/>
          </a:p>
        </p:txBody>
      </p:sp>
      <p:sp>
        <p:nvSpPr>
          <p:cNvPr id="41" name="Text 38"/>
          <p:cNvSpPr/>
          <p:nvPr/>
        </p:nvSpPr>
        <p:spPr>
          <a:xfrm>
            <a:off x="6072188" y="2422624"/>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Good</a:t>
            </a:r>
            <a:endParaRPr lang="en-US" sz="628" dirty="0"/>
          </a:p>
        </p:txBody>
      </p:sp>
      <p:sp>
        <p:nvSpPr>
          <p:cNvPr id="42" name="Shape 39"/>
          <p:cNvSpPr/>
          <p:nvPr/>
        </p:nvSpPr>
        <p:spPr>
          <a:xfrm>
            <a:off x="6643688" y="2416373"/>
            <a:ext cx="2000250" cy="128588"/>
          </a:xfrm>
          <a:prstGeom prst="rect">
            <a:avLst/>
          </a:prstGeom>
          <a:solidFill>
            <a:srgbClr val="FFFFFF">
              <a:alpha val="10000"/>
            </a:srgbClr>
          </a:solidFill>
          <a:ln/>
        </p:spPr>
        <p:txBody>
          <a:bodyPr/>
          <a:lstStyle/>
          <a:p>
            <a:endParaRPr/>
          </a:p>
        </p:txBody>
      </p:sp>
      <p:sp>
        <p:nvSpPr>
          <p:cNvPr id="43" name="Shape 40"/>
          <p:cNvSpPr/>
          <p:nvPr/>
        </p:nvSpPr>
        <p:spPr>
          <a:xfrm>
            <a:off x="6643688" y="2416373"/>
            <a:ext cx="572058" cy="128588"/>
          </a:xfrm>
          <a:prstGeom prst="rect">
            <a:avLst/>
          </a:prstGeom>
          <a:solidFill>
            <a:srgbClr val="E31E24"/>
          </a:solidFill>
          <a:ln/>
        </p:spPr>
        <p:txBody>
          <a:bodyPr/>
          <a:lstStyle/>
          <a:p>
            <a:endParaRPr/>
          </a:p>
        </p:txBody>
      </p:sp>
      <p:sp>
        <p:nvSpPr>
          <p:cNvPr id="44" name="Text 41"/>
          <p:cNvSpPr/>
          <p:nvPr/>
        </p:nvSpPr>
        <p:spPr>
          <a:xfrm>
            <a:off x="6922852" y="2427089"/>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28.6%</a:t>
            </a:r>
            <a:endParaRPr lang="en-US" sz="575" dirty="0"/>
          </a:p>
        </p:txBody>
      </p:sp>
      <p:sp>
        <p:nvSpPr>
          <p:cNvPr id="45" name="Text 42"/>
          <p:cNvSpPr/>
          <p:nvPr/>
        </p:nvSpPr>
        <p:spPr>
          <a:xfrm>
            <a:off x="6072188" y="2636937"/>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Excellent</a:t>
            </a:r>
            <a:endParaRPr lang="en-US" sz="628" dirty="0"/>
          </a:p>
        </p:txBody>
      </p:sp>
      <p:sp>
        <p:nvSpPr>
          <p:cNvPr id="46" name="Shape 43"/>
          <p:cNvSpPr/>
          <p:nvPr/>
        </p:nvSpPr>
        <p:spPr>
          <a:xfrm>
            <a:off x="6643688" y="2630686"/>
            <a:ext cx="2000250" cy="128588"/>
          </a:xfrm>
          <a:prstGeom prst="rect">
            <a:avLst/>
          </a:prstGeom>
          <a:solidFill>
            <a:srgbClr val="FFFFFF">
              <a:alpha val="10000"/>
            </a:srgbClr>
          </a:solidFill>
          <a:ln/>
        </p:spPr>
        <p:txBody>
          <a:bodyPr/>
          <a:lstStyle/>
          <a:p>
            <a:endParaRPr/>
          </a:p>
        </p:txBody>
      </p:sp>
      <p:sp>
        <p:nvSpPr>
          <p:cNvPr id="47" name="Shape 44"/>
          <p:cNvSpPr/>
          <p:nvPr/>
        </p:nvSpPr>
        <p:spPr>
          <a:xfrm>
            <a:off x="6643688" y="2630686"/>
            <a:ext cx="408031" cy="128588"/>
          </a:xfrm>
          <a:prstGeom prst="rect">
            <a:avLst/>
          </a:prstGeom>
          <a:solidFill>
            <a:srgbClr val="E31E24"/>
          </a:solidFill>
          <a:ln/>
        </p:spPr>
        <p:txBody>
          <a:bodyPr/>
          <a:lstStyle/>
          <a:p>
            <a:endParaRPr/>
          </a:p>
        </p:txBody>
      </p:sp>
      <p:sp>
        <p:nvSpPr>
          <p:cNvPr id="48" name="Text 45"/>
          <p:cNvSpPr/>
          <p:nvPr/>
        </p:nvSpPr>
        <p:spPr>
          <a:xfrm>
            <a:off x="6758825" y="2641402"/>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20.4%</a:t>
            </a:r>
            <a:endParaRPr lang="en-US" sz="575" dirty="0"/>
          </a:p>
        </p:txBody>
      </p:sp>
      <p:sp>
        <p:nvSpPr>
          <p:cNvPr id="49" name="Text 46"/>
          <p:cNvSpPr/>
          <p:nvPr/>
        </p:nvSpPr>
        <p:spPr>
          <a:xfrm>
            <a:off x="6072188" y="2851249"/>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Fair</a:t>
            </a:r>
            <a:endParaRPr lang="en-US" sz="628" dirty="0"/>
          </a:p>
        </p:txBody>
      </p:sp>
      <p:sp>
        <p:nvSpPr>
          <p:cNvPr id="50" name="Shape 47"/>
          <p:cNvSpPr/>
          <p:nvPr/>
        </p:nvSpPr>
        <p:spPr>
          <a:xfrm>
            <a:off x="6643688" y="2844998"/>
            <a:ext cx="2000250" cy="128588"/>
          </a:xfrm>
          <a:prstGeom prst="rect">
            <a:avLst/>
          </a:prstGeom>
          <a:solidFill>
            <a:srgbClr val="FFFFFF">
              <a:alpha val="10000"/>
            </a:srgbClr>
          </a:solidFill>
          <a:ln/>
        </p:spPr>
        <p:txBody>
          <a:bodyPr/>
          <a:lstStyle/>
          <a:p>
            <a:endParaRPr/>
          </a:p>
        </p:txBody>
      </p:sp>
      <p:sp>
        <p:nvSpPr>
          <p:cNvPr id="51" name="Shape 48"/>
          <p:cNvSpPr/>
          <p:nvPr/>
        </p:nvSpPr>
        <p:spPr>
          <a:xfrm>
            <a:off x="6643688" y="2844998"/>
            <a:ext cx="530061" cy="128588"/>
          </a:xfrm>
          <a:prstGeom prst="rect">
            <a:avLst/>
          </a:prstGeom>
          <a:solidFill>
            <a:srgbClr val="E31E24"/>
          </a:solidFill>
          <a:ln/>
        </p:spPr>
        <p:txBody>
          <a:bodyPr/>
          <a:lstStyle/>
          <a:p>
            <a:endParaRPr/>
          </a:p>
        </p:txBody>
      </p:sp>
      <p:sp>
        <p:nvSpPr>
          <p:cNvPr id="52" name="Text 49"/>
          <p:cNvSpPr/>
          <p:nvPr/>
        </p:nvSpPr>
        <p:spPr>
          <a:xfrm>
            <a:off x="6880854" y="2855714"/>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26.5%</a:t>
            </a:r>
            <a:endParaRPr lang="en-US" sz="575" dirty="0"/>
          </a:p>
        </p:txBody>
      </p:sp>
      <p:sp>
        <p:nvSpPr>
          <p:cNvPr id="53" name="Text 50"/>
          <p:cNvSpPr/>
          <p:nvPr/>
        </p:nvSpPr>
        <p:spPr>
          <a:xfrm>
            <a:off x="6072188" y="3065562"/>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Poor</a:t>
            </a:r>
            <a:endParaRPr lang="en-US" sz="628" dirty="0"/>
          </a:p>
        </p:txBody>
      </p:sp>
      <p:sp>
        <p:nvSpPr>
          <p:cNvPr id="54" name="Shape 51"/>
          <p:cNvSpPr/>
          <p:nvPr/>
        </p:nvSpPr>
        <p:spPr>
          <a:xfrm>
            <a:off x="6643688" y="3059311"/>
            <a:ext cx="2000250" cy="128588"/>
          </a:xfrm>
          <a:prstGeom prst="rect">
            <a:avLst/>
          </a:prstGeom>
          <a:solidFill>
            <a:srgbClr val="FFFFFF">
              <a:alpha val="10000"/>
            </a:srgbClr>
          </a:solidFill>
          <a:ln/>
        </p:spPr>
        <p:txBody>
          <a:bodyPr/>
          <a:lstStyle/>
          <a:p>
            <a:endParaRPr/>
          </a:p>
        </p:txBody>
      </p:sp>
      <p:sp>
        <p:nvSpPr>
          <p:cNvPr id="55" name="Shape 52"/>
          <p:cNvSpPr/>
          <p:nvPr/>
        </p:nvSpPr>
        <p:spPr>
          <a:xfrm>
            <a:off x="6643688" y="3059311"/>
            <a:ext cx="490045" cy="128588"/>
          </a:xfrm>
          <a:prstGeom prst="rect">
            <a:avLst/>
          </a:prstGeom>
          <a:solidFill>
            <a:srgbClr val="E31E24"/>
          </a:solidFill>
          <a:ln/>
        </p:spPr>
        <p:txBody>
          <a:bodyPr/>
          <a:lstStyle/>
          <a:p>
            <a:endParaRPr/>
          </a:p>
        </p:txBody>
      </p:sp>
      <p:sp>
        <p:nvSpPr>
          <p:cNvPr id="56" name="Text 53"/>
          <p:cNvSpPr/>
          <p:nvPr/>
        </p:nvSpPr>
        <p:spPr>
          <a:xfrm>
            <a:off x="6840838" y="3070027"/>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24.5%</a:t>
            </a:r>
            <a:endParaRPr lang="en-US" sz="575" dirty="0"/>
          </a:p>
        </p:txBody>
      </p:sp>
      <p:sp>
        <p:nvSpPr>
          <p:cNvPr id="57" name="Text 54"/>
          <p:cNvSpPr/>
          <p:nvPr/>
        </p:nvSpPr>
        <p:spPr>
          <a:xfrm>
            <a:off x="428625" y="3659386"/>
            <a:ext cx="8286750" cy="241102"/>
          </a:xfrm>
          <a:prstGeom prst="rect">
            <a:avLst/>
          </a:prstGeom>
          <a:noFill/>
          <a:ln/>
        </p:spPr>
        <p:txBody>
          <a:bodyPr wrap="square" lIns="0" tIns="0" rIns="0" bIns="8509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Community Engagement</a:t>
            </a:r>
            <a:endParaRPr lang="en-US" sz="837" dirty="0"/>
          </a:p>
        </p:txBody>
      </p:sp>
      <p:sp>
        <p:nvSpPr>
          <p:cNvPr id="58" name="Text 55"/>
          <p:cNvSpPr/>
          <p:nvPr/>
        </p:nvSpPr>
        <p:spPr>
          <a:xfrm>
            <a:off x="428625" y="4043363"/>
            <a:ext cx="2643188" cy="135731"/>
          </a:xfrm>
          <a:prstGeom prst="rect">
            <a:avLst/>
          </a:prstGeom>
          <a:noFill/>
          <a:ln/>
        </p:spPr>
        <p:txBody>
          <a:bodyPr wrap="none" lIns="0" tIns="0" rIns="0" bIns="0" rtlCol="0" anchor="ctr">
            <a:spAutoFit/>
          </a:bodyPr>
          <a:lstStyle/>
          <a:p>
            <a:pPr marL="0" indent="0">
              <a:buNone/>
            </a:pPr>
            <a:r>
              <a:rPr lang="en-US" sz="932" b="1" kern="0" spc="1" dirty="0">
                <a:solidFill>
                  <a:srgbClr val="E31E24"/>
                </a:solidFill>
                <a:latin typeface="Noto Sans" pitchFamily="34" charset="0"/>
                <a:ea typeface="Noto Sans" pitchFamily="34" charset="-122"/>
                <a:cs typeface="Noto Sans" pitchFamily="34" charset="-120"/>
              </a:rPr>
              <a:t>Local Community Involvement</a:t>
            </a:r>
            <a:endParaRPr lang="en-US" sz="732" dirty="0"/>
          </a:p>
        </p:txBody>
      </p:sp>
      <p:sp>
        <p:nvSpPr>
          <p:cNvPr id="59" name="Text 56"/>
          <p:cNvSpPr/>
          <p:nvPr/>
        </p:nvSpPr>
        <p:spPr>
          <a:xfrm>
            <a:off x="428625" y="4292501"/>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Good</a:t>
            </a:r>
            <a:endParaRPr lang="en-US" sz="628" dirty="0"/>
          </a:p>
        </p:txBody>
      </p:sp>
      <p:sp>
        <p:nvSpPr>
          <p:cNvPr id="60" name="Shape 57"/>
          <p:cNvSpPr/>
          <p:nvPr/>
        </p:nvSpPr>
        <p:spPr>
          <a:xfrm>
            <a:off x="1000125" y="4286250"/>
            <a:ext cx="2000250" cy="128588"/>
          </a:xfrm>
          <a:prstGeom prst="rect">
            <a:avLst/>
          </a:prstGeom>
          <a:solidFill>
            <a:srgbClr val="FFFFFF">
              <a:alpha val="10000"/>
            </a:srgbClr>
          </a:solidFill>
          <a:ln/>
        </p:spPr>
        <p:txBody>
          <a:bodyPr/>
          <a:lstStyle/>
          <a:p>
            <a:endParaRPr/>
          </a:p>
        </p:txBody>
      </p:sp>
      <p:sp>
        <p:nvSpPr>
          <p:cNvPr id="61" name="Shape 58"/>
          <p:cNvSpPr/>
          <p:nvPr/>
        </p:nvSpPr>
        <p:spPr>
          <a:xfrm>
            <a:off x="1000125" y="4286250"/>
            <a:ext cx="654072" cy="128588"/>
          </a:xfrm>
          <a:prstGeom prst="rect">
            <a:avLst/>
          </a:prstGeom>
          <a:solidFill>
            <a:srgbClr val="E31E24"/>
          </a:solidFill>
          <a:ln/>
        </p:spPr>
        <p:txBody>
          <a:bodyPr/>
          <a:lstStyle/>
          <a:p>
            <a:endParaRPr/>
          </a:p>
        </p:txBody>
      </p:sp>
      <p:sp>
        <p:nvSpPr>
          <p:cNvPr id="62" name="Text 59"/>
          <p:cNvSpPr/>
          <p:nvPr/>
        </p:nvSpPr>
        <p:spPr>
          <a:xfrm>
            <a:off x="1361303" y="4296966"/>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32.7%</a:t>
            </a:r>
            <a:endParaRPr lang="en-US" sz="575" dirty="0"/>
          </a:p>
        </p:txBody>
      </p:sp>
      <p:sp>
        <p:nvSpPr>
          <p:cNvPr id="63" name="Text 60"/>
          <p:cNvSpPr/>
          <p:nvPr/>
        </p:nvSpPr>
        <p:spPr>
          <a:xfrm>
            <a:off x="428625" y="4506813"/>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Excellent</a:t>
            </a:r>
            <a:endParaRPr lang="en-US" sz="628" dirty="0"/>
          </a:p>
        </p:txBody>
      </p:sp>
      <p:sp>
        <p:nvSpPr>
          <p:cNvPr id="64" name="Shape 61"/>
          <p:cNvSpPr/>
          <p:nvPr/>
        </p:nvSpPr>
        <p:spPr>
          <a:xfrm>
            <a:off x="1000125" y="4500563"/>
            <a:ext cx="2000250" cy="128588"/>
          </a:xfrm>
          <a:prstGeom prst="rect">
            <a:avLst/>
          </a:prstGeom>
          <a:solidFill>
            <a:srgbClr val="FFFFFF">
              <a:alpha val="10000"/>
            </a:srgbClr>
          </a:solidFill>
          <a:ln/>
        </p:spPr>
        <p:txBody>
          <a:bodyPr/>
          <a:lstStyle/>
          <a:p>
            <a:endParaRPr/>
          </a:p>
        </p:txBody>
      </p:sp>
      <p:sp>
        <p:nvSpPr>
          <p:cNvPr id="65" name="Shape 62"/>
          <p:cNvSpPr/>
          <p:nvPr/>
        </p:nvSpPr>
        <p:spPr>
          <a:xfrm>
            <a:off x="1000125" y="4500563"/>
            <a:ext cx="448047" cy="128588"/>
          </a:xfrm>
          <a:prstGeom prst="rect">
            <a:avLst/>
          </a:prstGeom>
          <a:solidFill>
            <a:srgbClr val="E31E24"/>
          </a:solidFill>
          <a:ln/>
        </p:spPr>
        <p:txBody>
          <a:bodyPr/>
          <a:lstStyle/>
          <a:p>
            <a:endParaRPr/>
          </a:p>
        </p:txBody>
      </p:sp>
      <p:sp>
        <p:nvSpPr>
          <p:cNvPr id="66" name="Text 63"/>
          <p:cNvSpPr/>
          <p:nvPr/>
        </p:nvSpPr>
        <p:spPr>
          <a:xfrm>
            <a:off x="1155278" y="4511278"/>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22.4%</a:t>
            </a:r>
            <a:endParaRPr lang="en-US" sz="575" dirty="0"/>
          </a:p>
        </p:txBody>
      </p:sp>
      <p:sp>
        <p:nvSpPr>
          <p:cNvPr id="67" name="Text 64"/>
          <p:cNvSpPr/>
          <p:nvPr/>
        </p:nvSpPr>
        <p:spPr>
          <a:xfrm>
            <a:off x="428625" y="4721126"/>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Fair</a:t>
            </a:r>
            <a:endParaRPr lang="en-US" sz="628" dirty="0"/>
          </a:p>
        </p:txBody>
      </p:sp>
      <p:sp>
        <p:nvSpPr>
          <p:cNvPr id="68" name="Shape 65"/>
          <p:cNvSpPr/>
          <p:nvPr/>
        </p:nvSpPr>
        <p:spPr>
          <a:xfrm>
            <a:off x="1000125" y="4714875"/>
            <a:ext cx="2000250" cy="128588"/>
          </a:xfrm>
          <a:prstGeom prst="rect">
            <a:avLst/>
          </a:prstGeom>
          <a:solidFill>
            <a:srgbClr val="FFFFFF">
              <a:alpha val="10000"/>
            </a:srgbClr>
          </a:solidFill>
          <a:ln/>
        </p:spPr>
        <p:txBody>
          <a:bodyPr/>
          <a:lstStyle/>
          <a:p>
            <a:endParaRPr/>
          </a:p>
        </p:txBody>
      </p:sp>
      <p:sp>
        <p:nvSpPr>
          <p:cNvPr id="69" name="Shape 66"/>
          <p:cNvSpPr/>
          <p:nvPr/>
        </p:nvSpPr>
        <p:spPr>
          <a:xfrm>
            <a:off x="1000125" y="4714875"/>
            <a:ext cx="490045" cy="128588"/>
          </a:xfrm>
          <a:prstGeom prst="rect">
            <a:avLst/>
          </a:prstGeom>
          <a:solidFill>
            <a:srgbClr val="E31E24"/>
          </a:solidFill>
          <a:ln/>
        </p:spPr>
        <p:txBody>
          <a:bodyPr/>
          <a:lstStyle/>
          <a:p>
            <a:endParaRPr/>
          </a:p>
        </p:txBody>
      </p:sp>
      <p:sp>
        <p:nvSpPr>
          <p:cNvPr id="70" name="Text 67"/>
          <p:cNvSpPr/>
          <p:nvPr/>
        </p:nvSpPr>
        <p:spPr>
          <a:xfrm>
            <a:off x="1197276" y="4725591"/>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24.5%</a:t>
            </a:r>
            <a:endParaRPr lang="en-US" sz="575" dirty="0"/>
          </a:p>
        </p:txBody>
      </p:sp>
      <p:sp>
        <p:nvSpPr>
          <p:cNvPr id="71" name="Text 68"/>
          <p:cNvSpPr/>
          <p:nvPr/>
        </p:nvSpPr>
        <p:spPr>
          <a:xfrm>
            <a:off x="428625" y="4935438"/>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Poor</a:t>
            </a:r>
            <a:endParaRPr lang="en-US" sz="628" dirty="0"/>
          </a:p>
        </p:txBody>
      </p:sp>
      <p:sp>
        <p:nvSpPr>
          <p:cNvPr id="72" name="Shape 69"/>
          <p:cNvSpPr/>
          <p:nvPr/>
        </p:nvSpPr>
        <p:spPr>
          <a:xfrm>
            <a:off x="1000125" y="4929188"/>
            <a:ext cx="2000250" cy="128588"/>
          </a:xfrm>
          <a:prstGeom prst="rect">
            <a:avLst/>
          </a:prstGeom>
          <a:solidFill>
            <a:srgbClr val="FFFFFF">
              <a:alpha val="10000"/>
            </a:srgbClr>
          </a:solidFill>
          <a:ln/>
        </p:spPr>
        <p:txBody>
          <a:bodyPr/>
          <a:lstStyle/>
          <a:p>
            <a:endParaRPr/>
          </a:p>
        </p:txBody>
      </p:sp>
      <p:sp>
        <p:nvSpPr>
          <p:cNvPr id="73" name="Shape 70"/>
          <p:cNvSpPr/>
          <p:nvPr/>
        </p:nvSpPr>
        <p:spPr>
          <a:xfrm>
            <a:off x="1000125" y="4929188"/>
            <a:ext cx="408031" cy="128588"/>
          </a:xfrm>
          <a:prstGeom prst="rect">
            <a:avLst/>
          </a:prstGeom>
          <a:solidFill>
            <a:srgbClr val="E31E24"/>
          </a:solidFill>
          <a:ln/>
        </p:spPr>
        <p:txBody>
          <a:bodyPr/>
          <a:lstStyle/>
          <a:p>
            <a:endParaRPr/>
          </a:p>
        </p:txBody>
      </p:sp>
      <p:sp>
        <p:nvSpPr>
          <p:cNvPr id="74" name="Text 71"/>
          <p:cNvSpPr/>
          <p:nvPr/>
        </p:nvSpPr>
        <p:spPr>
          <a:xfrm>
            <a:off x="1115262" y="4939903"/>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20.4%</a:t>
            </a:r>
            <a:endParaRPr lang="en-US" sz="575" dirty="0"/>
          </a:p>
        </p:txBody>
      </p:sp>
      <p:sp>
        <p:nvSpPr>
          <p:cNvPr id="75" name="Text 72"/>
          <p:cNvSpPr/>
          <p:nvPr/>
        </p:nvSpPr>
        <p:spPr>
          <a:xfrm>
            <a:off x="3250406" y="4043363"/>
            <a:ext cx="2643188" cy="135731"/>
          </a:xfrm>
          <a:prstGeom prst="rect">
            <a:avLst/>
          </a:prstGeom>
          <a:noFill/>
          <a:ln/>
        </p:spPr>
        <p:txBody>
          <a:bodyPr wrap="none" lIns="0" tIns="0" rIns="0" bIns="0" rtlCol="0" anchor="ctr">
            <a:spAutoFit/>
          </a:bodyPr>
          <a:lstStyle/>
          <a:p>
            <a:pPr marL="0" indent="0">
              <a:buNone/>
            </a:pPr>
            <a:r>
              <a:rPr lang="en-US" sz="932" b="1" kern="0" spc="1" dirty="0">
                <a:solidFill>
                  <a:srgbClr val="E31E24"/>
                </a:solidFill>
                <a:latin typeface="Noto Sans" pitchFamily="34" charset="0"/>
                <a:ea typeface="Noto Sans" pitchFamily="34" charset="-122"/>
                <a:cs typeface="Noto Sans" pitchFamily="34" charset="-120"/>
              </a:rPr>
              <a:t>Cultural Preservation &amp; Promotion</a:t>
            </a:r>
            <a:endParaRPr lang="en-US" sz="732" dirty="0"/>
          </a:p>
        </p:txBody>
      </p:sp>
      <p:sp>
        <p:nvSpPr>
          <p:cNvPr id="76" name="Text 73"/>
          <p:cNvSpPr/>
          <p:nvPr/>
        </p:nvSpPr>
        <p:spPr>
          <a:xfrm>
            <a:off x="3250406" y="4292501"/>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Good</a:t>
            </a:r>
            <a:endParaRPr lang="en-US" sz="628" dirty="0"/>
          </a:p>
        </p:txBody>
      </p:sp>
      <p:sp>
        <p:nvSpPr>
          <p:cNvPr id="77" name="Shape 74"/>
          <p:cNvSpPr/>
          <p:nvPr/>
        </p:nvSpPr>
        <p:spPr>
          <a:xfrm>
            <a:off x="3821906" y="4286250"/>
            <a:ext cx="2000250" cy="128588"/>
          </a:xfrm>
          <a:prstGeom prst="rect">
            <a:avLst/>
          </a:prstGeom>
          <a:solidFill>
            <a:srgbClr val="FFFFFF">
              <a:alpha val="10000"/>
            </a:srgbClr>
          </a:solidFill>
          <a:ln/>
        </p:spPr>
        <p:txBody>
          <a:bodyPr/>
          <a:lstStyle/>
          <a:p>
            <a:endParaRPr/>
          </a:p>
        </p:txBody>
      </p:sp>
      <p:sp>
        <p:nvSpPr>
          <p:cNvPr id="78" name="Shape 75"/>
          <p:cNvSpPr/>
          <p:nvPr/>
        </p:nvSpPr>
        <p:spPr>
          <a:xfrm>
            <a:off x="3821906" y="4286250"/>
            <a:ext cx="612074" cy="128588"/>
          </a:xfrm>
          <a:prstGeom prst="rect">
            <a:avLst/>
          </a:prstGeom>
          <a:solidFill>
            <a:srgbClr val="E31E24"/>
          </a:solidFill>
          <a:ln/>
        </p:spPr>
        <p:txBody>
          <a:bodyPr/>
          <a:lstStyle/>
          <a:p>
            <a:endParaRPr/>
          </a:p>
        </p:txBody>
      </p:sp>
      <p:sp>
        <p:nvSpPr>
          <p:cNvPr id="79" name="Text 76"/>
          <p:cNvSpPr/>
          <p:nvPr/>
        </p:nvSpPr>
        <p:spPr>
          <a:xfrm>
            <a:off x="4141087" y="4296966"/>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30.6%</a:t>
            </a:r>
            <a:endParaRPr lang="en-US" sz="575" dirty="0"/>
          </a:p>
        </p:txBody>
      </p:sp>
      <p:sp>
        <p:nvSpPr>
          <p:cNvPr id="80" name="Text 77"/>
          <p:cNvSpPr/>
          <p:nvPr/>
        </p:nvSpPr>
        <p:spPr>
          <a:xfrm>
            <a:off x="3250406" y="4506813"/>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Excellent</a:t>
            </a:r>
            <a:endParaRPr lang="en-US" sz="628" dirty="0"/>
          </a:p>
        </p:txBody>
      </p:sp>
      <p:sp>
        <p:nvSpPr>
          <p:cNvPr id="81" name="Shape 78"/>
          <p:cNvSpPr/>
          <p:nvPr/>
        </p:nvSpPr>
        <p:spPr>
          <a:xfrm>
            <a:off x="3821906" y="4500563"/>
            <a:ext cx="2000250" cy="128588"/>
          </a:xfrm>
          <a:prstGeom prst="rect">
            <a:avLst/>
          </a:prstGeom>
          <a:solidFill>
            <a:srgbClr val="FFFFFF">
              <a:alpha val="10000"/>
            </a:srgbClr>
          </a:solidFill>
          <a:ln/>
        </p:spPr>
        <p:txBody>
          <a:bodyPr/>
          <a:lstStyle/>
          <a:p>
            <a:endParaRPr/>
          </a:p>
        </p:txBody>
      </p:sp>
      <p:sp>
        <p:nvSpPr>
          <p:cNvPr id="82" name="Shape 79"/>
          <p:cNvSpPr/>
          <p:nvPr/>
        </p:nvSpPr>
        <p:spPr>
          <a:xfrm>
            <a:off x="3821906" y="4500563"/>
            <a:ext cx="490045" cy="128588"/>
          </a:xfrm>
          <a:prstGeom prst="rect">
            <a:avLst/>
          </a:prstGeom>
          <a:solidFill>
            <a:srgbClr val="E31E24"/>
          </a:solidFill>
          <a:ln/>
        </p:spPr>
        <p:txBody>
          <a:bodyPr/>
          <a:lstStyle/>
          <a:p>
            <a:endParaRPr/>
          </a:p>
        </p:txBody>
      </p:sp>
      <p:sp>
        <p:nvSpPr>
          <p:cNvPr id="83" name="Text 80"/>
          <p:cNvSpPr/>
          <p:nvPr/>
        </p:nvSpPr>
        <p:spPr>
          <a:xfrm>
            <a:off x="4019057" y="4511278"/>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24.5%</a:t>
            </a:r>
            <a:endParaRPr lang="en-US" sz="575" dirty="0"/>
          </a:p>
        </p:txBody>
      </p:sp>
      <p:sp>
        <p:nvSpPr>
          <p:cNvPr id="84" name="Text 81"/>
          <p:cNvSpPr/>
          <p:nvPr/>
        </p:nvSpPr>
        <p:spPr>
          <a:xfrm>
            <a:off x="3250406" y="4721126"/>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Fair</a:t>
            </a:r>
            <a:endParaRPr lang="en-US" sz="628" dirty="0"/>
          </a:p>
        </p:txBody>
      </p:sp>
      <p:sp>
        <p:nvSpPr>
          <p:cNvPr id="85" name="Shape 82"/>
          <p:cNvSpPr/>
          <p:nvPr/>
        </p:nvSpPr>
        <p:spPr>
          <a:xfrm>
            <a:off x="3821906" y="4714875"/>
            <a:ext cx="2000250" cy="128588"/>
          </a:xfrm>
          <a:prstGeom prst="rect">
            <a:avLst/>
          </a:prstGeom>
          <a:solidFill>
            <a:srgbClr val="FFFFFF">
              <a:alpha val="10000"/>
            </a:srgbClr>
          </a:solidFill>
          <a:ln/>
        </p:spPr>
        <p:txBody>
          <a:bodyPr/>
          <a:lstStyle/>
          <a:p>
            <a:endParaRPr/>
          </a:p>
        </p:txBody>
      </p:sp>
      <p:sp>
        <p:nvSpPr>
          <p:cNvPr id="86" name="Shape 83"/>
          <p:cNvSpPr/>
          <p:nvPr/>
        </p:nvSpPr>
        <p:spPr>
          <a:xfrm>
            <a:off x="3821906" y="4714875"/>
            <a:ext cx="530061" cy="128588"/>
          </a:xfrm>
          <a:prstGeom prst="rect">
            <a:avLst/>
          </a:prstGeom>
          <a:solidFill>
            <a:srgbClr val="E31E24"/>
          </a:solidFill>
          <a:ln/>
        </p:spPr>
        <p:txBody>
          <a:bodyPr/>
          <a:lstStyle/>
          <a:p>
            <a:endParaRPr/>
          </a:p>
        </p:txBody>
      </p:sp>
      <p:sp>
        <p:nvSpPr>
          <p:cNvPr id="87" name="Text 84"/>
          <p:cNvSpPr/>
          <p:nvPr/>
        </p:nvSpPr>
        <p:spPr>
          <a:xfrm>
            <a:off x="4059073" y="4725591"/>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26.5%</a:t>
            </a:r>
            <a:endParaRPr lang="en-US" sz="575" dirty="0"/>
          </a:p>
        </p:txBody>
      </p:sp>
      <p:sp>
        <p:nvSpPr>
          <p:cNvPr id="88" name="Text 85"/>
          <p:cNvSpPr/>
          <p:nvPr/>
        </p:nvSpPr>
        <p:spPr>
          <a:xfrm>
            <a:off x="3250406" y="4935438"/>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Poor</a:t>
            </a:r>
            <a:endParaRPr lang="en-US" sz="628" dirty="0"/>
          </a:p>
        </p:txBody>
      </p:sp>
      <p:sp>
        <p:nvSpPr>
          <p:cNvPr id="89" name="Shape 86"/>
          <p:cNvSpPr/>
          <p:nvPr/>
        </p:nvSpPr>
        <p:spPr>
          <a:xfrm>
            <a:off x="3821906" y="4929188"/>
            <a:ext cx="2000250" cy="128588"/>
          </a:xfrm>
          <a:prstGeom prst="rect">
            <a:avLst/>
          </a:prstGeom>
          <a:solidFill>
            <a:srgbClr val="FFFFFF">
              <a:alpha val="10000"/>
            </a:srgbClr>
          </a:solidFill>
          <a:ln/>
        </p:spPr>
        <p:txBody>
          <a:bodyPr/>
          <a:lstStyle/>
          <a:p>
            <a:endParaRPr/>
          </a:p>
        </p:txBody>
      </p:sp>
      <p:sp>
        <p:nvSpPr>
          <p:cNvPr id="90" name="Shape 87"/>
          <p:cNvSpPr/>
          <p:nvPr/>
        </p:nvSpPr>
        <p:spPr>
          <a:xfrm>
            <a:off x="3821906" y="4929188"/>
            <a:ext cx="368043" cy="128588"/>
          </a:xfrm>
          <a:prstGeom prst="rect">
            <a:avLst/>
          </a:prstGeom>
          <a:solidFill>
            <a:srgbClr val="E31E24"/>
          </a:solidFill>
          <a:ln/>
        </p:spPr>
        <p:txBody>
          <a:bodyPr/>
          <a:lstStyle/>
          <a:p>
            <a:endParaRPr/>
          </a:p>
        </p:txBody>
      </p:sp>
      <p:sp>
        <p:nvSpPr>
          <p:cNvPr id="91" name="Text 88"/>
          <p:cNvSpPr/>
          <p:nvPr/>
        </p:nvSpPr>
        <p:spPr>
          <a:xfrm>
            <a:off x="3897055" y="4939903"/>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18.4%</a:t>
            </a:r>
            <a:endParaRPr lang="en-US" sz="575" dirty="0"/>
          </a:p>
        </p:txBody>
      </p:sp>
      <p:sp>
        <p:nvSpPr>
          <p:cNvPr id="92" name="Text 89"/>
          <p:cNvSpPr/>
          <p:nvPr/>
        </p:nvSpPr>
        <p:spPr>
          <a:xfrm>
            <a:off x="6072188" y="4043363"/>
            <a:ext cx="2643188" cy="135731"/>
          </a:xfrm>
          <a:prstGeom prst="rect">
            <a:avLst/>
          </a:prstGeom>
          <a:noFill/>
          <a:ln/>
        </p:spPr>
        <p:txBody>
          <a:bodyPr wrap="none" lIns="0" tIns="0" rIns="0" bIns="0" rtlCol="0" anchor="ctr">
            <a:spAutoFit/>
          </a:bodyPr>
          <a:lstStyle/>
          <a:p>
            <a:pPr marL="0" indent="0">
              <a:buNone/>
            </a:pPr>
            <a:r>
              <a:rPr lang="en-US" sz="932" b="1" kern="0" spc="1" dirty="0">
                <a:solidFill>
                  <a:srgbClr val="E31E24"/>
                </a:solidFill>
                <a:latin typeface="Noto Sans" pitchFamily="34" charset="0"/>
                <a:ea typeface="Noto Sans" pitchFamily="34" charset="-122"/>
                <a:cs typeface="Noto Sans" pitchFamily="34" charset="-120"/>
              </a:rPr>
              <a:t>Visitor Education &amp; Awareness</a:t>
            </a:r>
            <a:endParaRPr lang="en-US" sz="732" dirty="0"/>
          </a:p>
        </p:txBody>
      </p:sp>
      <p:sp>
        <p:nvSpPr>
          <p:cNvPr id="93" name="Text 90"/>
          <p:cNvSpPr/>
          <p:nvPr/>
        </p:nvSpPr>
        <p:spPr>
          <a:xfrm>
            <a:off x="6072188" y="4292501"/>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Good</a:t>
            </a:r>
            <a:endParaRPr lang="en-US" sz="628" dirty="0"/>
          </a:p>
        </p:txBody>
      </p:sp>
      <p:sp>
        <p:nvSpPr>
          <p:cNvPr id="94" name="Shape 91"/>
          <p:cNvSpPr/>
          <p:nvPr/>
        </p:nvSpPr>
        <p:spPr>
          <a:xfrm>
            <a:off x="6643688" y="4286250"/>
            <a:ext cx="2000250" cy="128588"/>
          </a:xfrm>
          <a:prstGeom prst="rect">
            <a:avLst/>
          </a:prstGeom>
          <a:solidFill>
            <a:srgbClr val="FFFFFF">
              <a:alpha val="10000"/>
            </a:srgbClr>
          </a:solidFill>
          <a:ln/>
        </p:spPr>
        <p:txBody>
          <a:bodyPr/>
          <a:lstStyle/>
          <a:p>
            <a:endParaRPr/>
          </a:p>
        </p:txBody>
      </p:sp>
      <p:sp>
        <p:nvSpPr>
          <p:cNvPr id="95" name="Shape 92"/>
          <p:cNvSpPr/>
          <p:nvPr/>
        </p:nvSpPr>
        <p:spPr>
          <a:xfrm>
            <a:off x="6643688" y="4286250"/>
            <a:ext cx="694060" cy="128588"/>
          </a:xfrm>
          <a:prstGeom prst="rect">
            <a:avLst/>
          </a:prstGeom>
          <a:solidFill>
            <a:srgbClr val="E31E24"/>
          </a:solidFill>
          <a:ln/>
        </p:spPr>
        <p:txBody>
          <a:bodyPr/>
          <a:lstStyle/>
          <a:p>
            <a:endParaRPr/>
          </a:p>
        </p:txBody>
      </p:sp>
      <p:sp>
        <p:nvSpPr>
          <p:cNvPr id="96" name="Text 93"/>
          <p:cNvSpPr/>
          <p:nvPr/>
        </p:nvSpPr>
        <p:spPr>
          <a:xfrm>
            <a:off x="7044854" y="4296966"/>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34.7%</a:t>
            </a:r>
            <a:endParaRPr lang="en-US" sz="575" dirty="0"/>
          </a:p>
        </p:txBody>
      </p:sp>
      <p:sp>
        <p:nvSpPr>
          <p:cNvPr id="97" name="Text 94"/>
          <p:cNvSpPr/>
          <p:nvPr/>
        </p:nvSpPr>
        <p:spPr>
          <a:xfrm>
            <a:off x="6072188" y="4506813"/>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Excellent</a:t>
            </a:r>
            <a:endParaRPr lang="en-US" sz="628" dirty="0"/>
          </a:p>
        </p:txBody>
      </p:sp>
      <p:sp>
        <p:nvSpPr>
          <p:cNvPr id="98" name="Shape 95"/>
          <p:cNvSpPr/>
          <p:nvPr/>
        </p:nvSpPr>
        <p:spPr>
          <a:xfrm>
            <a:off x="6643688" y="4500563"/>
            <a:ext cx="2000250" cy="128588"/>
          </a:xfrm>
          <a:prstGeom prst="rect">
            <a:avLst/>
          </a:prstGeom>
          <a:solidFill>
            <a:srgbClr val="FFFFFF">
              <a:alpha val="10000"/>
            </a:srgbClr>
          </a:solidFill>
          <a:ln/>
        </p:spPr>
        <p:txBody>
          <a:bodyPr/>
          <a:lstStyle/>
          <a:p>
            <a:endParaRPr/>
          </a:p>
        </p:txBody>
      </p:sp>
      <p:sp>
        <p:nvSpPr>
          <p:cNvPr id="99" name="Shape 96"/>
          <p:cNvSpPr/>
          <p:nvPr/>
        </p:nvSpPr>
        <p:spPr>
          <a:xfrm>
            <a:off x="6643688" y="4500563"/>
            <a:ext cx="530061" cy="128588"/>
          </a:xfrm>
          <a:prstGeom prst="rect">
            <a:avLst/>
          </a:prstGeom>
          <a:solidFill>
            <a:srgbClr val="E31E24"/>
          </a:solidFill>
          <a:ln/>
        </p:spPr>
        <p:txBody>
          <a:bodyPr/>
          <a:lstStyle/>
          <a:p>
            <a:endParaRPr/>
          </a:p>
        </p:txBody>
      </p:sp>
      <p:sp>
        <p:nvSpPr>
          <p:cNvPr id="100" name="Text 97"/>
          <p:cNvSpPr/>
          <p:nvPr/>
        </p:nvSpPr>
        <p:spPr>
          <a:xfrm>
            <a:off x="6880854" y="4511278"/>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26.5%</a:t>
            </a:r>
            <a:endParaRPr lang="en-US" sz="575" dirty="0"/>
          </a:p>
        </p:txBody>
      </p:sp>
      <p:sp>
        <p:nvSpPr>
          <p:cNvPr id="101" name="Text 98"/>
          <p:cNvSpPr/>
          <p:nvPr/>
        </p:nvSpPr>
        <p:spPr>
          <a:xfrm>
            <a:off x="6072188" y="4721126"/>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Fair</a:t>
            </a:r>
            <a:endParaRPr lang="en-US" sz="628" dirty="0"/>
          </a:p>
        </p:txBody>
      </p:sp>
      <p:sp>
        <p:nvSpPr>
          <p:cNvPr id="102" name="Shape 99"/>
          <p:cNvSpPr/>
          <p:nvPr/>
        </p:nvSpPr>
        <p:spPr>
          <a:xfrm>
            <a:off x="6643688" y="4714875"/>
            <a:ext cx="2000250" cy="128588"/>
          </a:xfrm>
          <a:prstGeom prst="rect">
            <a:avLst/>
          </a:prstGeom>
          <a:solidFill>
            <a:srgbClr val="FFFFFF">
              <a:alpha val="10000"/>
            </a:srgbClr>
          </a:solidFill>
          <a:ln/>
        </p:spPr>
        <p:txBody>
          <a:bodyPr/>
          <a:lstStyle/>
          <a:p>
            <a:endParaRPr/>
          </a:p>
        </p:txBody>
      </p:sp>
      <p:sp>
        <p:nvSpPr>
          <p:cNvPr id="103" name="Shape 100"/>
          <p:cNvSpPr/>
          <p:nvPr/>
        </p:nvSpPr>
        <p:spPr>
          <a:xfrm>
            <a:off x="6643688" y="4714875"/>
            <a:ext cx="408031" cy="128588"/>
          </a:xfrm>
          <a:prstGeom prst="rect">
            <a:avLst/>
          </a:prstGeom>
          <a:solidFill>
            <a:srgbClr val="E31E24"/>
          </a:solidFill>
          <a:ln/>
        </p:spPr>
        <p:txBody>
          <a:bodyPr/>
          <a:lstStyle/>
          <a:p>
            <a:endParaRPr/>
          </a:p>
        </p:txBody>
      </p:sp>
      <p:sp>
        <p:nvSpPr>
          <p:cNvPr id="104" name="Text 101"/>
          <p:cNvSpPr/>
          <p:nvPr/>
        </p:nvSpPr>
        <p:spPr>
          <a:xfrm>
            <a:off x="6758825" y="4725591"/>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20.4%</a:t>
            </a:r>
            <a:endParaRPr lang="en-US" sz="575" dirty="0"/>
          </a:p>
        </p:txBody>
      </p:sp>
      <p:sp>
        <p:nvSpPr>
          <p:cNvPr id="105" name="Text 102"/>
          <p:cNvSpPr/>
          <p:nvPr/>
        </p:nvSpPr>
        <p:spPr>
          <a:xfrm>
            <a:off x="6072188" y="4935438"/>
            <a:ext cx="500063"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Poor</a:t>
            </a:r>
            <a:endParaRPr lang="en-US" sz="628" dirty="0"/>
          </a:p>
        </p:txBody>
      </p:sp>
      <p:sp>
        <p:nvSpPr>
          <p:cNvPr id="106" name="Shape 103"/>
          <p:cNvSpPr/>
          <p:nvPr/>
        </p:nvSpPr>
        <p:spPr>
          <a:xfrm>
            <a:off x="6643688" y="4929188"/>
            <a:ext cx="2000250" cy="128588"/>
          </a:xfrm>
          <a:prstGeom prst="rect">
            <a:avLst/>
          </a:prstGeom>
          <a:solidFill>
            <a:srgbClr val="FFFFFF">
              <a:alpha val="10000"/>
            </a:srgbClr>
          </a:solidFill>
          <a:ln/>
        </p:spPr>
        <p:txBody>
          <a:bodyPr/>
          <a:lstStyle/>
          <a:p>
            <a:endParaRPr/>
          </a:p>
        </p:txBody>
      </p:sp>
      <p:sp>
        <p:nvSpPr>
          <p:cNvPr id="107" name="Shape 104"/>
          <p:cNvSpPr/>
          <p:nvPr/>
        </p:nvSpPr>
        <p:spPr>
          <a:xfrm>
            <a:off x="6643688" y="4929188"/>
            <a:ext cx="368043" cy="128588"/>
          </a:xfrm>
          <a:prstGeom prst="rect">
            <a:avLst/>
          </a:prstGeom>
          <a:solidFill>
            <a:srgbClr val="E31E24"/>
          </a:solidFill>
          <a:ln/>
        </p:spPr>
        <p:txBody>
          <a:bodyPr/>
          <a:lstStyle/>
          <a:p>
            <a:endParaRPr/>
          </a:p>
        </p:txBody>
      </p:sp>
      <p:sp>
        <p:nvSpPr>
          <p:cNvPr id="108" name="Text 105"/>
          <p:cNvSpPr/>
          <p:nvPr/>
        </p:nvSpPr>
        <p:spPr>
          <a:xfrm>
            <a:off x="6718836" y="4939903"/>
            <a:ext cx="250031" cy="107156"/>
          </a:xfrm>
          <a:prstGeom prst="rect">
            <a:avLst/>
          </a:prstGeom>
          <a:noFill/>
          <a:ln/>
        </p:spPr>
        <p:txBody>
          <a:bodyPr wrap="none" lIns="0" tIns="0" rIns="0" bIns="0" rtlCol="0" anchor="ctr">
            <a:spAutoFit/>
          </a:bodyPr>
          <a:lstStyle/>
          <a:p>
            <a:pPr marL="0" indent="0" algn="r">
              <a:buNone/>
            </a:pPr>
            <a:r>
              <a:rPr lang="en-US" sz="775" b="1" dirty="0">
                <a:solidFill>
                  <a:srgbClr val="FFFFFF"/>
                </a:solidFill>
                <a:latin typeface="Noto Sans" pitchFamily="34" charset="0"/>
                <a:ea typeface="Noto Sans" pitchFamily="34" charset="-122"/>
                <a:cs typeface="Noto Sans" pitchFamily="34" charset="-120"/>
              </a:rPr>
              <a:t>18.4%</a:t>
            </a:r>
            <a:endParaRPr lang="en-US" sz="575" dirty="0"/>
          </a:p>
        </p:txBody>
      </p:sp>
      <p:sp>
        <p:nvSpPr>
          <p:cNvPr id="109" name="Shape 106"/>
          <p:cNvSpPr/>
          <p:nvPr/>
        </p:nvSpPr>
        <p:spPr>
          <a:xfrm>
            <a:off x="428625" y="5393531"/>
            <a:ext cx="8286750" cy="732234"/>
          </a:xfrm>
          <a:prstGeom prst="rect">
            <a:avLst/>
          </a:prstGeom>
          <a:solidFill>
            <a:srgbClr val="4A90E2">
              <a:alpha val="10000"/>
            </a:srgbClr>
          </a:solidFill>
          <a:ln/>
        </p:spPr>
        <p:txBody>
          <a:bodyPr/>
          <a:lstStyle/>
          <a:p>
            <a:endParaRPr/>
          </a:p>
        </p:txBody>
      </p:sp>
      <p:sp>
        <p:nvSpPr>
          <p:cNvPr id="110" name="Shape 107"/>
          <p:cNvSpPr/>
          <p:nvPr/>
        </p:nvSpPr>
        <p:spPr>
          <a:xfrm>
            <a:off x="428625" y="5393531"/>
            <a:ext cx="28575" cy="732234"/>
          </a:xfrm>
          <a:prstGeom prst="rect">
            <a:avLst/>
          </a:prstGeom>
          <a:solidFill>
            <a:srgbClr val="4A90E2"/>
          </a:solidFill>
          <a:ln/>
        </p:spPr>
        <p:txBody>
          <a:bodyPr/>
          <a:lstStyle/>
          <a:p>
            <a:endParaRPr/>
          </a:p>
        </p:txBody>
      </p:sp>
      <p:sp>
        <p:nvSpPr>
          <p:cNvPr id="111" name="Text 108"/>
          <p:cNvSpPr/>
          <p:nvPr/>
        </p:nvSpPr>
        <p:spPr>
          <a:xfrm>
            <a:off x="557213" y="5522119"/>
            <a:ext cx="8029575" cy="139303"/>
          </a:xfrm>
          <a:prstGeom prst="rect">
            <a:avLst/>
          </a:prstGeom>
          <a:noFill/>
          <a:ln/>
        </p:spPr>
        <p:txBody>
          <a:bodyPr wrap="none" lIns="0" tIns="0" rIns="0" bIns="0" rtlCol="0" anchor="ctr">
            <a:spAutoFit/>
          </a:bodyPr>
          <a:lstStyle/>
          <a:p>
            <a:pPr marL="0" indent="0">
              <a:buNone/>
            </a:pPr>
            <a:r>
              <a:rPr lang="en-US" sz="880" b="1" dirty="0">
                <a:solidFill>
                  <a:srgbClr val="4A90E2"/>
                </a:solidFill>
                <a:latin typeface="Noto Sans" pitchFamily="34" charset="0"/>
                <a:ea typeface="Noto Sans" pitchFamily="34" charset="-122"/>
                <a:cs typeface="Noto Sans" pitchFamily="34" charset="-120"/>
              </a:rPr>
              <a:t>Key Insights</a:t>
            </a:r>
            <a:endParaRPr lang="en-US" sz="680" dirty="0"/>
          </a:p>
        </p:txBody>
      </p:sp>
      <p:sp>
        <p:nvSpPr>
          <p:cNvPr id="112" name="Text 109"/>
          <p:cNvSpPr/>
          <p:nvPr/>
        </p:nvSpPr>
        <p:spPr>
          <a:xfrm>
            <a:off x="557213" y="5718572"/>
            <a:ext cx="8029575" cy="278606"/>
          </a:xfrm>
          <a:prstGeom prst="rect">
            <a:avLst/>
          </a:prstGeom>
          <a:noFill/>
          <a:ln/>
        </p:spPr>
        <p:txBody>
          <a:bodyPr wrap="squar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Economic viability shows mixed results with 48.9% rating revenue generation as fair to poor. Community engagement presents opportunities, with 61.2% rating visitor education as good to excellent. Strategic focus needed on financial sustainability, investment attraction, and enhanced community involvement to maximize tourism's socio-economic benefits.</a:t>
            </a:r>
            <a:endParaRPr lang="en-US" sz="68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6707981"/>
          </a:xfrm>
          <a:prstGeom prst="rect">
            <a:avLst/>
          </a:prstGeom>
        </p:spPr>
      </p:pic>
      <p:sp>
        <p:nvSpPr>
          <p:cNvPr id="3" name="Shape 0"/>
          <p:cNvSpPr/>
          <p:nvPr/>
        </p:nvSpPr>
        <p:spPr>
          <a:xfrm>
            <a:off x="428625" y="483096"/>
            <a:ext cx="57150" cy="357188"/>
          </a:xfrm>
          <a:prstGeom prst="rect">
            <a:avLst/>
          </a:prstGeom>
          <a:solidFill>
            <a:srgbClr val="E31E24"/>
          </a:solidFill>
          <a:ln/>
        </p:spPr>
        <p:txBody>
          <a:bodyPr/>
          <a:lstStyle/>
          <a:p>
            <a:endParaRPr/>
          </a:p>
        </p:txBody>
      </p:sp>
      <p:sp>
        <p:nvSpPr>
          <p:cNvPr id="4" name="Text 1"/>
          <p:cNvSpPr/>
          <p:nvPr/>
        </p:nvSpPr>
        <p:spPr>
          <a:xfrm>
            <a:off x="628650" y="428625"/>
            <a:ext cx="7767377" cy="466130"/>
          </a:xfrm>
          <a:prstGeom prst="rect">
            <a:avLst/>
          </a:prstGeom>
          <a:noFill/>
          <a:ln/>
        </p:spPr>
        <p:txBody>
          <a:bodyPr wrap="none" lIns="0" tIns="0" rIns="0" bIns="0" rtlCol="0" anchor="ctr">
            <a:spAutoFit/>
          </a:bodyPr>
          <a:lstStyle/>
          <a:p>
            <a:pPr marL="0" indent="0">
              <a:buNone/>
            </a:pPr>
            <a:r>
              <a:rPr lang="en-US" sz="2900" b="1" dirty="0">
                <a:solidFill>
                  <a:srgbClr val="FFFFFF"/>
                </a:solidFill>
                <a:latin typeface="Noto Sans" pitchFamily="34" charset="0"/>
                <a:ea typeface="Noto Sans" pitchFamily="34" charset="-122"/>
                <a:cs typeface="Noto Sans" pitchFamily="34" charset="-120"/>
              </a:rPr>
              <a:t>Key Insights and Strategic Recommendations</a:t>
            </a:r>
            <a:endParaRPr lang="en-US" sz="2700" dirty="0"/>
          </a:p>
        </p:txBody>
      </p:sp>
      <p:sp>
        <p:nvSpPr>
          <p:cNvPr id="5" name="Shape 2"/>
          <p:cNvSpPr/>
          <p:nvPr/>
        </p:nvSpPr>
        <p:spPr>
          <a:xfrm>
            <a:off x="428625" y="1323380"/>
            <a:ext cx="4054078" cy="741164"/>
          </a:xfrm>
          <a:prstGeom prst="rect">
            <a:avLst/>
          </a:prstGeom>
          <a:solidFill>
            <a:srgbClr val="E31E24">
              <a:alpha val="10000"/>
            </a:srgbClr>
          </a:solidFill>
          <a:ln/>
        </p:spPr>
        <p:txBody>
          <a:bodyPr/>
          <a:lstStyle/>
          <a:p>
            <a:endParaRPr/>
          </a:p>
        </p:txBody>
      </p:sp>
      <p:sp>
        <p:nvSpPr>
          <p:cNvPr id="6" name="Shape 3"/>
          <p:cNvSpPr/>
          <p:nvPr/>
        </p:nvSpPr>
        <p:spPr>
          <a:xfrm>
            <a:off x="428625" y="1323380"/>
            <a:ext cx="28575" cy="741164"/>
          </a:xfrm>
          <a:prstGeom prst="rect">
            <a:avLst/>
          </a:prstGeom>
          <a:solidFill>
            <a:srgbClr val="E31E24"/>
          </a:solidFill>
          <a:ln/>
        </p:spPr>
        <p:txBody>
          <a:bodyPr/>
          <a:lstStyle/>
          <a:p>
            <a:endParaRPr/>
          </a:p>
        </p:txBody>
      </p:sp>
      <p:sp>
        <p:nvSpPr>
          <p:cNvPr id="7" name="Text 4"/>
          <p:cNvSpPr/>
          <p:nvPr/>
        </p:nvSpPr>
        <p:spPr>
          <a:xfrm>
            <a:off x="557213" y="1451967"/>
            <a:ext cx="3796903"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Financial Performance</a:t>
            </a:r>
            <a:endParaRPr lang="en-US" sz="680" dirty="0"/>
          </a:p>
        </p:txBody>
      </p:sp>
      <p:sp>
        <p:nvSpPr>
          <p:cNvPr id="8" name="Text 5"/>
          <p:cNvSpPr/>
          <p:nvPr/>
        </p:nvSpPr>
        <p:spPr>
          <a:xfrm>
            <a:off x="557213" y="1635919"/>
            <a:ext cx="3796903" cy="300038"/>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48.9% of respondents rated revenue generation and financial sustainability as fair to poor, indicating significant challenges in financial viability.</a:t>
            </a:r>
            <a:endParaRPr lang="en-US" sz="732" dirty="0"/>
          </a:p>
        </p:txBody>
      </p:sp>
      <p:sp>
        <p:nvSpPr>
          <p:cNvPr id="9" name="Shape 6"/>
          <p:cNvSpPr/>
          <p:nvPr/>
        </p:nvSpPr>
        <p:spPr>
          <a:xfrm>
            <a:off x="4661297" y="1323380"/>
            <a:ext cx="4054078" cy="741164"/>
          </a:xfrm>
          <a:prstGeom prst="rect">
            <a:avLst/>
          </a:prstGeom>
          <a:solidFill>
            <a:srgbClr val="4A90E2">
              <a:alpha val="10000"/>
            </a:srgbClr>
          </a:solidFill>
          <a:ln/>
        </p:spPr>
        <p:txBody>
          <a:bodyPr/>
          <a:lstStyle/>
          <a:p>
            <a:endParaRPr/>
          </a:p>
        </p:txBody>
      </p:sp>
      <p:sp>
        <p:nvSpPr>
          <p:cNvPr id="10" name="Shape 7"/>
          <p:cNvSpPr/>
          <p:nvPr/>
        </p:nvSpPr>
        <p:spPr>
          <a:xfrm>
            <a:off x="4661297" y="1323380"/>
            <a:ext cx="28575" cy="741164"/>
          </a:xfrm>
          <a:prstGeom prst="rect">
            <a:avLst/>
          </a:prstGeom>
          <a:solidFill>
            <a:srgbClr val="4A90E2"/>
          </a:solidFill>
          <a:ln/>
        </p:spPr>
        <p:txBody>
          <a:bodyPr/>
          <a:lstStyle/>
          <a:p>
            <a:endParaRPr/>
          </a:p>
        </p:txBody>
      </p:sp>
      <p:sp>
        <p:nvSpPr>
          <p:cNvPr id="11" name="Text 8"/>
          <p:cNvSpPr/>
          <p:nvPr/>
        </p:nvSpPr>
        <p:spPr>
          <a:xfrm>
            <a:off x="4789884" y="1451967"/>
            <a:ext cx="3796903" cy="126802"/>
          </a:xfrm>
          <a:prstGeom prst="rect">
            <a:avLst/>
          </a:prstGeom>
          <a:noFill/>
          <a:ln/>
        </p:spPr>
        <p:txBody>
          <a:bodyPr wrap="none" lIns="0" tIns="0" rIns="0" bIns="0" rtlCol="0" anchor="ctr">
            <a:spAutoFit/>
          </a:bodyPr>
          <a:lstStyle/>
          <a:p>
            <a:pPr marL="0" indent="0">
              <a:buNone/>
            </a:pPr>
            <a:r>
              <a:rPr lang="en-US" sz="880" b="1" dirty="0">
                <a:solidFill>
                  <a:srgbClr val="4A90E2"/>
                </a:solidFill>
                <a:latin typeface="Noto Sans" pitchFamily="34" charset="0"/>
                <a:ea typeface="Noto Sans" pitchFamily="34" charset="-122"/>
                <a:cs typeface="Noto Sans" pitchFamily="34" charset="-120"/>
              </a:rPr>
              <a:t>Recommendation</a:t>
            </a:r>
            <a:endParaRPr lang="en-US" sz="680" dirty="0"/>
          </a:p>
        </p:txBody>
      </p:sp>
      <p:sp>
        <p:nvSpPr>
          <p:cNvPr id="12" name="Text 9"/>
          <p:cNvSpPr/>
          <p:nvPr/>
        </p:nvSpPr>
        <p:spPr>
          <a:xfrm>
            <a:off x="4789884" y="1635919"/>
            <a:ext cx="3796903" cy="300038"/>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Develop enhanced financial strategies including diversified revenue streams, improved pricing models, and cost optimization measures.</a:t>
            </a:r>
            <a:endParaRPr lang="en-US" sz="732" dirty="0"/>
          </a:p>
        </p:txBody>
      </p:sp>
      <p:sp>
        <p:nvSpPr>
          <p:cNvPr id="13" name="Shape 10"/>
          <p:cNvSpPr/>
          <p:nvPr/>
        </p:nvSpPr>
        <p:spPr>
          <a:xfrm>
            <a:off x="428625" y="2221706"/>
            <a:ext cx="4054078" cy="741164"/>
          </a:xfrm>
          <a:prstGeom prst="rect">
            <a:avLst/>
          </a:prstGeom>
          <a:solidFill>
            <a:srgbClr val="E31E24">
              <a:alpha val="10000"/>
            </a:srgbClr>
          </a:solidFill>
          <a:ln/>
        </p:spPr>
        <p:txBody>
          <a:bodyPr/>
          <a:lstStyle/>
          <a:p>
            <a:endParaRPr/>
          </a:p>
        </p:txBody>
      </p:sp>
      <p:sp>
        <p:nvSpPr>
          <p:cNvPr id="14" name="Shape 11"/>
          <p:cNvSpPr/>
          <p:nvPr/>
        </p:nvSpPr>
        <p:spPr>
          <a:xfrm>
            <a:off x="428625" y="2221706"/>
            <a:ext cx="28575" cy="741164"/>
          </a:xfrm>
          <a:prstGeom prst="rect">
            <a:avLst/>
          </a:prstGeom>
          <a:solidFill>
            <a:srgbClr val="E31E24"/>
          </a:solidFill>
          <a:ln/>
        </p:spPr>
        <p:txBody>
          <a:bodyPr/>
          <a:lstStyle/>
          <a:p>
            <a:endParaRPr/>
          </a:p>
        </p:txBody>
      </p:sp>
      <p:sp>
        <p:nvSpPr>
          <p:cNvPr id="15" name="Text 12"/>
          <p:cNvSpPr/>
          <p:nvPr/>
        </p:nvSpPr>
        <p:spPr>
          <a:xfrm>
            <a:off x="557213" y="2350294"/>
            <a:ext cx="3796903"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Local Economic Impact</a:t>
            </a:r>
            <a:endParaRPr lang="en-US" sz="680" dirty="0"/>
          </a:p>
        </p:txBody>
      </p:sp>
      <p:sp>
        <p:nvSpPr>
          <p:cNvPr id="16" name="Text 13"/>
          <p:cNvSpPr/>
          <p:nvPr/>
        </p:nvSpPr>
        <p:spPr>
          <a:xfrm>
            <a:off x="557213" y="2534245"/>
            <a:ext cx="3796903" cy="300038"/>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While 59.2% of areas showed positive economic contributions, 40.8% require improvement in job creation and local economic impact.</a:t>
            </a:r>
            <a:endParaRPr lang="en-US" sz="732" dirty="0"/>
          </a:p>
        </p:txBody>
      </p:sp>
      <p:sp>
        <p:nvSpPr>
          <p:cNvPr id="17" name="Shape 14"/>
          <p:cNvSpPr/>
          <p:nvPr/>
        </p:nvSpPr>
        <p:spPr>
          <a:xfrm>
            <a:off x="4661297" y="2221706"/>
            <a:ext cx="4054078" cy="891183"/>
          </a:xfrm>
          <a:prstGeom prst="rect">
            <a:avLst/>
          </a:prstGeom>
          <a:solidFill>
            <a:srgbClr val="4A90E2">
              <a:alpha val="10000"/>
            </a:srgbClr>
          </a:solidFill>
          <a:ln/>
        </p:spPr>
        <p:txBody>
          <a:bodyPr/>
          <a:lstStyle/>
          <a:p>
            <a:endParaRPr/>
          </a:p>
        </p:txBody>
      </p:sp>
      <p:sp>
        <p:nvSpPr>
          <p:cNvPr id="18" name="Shape 15"/>
          <p:cNvSpPr/>
          <p:nvPr/>
        </p:nvSpPr>
        <p:spPr>
          <a:xfrm>
            <a:off x="4661297" y="2221706"/>
            <a:ext cx="28575" cy="891183"/>
          </a:xfrm>
          <a:prstGeom prst="rect">
            <a:avLst/>
          </a:prstGeom>
          <a:solidFill>
            <a:srgbClr val="4A90E2"/>
          </a:solidFill>
          <a:ln/>
        </p:spPr>
        <p:txBody>
          <a:bodyPr/>
          <a:lstStyle/>
          <a:p>
            <a:endParaRPr/>
          </a:p>
        </p:txBody>
      </p:sp>
      <p:sp>
        <p:nvSpPr>
          <p:cNvPr id="19" name="Text 16"/>
          <p:cNvSpPr/>
          <p:nvPr/>
        </p:nvSpPr>
        <p:spPr>
          <a:xfrm>
            <a:off x="4789884" y="2350294"/>
            <a:ext cx="3796903" cy="126802"/>
          </a:xfrm>
          <a:prstGeom prst="rect">
            <a:avLst/>
          </a:prstGeom>
          <a:noFill/>
          <a:ln/>
        </p:spPr>
        <p:txBody>
          <a:bodyPr wrap="none" lIns="0" tIns="0" rIns="0" bIns="0" rtlCol="0" anchor="ctr">
            <a:spAutoFit/>
          </a:bodyPr>
          <a:lstStyle/>
          <a:p>
            <a:pPr marL="0" indent="0">
              <a:buNone/>
            </a:pPr>
            <a:r>
              <a:rPr lang="en-US" sz="880" b="1" dirty="0">
                <a:solidFill>
                  <a:srgbClr val="4A90E2"/>
                </a:solidFill>
                <a:latin typeface="Noto Sans" pitchFamily="34" charset="0"/>
                <a:ea typeface="Noto Sans" pitchFamily="34" charset="-122"/>
                <a:cs typeface="Noto Sans" pitchFamily="34" charset="-120"/>
              </a:rPr>
              <a:t>Recommendation</a:t>
            </a:r>
            <a:endParaRPr lang="en-US" sz="680" dirty="0"/>
          </a:p>
        </p:txBody>
      </p:sp>
      <p:sp>
        <p:nvSpPr>
          <p:cNvPr id="20" name="Text 17"/>
          <p:cNvSpPr/>
          <p:nvPr/>
        </p:nvSpPr>
        <p:spPr>
          <a:xfrm>
            <a:off x="4789884" y="2534245"/>
            <a:ext cx="3796903" cy="450056"/>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Implement targeted programs to boost local economic contributions through skills development, local supply chain integration, and community enterprise support.</a:t>
            </a:r>
            <a:endParaRPr lang="en-US" sz="732" dirty="0"/>
          </a:p>
        </p:txBody>
      </p:sp>
      <p:sp>
        <p:nvSpPr>
          <p:cNvPr id="21" name="Shape 18"/>
          <p:cNvSpPr/>
          <p:nvPr/>
        </p:nvSpPr>
        <p:spPr>
          <a:xfrm>
            <a:off x="428625" y="3270052"/>
            <a:ext cx="4054078" cy="891183"/>
          </a:xfrm>
          <a:prstGeom prst="rect">
            <a:avLst/>
          </a:prstGeom>
          <a:solidFill>
            <a:srgbClr val="E31E24">
              <a:alpha val="10000"/>
            </a:srgbClr>
          </a:solidFill>
          <a:ln/>
        </p:spPr>
        <p:txBody>
          <a:bodyPr/>
          <a:lstStyle/>
          <a:p>
            <a:endParaRPr/>
          </a:p>
        </p:txBody>
      </p:sp>
      <p:sp>
        <p:nvSpPr>
          <p:cNvPr id="22" name="Shape 19"/>
          <p:cNvSpPr/>
          <p:nvPr/>
        </p:nvSpPr>
        <p:spPr>
          <a:xfrm>
            <a:off x="428625" y="3270052"/>
            <a:ext cx="28575" cy="891183"/>
          </a:xfrm>
          <a:prstGeom prst="rect">
            <a:avLst/>
          </a:prstGeom>
          <a:solidFill>
            <a:srgbClr val="E31E24"/>
          </a:solidFill>
          <a:ln/>
        </p:spPr>
        <p:txBody>
          <a:bodyPr/>
          <a:lstStyle/>
          <a:p>
            <a:endParaRPr/>
          </a:p>
        </p:txBody>
      </p:sp>
      <p:sp>
        <p:nvSpPr>
          <p:cNvPr id="23" name="Text 20"/>
          <p:cNvSpPr/>
          <p:nvPr/>
        </p:nvSpPr>
        <p:spPr>
          <a:xfrm>
            <a:off x="557213" y="3398639"/>
            <a:ext cx="3796903"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Investment and Funding</a:t>
            </a:r>
            <a:endParaRPr lang="en-US" sz="680" dirty="0"/>
          </a:p>
        </p:txBody>
      </p:sp>
      <p:sp>
        <p:nvSpPr>
          <p:cNvPr id="24" name="Text 21"/>
          <p:cNvSpPr/>
          <p:nvPr/>
        </p:nvSpPr>
        <p:spPr>
          <a:xfrm>
            <a:off x="557213" y="3582591"/>
            <a:ext cx="3796903" cy="450056"/>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Over 51% of respondents rated investment and funding opportunities as fair to poor, highlighting critical challenges in securing resources for infrastructure development.</a:t>
            </a:r>
            <a:endParaRPr lang="en-US" sz="732" dirty="0"/>
          </a:p>
        </p:txBody>
      </p:sp>
      <p:sp>
        <p:nvSpPr>
          <p:cNvPr id="25" name="Shape 22"/>
          <p:cNvSpPr/>
          <p:nvPr/>
        </p:nvSpPr>
        <p:spPr>
          <a:xfrm>
            <a:off x="4661297" y="3270052"/>
            <a:ext cx="4054078" cy="741164"/>
          </a:xfrm>
          <a:prstGeom prst="rect">
            <a:avLst/>
          </a:prstGeom>
          <a:solidFill>
            <a:srgbClr val="4A90E2">
              <a:alpha val="10000"/>
            </a:srgbClr>
          </a:solidFill>
          <a:ln/>
        </p:spPr>
        <p:txBody>
          <a:bodyPr/>
          <a:lstStyle/>
          <a:p>
            <a:endParaRPr/>
          </a:p>
        </p:txBody>
      </p:sp>
      <p:sp>
        <p:nvSpPr>
          <p:cNvPr id="26" name="Shape 23"/>
          <p:cNvSpPr/>
          <p:nvPr/>
        </p:nvSpPr>
        <p:spPr>
          <a:xfrm>
            <a:off x="4661297" y="3270052"/>
            <a:ext cx="28575" cy="741164"/>
          </a:xfrm>
          <a:prstGeom prst="rect">
            <a:avLst/>
          </a:prstGeom>
          <a:solidFill>
            <a:srgbClr val="4A90E2"/>
          </a:solidFill>
          <a:ln/>
        </p:spPr>
        <p:txBody>
          <a:bodyPr/>
          <a:lstStyle/>
          <a:p>
            <a:endParaRPr/>
          </a:p>
        </p:txBody>
      </p:sp>
      <p:sp>
        <p:nvSpPr>
          <p:cNvPr id="27" name="Text 24"/>
          <p:cNvSpPr/>
          <p:nvPr/>
        </p:nvSpPr>
        <p:spPr>
          <a:xfrm>
            <a:off x="4789884" y="3398639"/>
            <a:ext cx="3796903" cy="126802"/>
          </a:xfrm>
          <a:prstGeom prst="rect">
            <a:avLst/>
          </a:prstGeom>
          <a:noFill/>
          <a:ln/>
        </p:spPr>
        <p:txBody>
          <a:bodyPr wrap="none" lIns="0" tIns="0" rIns="0" bIns="0" rtlCol="0" anchor="ctr">
            <a:spAutoFit/>
          </a:bodyPr>
          <a:lstStyle/>
          <a:p>
            <a:pPr marL="0" indent="0">
              <a:buNone/>
            </a:pPr>
            <a:r>
              <a:rPr lang="en-US" sz="880" b="1" dirty="0">
                <a:solidFill>
                  <a:srgbClr val="4A90E2"/>
                </a:solidFill>
                <a:latin typeface="Noto Sans" pitchFamily="34" charset="0"/>
                <a:ea typeface="Noto Sans" pitchFamily="34" charset="-122"/>
                <a:cs typeface="Noto Sans" pitchFamily="34" charset="-120"/>
              </a:rPr>
              <a:t>Recommendation</a:t>
            </a:r>
            <a:endParaRPr lang="en-US" sz="680" dirty="0"/>
          </a:p>
        </p:txBody>
      </p:sp>
      <p:sp>
        <p:nvSpPr>
          <p:cNvPr id="28" name="Text 25"/>
          <p:cNvSpPr/>
          <p:nvPr/>
        </p:nvSpPr>
        <p:spPr>
          <a:xfrm>
            <a:off x="4789884" y="3582591"/>
            <a:ext cx="3796903" cy="300038"/>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Explore diverse funding mechanisms including public-private partnerships, tourism taxes, concession revenues, and international development finance.</a:t>
            </a:r>
            <a:endParaRPr lang="en-US" sz="732" dirty="0"/>
          </a:p>
        </p:txBody>
      </p:sp>
      <p:sp>
        <p:nvSpPr>
          <p:cNvPr id="29" name="Shape 26"/>
          <p:cNvSpPr/>
          <p:nvPr/>
        </p:nvSpPr>
        <p:spPr>
          <a:xfrm>
            <a:off x="428625" y="4318397"/>
            <a:ext cx="4054078" cy="891183"/>
          </a:xfrm>
          <a:prstGeom prst="rect">
            <a:avLst/>
          </a:prstGeom>
          <a:solidFill>
            <a:srgbClr val="E31E24">
              <a:alpha val="10000"/>
            </a:srgbClr>
          </a:solidFill>
          <a:ln/>
        </p:spPr>
        <p:txBody>
          <a:bodyPr/>
          <a:lstStyle/>
          <a:p>
            <a:endParaRPr/>
          </a:p>
        </p:txBody>
      </p:sp>
      <p:sp>
        <p:nvSpPr>
          <p:cNvPr id="30" name="Shape 27"/>
          <p:cNvSpPr/>
          <p:nvPr/>
        </p:nvSpPr>
        <p:spPr>
          <a:xfrm>
            <a:off x="428625" y="4318397"/>
            <a:ext cx="28575" cy="891183"/>
          </a:xfrm>
          <a:prstGeom prst="rect">
            <a:avLst/>
          </a:prstGeom>
          <a:solidFill>
            <a:srgbClr val="E31E24"/>
          </a:solidFill>
          <a:ln/>
        </p:spPr>
        <p:txBody>
          <a:bodyPr/>
          <a:lstStyle/>
          <a:p>
            <a:endParaRPr/>
          </a:p>
        </p:txBody>
      </p:sp>
      <p:sp>
        <p:nvSpPr>
          <p:cNvPr id="31" name="Text 28"/>
          <p:cNvSpPr/>
          <p:nvPr/>
        </p:nvSpPr>
        <p:spPr>
          <a:xfrm>
            <a:off x="557213" y="4446984"/>
            <a:ext cx="3796903"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Marketing and Promotion</a:t>
            </a:r>
            <a:endParaRPr lang="en-US" sz="680" dirty="0"/>
          </a:p>
        </p:txBody>
      </p:sp>
      <p:sp>
        <p:nvSpPr>
          <p:cNvPr id="32" name="Text 29"/>
          <p:cNvSpPr/>
          <p:nvPr/>
        </p:nvSpPr>
        <p:spPr>
          <a:xfrm>
            <a:off x="557213" y="4630936"/>
            <a:ext cx="3796903" cy="450056"/>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40.8% of respondents rated marketing and promotion as minimum or poor, suggesting weak market segmentation, poor brand positioning, and ineffective campaigns.</a:t>
            </a:r>
            <a:endParaRPr lang="en-US" sz="732" dirty="0"/>
          </a:p>
        </p:txBody>
      </p:sp>
      <p:sp>
        <p:nvSpPr>
          <p:cNvPr id="33" name="Shape 30"/>
          <p:cNvSpPr/>
          <p:nvPr/>
        </p:nvSpPr>
        <p:spPr>
          <a:xfrm>
            <a:off x="4661297" y="4318397"/>
            <a:ext cx="4054078" cy="741164"/>
          </a:xfrm>
          <a:prstGeom prst="rect">
            <a:avLst/>
          </a:prstGeom>
          <a:solidFill>
            <a:srgbClr val="4A90E2">
              <a:alpha val="10000"/>
            </a:srgbClr>
          </a:solidFill>
          <a:ln/>
        </p:spPr>
        <p:txBody>
          <a:bodyPr/>
          <a:lstStyle/>
          <a:p>
            <a:endParaRPr/>
          </a:p>
        </p:txBody>
      </p:sp>
      <p:sp>
        <p:nvSpPr>
          <p:cNvPr id="34" name="Shape 31"/>
          <p:cNvSpPr/>
          <p:nvPr/>
        </p:nvSpPr>
        <p:spPr>
          <a:xfrm>
            <a:off x="4661297" y="4318397"/>
            <a:ext cx="28575" cy="741164"/>
          </a:xfrm>
          <a:prstGeom prst="rect">
            <a:avLst/>
          </a:prstGeom>
          <a:solidFill>
            <a:srgbClr val="4A90E2"/>
          </a:solidFill>
          <a:ln/>
        </p:spPr>
        <p:txBody>
          <a:bodyPr/>
          <a:lstStyle/>
          <a:p>
            <a:endParaRPr/>
          </a:p>
        </p:txBody>
      </p:sp>
      <p:sp>
        <p:nvSpPr>
          <p:cNvPr id="35" name="Text 32"/>
          <p:cNvSpPr/>
          <p:nvPr/>
        </p:nvSpPr>
        <p:spPr>
          <a:xfrm>
            <a:off x="4789884" y="4446984"/>
            <a:ext cx="3796903" cy="126802"/>
          </a:xfrm>
          <a:prstGeom prst="rect">
            <a:avLst/>
          </a:prstGeom>
          <a:noFill/>
          <a:ln/>
        </p:spPr>
        <p:txBody>
          <a:bodyPr wrap="none" lIns="0" tIns="0" rIns="0" bIns="0" rtlCol="0" anchor="ctr">
            <a:spAutoFit/>
          </a:bodyPr>
          <a:lstStyle/>
          <a:p>
            <a:pPr marL="0" indent="0">
              <a:buNone/>
            </a:pPr>
            <a:r>
              <a:rPr lang="en-US" sz="880" b="1" dirty="0">
                <a:solidFill>
                  <a:srgbClr val="4A90E2"/>
                </a:solidFill>
                <a:latin typeface="Noto Sans" pitchFamily="34" charset="0"/>
                <a:ea typeface="Noto Sans" pitchFamily="34" charset="-122"/>
                <a:cs typeface="Noto Sans" pitchFamily="34" charset="-120"/>
              </a:rPr>
              <a:t>Recommendation</a:t>
            </a:r>
            <a:endParaRPr lang="en-US" sz="680" dirty="0"/>
          </a:p>
        </p:txBody>
      </p:sp>
      <p:sp>
        <p:nvSpPr>
          <p:cNvPr id="36" name="Text 33"/>
          <p:cNvSpPr/>
          <p:nvPr/>
        </p:nvSpPr>
        <p:spPr>
          <a:xfrm>
            <a:off x="4789884" y="4630936"/>
            <a:ext cx="3796903" cy="300038"/>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Revamp marketing strategies with improved market segmentation, enhanced brand positioning, targeted digital campaigns, and data-driven analytics.</a:t>
            </a:r>
            <a:endParaRPr lang="en-US" sz="732" dirty="0"/>
          </a:p>
        </p:txBody>
      </p:sp>
      <p:sp>
        <p:nvSpPr>
          <p:cNvPr id="37" name="Shape 34"/>
          <p:cNvSpPr/>
          <p:nvPr/>
        </p:nvSpPr>
        <p:spPr>
          <a:xfrm>
            <a:off x="428625" y="5366742"/>
            <a:ext cx="4054078" cy="741164"/>
          </a:xfrm>
          <a:prstGeom prst="rect">
            <a:avLst/>
          </a:prstGeom>
          <a:solidFill>
            <a:srgbClr val="E31E24">
              <a:alpha val="10000"/>
            </a:srgbClr>
          </a:solidFill>
          <a:ln/>
        </p:spPr>
        <p:txBody>
          <a:bodyPr/>
          <a:lstStyle/>
          <a:p>
            <a:endParaRPr/>
          </a:p>
        </p:txBody>
      </p:sp>
      <p:sp>
        <p:nvSpPr>
          <p:cNvPr id="38" name="Shape 35"/>
          <p:cNvSpPr/>
          <p:nvPr/>
        </p:nvSpPr>
        <p:spPr>
          <a:xfrm>
            <a:off x="428625" y="5366742"/>
            <a:ext cx="28575" cy="741164"/>
          </a:xfrm>
          <a:prstGeom prst="rect">
            <a:avLst/>
          </a:prstGeom>
          <a:solidFill>
            <a:srgbClr val="E31E24"/>
          </a:solidFill>
          <a:ln/>
        </p:spPr>
        <p:txBody>
          <a:bodyPr/>
          <a:lstStyle/>
          <a:p>
            <a:endParaRPr/>
          </a:p>
        </p:txBody>
      </p:sp>
      <p:sp>
        <p:nvSpPr>
          <p:cNvPr id="39" name="Text 36"/>
          <p:cNvSpPr/>
          <p:nvPr/>
        </p:nvSpPr>
        <p:spPr>
          <a:xfrm>
            <a:off x="557213" y="5495330"/>
            <a:ext cx="3796903"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Governance and Resource Allocation</a:t>
            </a:r>
            <a:endParaRPr lang="en-US" sz="680" dirty="0"/>
          </a:p>
        </p:txBody>
      </p:sp>
      <p:sp>
        <p:nvSpPr>
          <p:cNvPr id="40" name="Text 37"/>
          <p:cNvSpPr/>
          <p:nvPr/>
        </p:nvSpPr>
        <p:spPr>
          <a:xfrm>
            <a:off x="557213" y="5679281"/>
            <a:ext cx="3796903" cy="300038"/>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The municipality faces financial crises resulting in inconsistent maintenance. There is a need for transparent governance and equitable benefit-sharing.</a:t>
            </a:r>
            <a:endParaRPr lang="en-US" sz="732" dirty="0"/>
          </a:p>
        </p:txBody>
      </p:sp>
      <p:sp>
        <p:nvSpPr>
          <p:cNvPr id="41" name="Shape 38"/>
          <p:cNvSpPr/>
          <p:nvPr/>
        </p:nvSpPr>
        <p:spPr>
          <a:xfrm>
            <a:off x="4661297" y="5366742"/>
            <a:ext cx="4054078" cy="891183"/>
          </a:xfrm>
          <a:prstGeom prst="rect">
            <a:avLst/>
          </a:prstGeom>
          <a:solidFill>
            <a:srgbClr val="4A90E2">
              <a:alpha val="10000"/>
            </a:srgbClr>
          </a:solidFill>
          <a:ln/>
        </p:spPr>
        <p:txBody>
          <a:bodyPr/>
          <a:lstStyle/>
          <a:p>
            <a:endParaRPr/>
          </a:p>
        </p:txBody>
      </p:sp>
      <p:sp>
        <p:nvSpPr>
          <p:cNvPr id="42" name="Shape 39"/>
          <p:cNvSpPr/>
          <p:nvPr/>
        </p:nvSpPr>
        <p:spPr>
          <a:xfrm>
            <a:off x="4661297" y="5366742"/>
            <a:ext cx="28575" cy="891183"/>
          </a:xfrm>
          <a:prstGeom prst="rect">
            <a:avLst/>
          </a:prstGeom>
          <a:solidFill>
            <a:srgbClr val="4A90E2"/>
          </a:solidFill>
          <a:ln/>
        </p:spPr>
        <p:txBody>
          <a:bodyPr/>
          <a:lstStyle/>
          <a:p>
            <a:endParaRPr/>
          </a:p>
        </p:txBody>
      </p:sp>
      <p:sp>
        <p:nvSpPr>
          <p:cNvPr id="43" name="Text 40"/>
          <p:cNvSpPr/>
          <p:nvPr/>
        </p:nvSpPr>
        <p:spPr>
          <a:xfrm>
            <a:off x="4789884" y="5495330"/>
            <a:ext cx="3796903" cy="126802"/>
          </a:xfrm>
          <a:prstGeom prst="rect">
            <a:avLst/>
          </a:prstGeom>
          <a:noFill/>
          <a:ln/>
        </p:spPr>
        <p:txBody>
          <a:bodyPr wrap="none" lIns="0" tIns="0" rIns="0" bIns="0" rtlCol="0" anchor="ctr">
            <a:spAutoFit/>
          </a:bodyPr>
          <a:lstStyle/>
          <a:p>
            <a:pPr marL="0" indent="0">
              <a:buNone/>
            </a:pPr>
            <a:r>
              <a:rPr lang="en-US" sz="880" b="1" dirty="0">
                <a:solidFill>
                  <a:srgbClr val="4A90E2"/>
                </a:solidFill>
                <a:latin typeface="Noto Sans" pitchFamily="34" charset="0"/>
                <a:ea typeface="Noto Sans" pitchFamily="34" charset="-122"/>
                <a:cs typeface="Noto Sans" pitchFamily="34" charset="-120"/>
              </a:rPr>
              <a:t>Recommendation</a:t>
            </a:r>
            <a:endParaRPr lang="en-US" sz="680" dirty="0"/>
          </a:p>
        </p:txBody>
      </p:sp>
      <p:sp>
        <p:nvSpPr>
          <p:cNvPr id="44" name="Text 41"/>
          <p:cNvSpPr/>
          <p:nvPr/>
        </p:nvSpPr>
        <p:spPr>
          <a:xfrm>
            <a:off x="4789884" y="5679281"/>
            <a:ext cx="3796903" cy="450056"/>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Establish clear governance frameworks, transparent public reporting, dedicate tourism revenues to maintenance, and implement user fees tied to conservation outcomes.</a:t>
            </a:r>
            <a:endParaRPr lang="en-US" sz="73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6136481"/>
          </a:xfrm>
          <a:prstGeom prst="rect">
            <a:avLst/>
          </a:prstGeom>
        </p:spPr>
      </p:pic>
      <p:sp>
        <p:nvSpPr>
          <p:cNvPr id="3" name="Shape 0"/>
          <p:cNvSpPr/>
          <p:nvPr/>
        </p:nvSpPr>
        <p:spPr>
          <a:xfrm>
            <a:off x="428625" y="483096"/>
            <a:ext cx="57150" cy="357188"/>
          </a:xfrm>
          <a:prstGeom prst="rect">
            <a:avLst/>
          </a:prstGeom>
          <a:solidFill>
            <a:srgbClr val="E31E24"/>
          </a:solidFill>
          <a:ln/>
        </p:spPr>
        <p:txBody>
          <a:bodyPr/>
          <a:lstStyle/>
          <a:p>
            <a:endParaRPr/>
          </a:p>
        </p:txBody>
      </p:sp>
      <p:sp>
        <p:nvSpPr>
          <p:cNvPr id="4" name="Text 1"/>
          <p:cNvSpPr/>
          <p:nvPr/>
        </p:nvSpPr>
        <p:spPr>
          <a:xfrm>
            <a:off x="628650" y="428625"/>
            <a:ext cx="4292082" cy="466130"/>
          </a:xfrm>
          <a:prstGeom prst="rect">
            <a:avLst/>
          </a:prstGeom>
          <a:noFill/>
          <a:ln/>
        </p:spPr>
        <p:txBody>
          <a:bodyPr wrap="none" lIns="0" tIns="0" rIns="0" bIns="0" rtlCol="0" anchor="ctr">
            <a:spAutoFit/>
          </a:bodyPr>
          <a:lstStyle/>
          <a:p>
            <a:pPr marL="0" indent="0">
              <a:buNone/>
            </a:pPr>
            <a:r>
              <a:rPr lang="en-US" sz="2900" b="1" dirty="0">
                <a:solidFill>
                  <a:srgbClr val="FFFFFF"/>
                </a:solidFill>
                <a:latin typeface="Noto Sans" pitchFamily="34" charset="0"/>
                <a:ea typeface="Noto Sans" pitchFamily="34" charset="-122"/>
                <a:cs typeface="Noto Sans" pitchFamily="34" charset="-120"/>
              </a:rPr>
              <a:t>Challenges and Concerns</a:t>
            </a:r>
            <a:endParaRPr lang="en-US" sz="2700" dirty="0"/>
          </a:p>
        </p:txBody>
      </p:sp>
      <p:sp>
        <p:nvSpPr>
          <p:cNvPr id="5" name="Shape 2"/>
          <p:cNvSpPr/>
          <p:nvPr/>
        </p:nvSpPr>
        <p:spPr>
          <a:xfrm>
            <a:off x="428625" y="1323380"/>
            <a:ext cx="8286750" cy="769739"/>
          </a:xfrm>
          <a:prstGeom prst="rect">
            <a:avLst/>
          </a:prstGeom>
          <a:solidFill>
            <a:srgbClr val="E31E24">
              <a:alpha val="8000"/>
            </a:srgbClr>
          </a:solidFill>
          <a:ln/>
        </p:spPr>
        <p:txBody>
          <a:bodyPr/>
          <a:lstStyle/>
          <a:p>
            <a:endParaRPr/>
          </a:p>
        </p:txBody>
      </p:sp>
      <p:sp>
        <p:nvSpPr>
          <p:cNvPr id="6" name="Shape 3"/>
          <p:cNvSpPr/>
          <p:nvPr/>
        </p:nvSpPr>
        <p:spPr>
          <a:xfrm>
            <a:off x="428625" y="1323380"/>
            <a:ext cx="28575" cy="769739"/>
          </a:xfrm>
          <a:prstGeom prst="rect">
            <a:avLst/>
          </a:prstGeom>
          <a:solidFill>
            <a:srgbClr val="E31E24"/>
          </a:solidFill>
          <a:ln/>
        </p:spPr>
        <p:txBody>
          <a:bodyPr/>
          <a:lstStyle/>
          <a:p>
            <a:endParaRPr/>
          </a:p>
        </p:txBody>
      </p:sp>
      <p:sp>
        <p:nvSpPr>
          <p:cNvPr id="7" name="Text 4"/>
          <p:cNvSpPr/>
          <p:nvPr/>
        </p:nvSpPr>
        <p:spPr>
          <a:xfrm>
            <a:off x="557213" y="1451967"/>
            <a:ext cx="285750" cy="512564"/>
          </a:xfrm>
          <a:prstGeom prst="rect">
            <a:avLst/>
          </a:prstGeom>
          <a:noFill/>
          <a:ln/>
        </p:spPr>
        <p:txBody>
          <a:bodyPr wrap="square" lIns="0" tIns="0" rIns="0" bIns="0" rtlCol="0" anchor="ctr">
            <a:spAutoFit/>
          </a:bodyPr>
          <a:lstStyle/>
          <a:p>
            <a:pPr marL="0" indent="0" algn="ctr">
              <a:buNone/>
            </a:pPr>
            <a:r>
              <a:rPr lang="en-US" sz="1550" b="1" dirty="0">
                <a:solidFill>
                  <a:srgbClr val="E31E24"/>
                </a:solidFill>
                <a:latin typeface="Noto Sans" pitchFamily="34" charset="0"/>
                <a:ea typeface="Noto Sans" pitchFamily="34" charset="-122"/>
                <a:cs typeface="Noto Sans" pitchFamily="34" charset="-120"/>
              </a:rPr>
              <a:t>1</a:t>
            </a:r>
            <a:endParaRPr lang="en-US" sz="1350" dirty="0"/>
          </a:p>
        </p:txBody>
      </p:sp>
      <p:sp>
        <p:nvSpPr>
          <p:cNvPr id="8" name="Text 5"/>
          <p:cNvSpPr/>
          <p:nvPr/>
        </p:nvSpPr>
        <p:spPr>
          <a:xfrm>
            <a:off x="985838" y="1451967"/>
            <a:ext cx="7600950" cy="155377"/>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Weak Integration and Limited Accessibility</a:t>
            </a:r>
            <a:endParaRPr lang="en-US" sz="837" dirty="0"/>
          </a:p>
        </p:txBody>
      </p:sp>
      <p:sp>
        <p:nvSpPr>
          <p:cNvPr id="9" name="Text 6"/>
          <p:cNvSpPr/>
          <p:nvPr/>
        </p:nvSpPr>
        <p:spPr>
          <a:xfrm>
            <a:off x="985838" y="1664494"/>
            <a:ext cx="7600950" cy="300038"/>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State-owned tourism assets lack integration with national and regional networks, limiting market reach and collaborative opportunities for sustainable development.</a:t>
            </a:r>
            <a:endParaRPr lang="en-US" sz="732" dirty="0"/>
          </a:p>
        </p:txBody>
      </p:sp>
      <p:sp>
        <p:nvSpPr>
          <p:cNvPr id="10" name="Shape 7"/>
          <p:cNvSpPr/>
          <p:nvPr/>
        </p:nvSpPr>
        <p:spPr>
          <a:xfrm>
            <a:off x="428625" y="2221706"/>
            <a:ext cx="8286750" cy="769739"/>
          </a:xfrm>
          <a:prstGeom prst="rect">
            <a:avLst/>
          </a:prstGeom>
          <a:solidFill>
            <a:srgbClr val="E31E24">
              <a:alpha val="8000"/>
            </a:srgbClr>
          </a:solidFill>
          <a:ln/>
        </p:spPr>
        <p:txBody>
          <a:bodyPr/>
          <a:lstStyle/>
          <a:p>
            <a:endParaRPr/>
          </a:p>
        </p:txBody>
      </p:sp>
      <p:sp>
        <p:nvSpPr>
          <p:cNvPr id="11" name="Shape 8"/>
          <p:cNvSpPr/>
          <p:nvPr/>
        </p:nvSpPr>
        <p:spPr>
          <a:xfrm>
            <a:off x="428625" y="2221706"/>
            <a:ext cx="28575" cy="769739"/>
          </a:xfrm>
          <a:prstGeom prst="rect">
            <a:avLst/>
          </a:prstGeom>
          <a:solidFill>
            <a:srgbClr val="E31E24"/>
          </a:solidFill>
          <a:ln/>
        </p:spPr>
        <p:txBody>
          <a:bodyPr/>
          <a:lstStyle/>
          <a:p>
            <a:endParaRPr/>
          </a:p>
        </p:txBody>
      </p:sp>
      <p:sp>
        <p:nvSpPr>
          <p:cNvPr id="12" name="Text 9"/>
          <p:cNvSpPr/>
          <p:nvPr/>
        </p:nvSpPr>
        <p:spPr>
          <a:xfrm>
            <a:off x="557213" y="2350294"/>
            <a:ext cx="285750" cy="512564"/>
          </a:xfrm>
          <a:prstGeom prst="rect">
            <a:avLst/>
          </a:prstGeom>
          <a:noFill/>
          <a:ln/>
        </p:spPr>
        <p:txBody>
          <a:bodyPr wrap="square" lIns="0" tIns="0" rIns="0" bIns="0" rtlCol="0" anchor="ctr">
            <a:spAutoFit/>
          </a:bodyPr>
          <a:lstStyle/>
          <a:p>
            <a:pPr marL="0" indent="0" algn="ctr">
              <a:buNone/>
            </a:pPr>
            <a:r>
              <a:rPr lang="en-US" sz="1550" b="1" dirty="0">
                <a:solidFill>
                  <a:srgbClr val="E31E24"/>
                </a:solidFill>
                <a:latin typeface="Noto Sans" pitchFamily="34" charset="0"/>
                <a:ea typeface="Noto Sans" pitchFamily="34" charset="-122"/>
                <a:cs typeface="Noto Sans" pitchFamily="34" charset="-120"/>
              </a:rPr>
              <a:t>2</a:t>
            </a:r>
            <a:endParaRPr lang="en-US" sz="1350" dirty="0"/>
          </a:p>
        </p:txBody>
      </p:sp>
      <p:sp>
        <p:nvSpPr>
          <p:cNvPr id="13" name="Text 10"/>
          <p:cNvSpPr/>
          <p:nvPr/>
        </p:nvSpPr>
        <p:spPr>
          <a:xfrm>
            <a:off x="985838" y="2350294"/>
            <a:ext cx="7600950" cy="155377"/>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Diversity, Fragmentation, and Complexity</a:t>
            </a:r>
            <a:endParaRPr lang="en-US" sz="837" dirty="0"/>
          </a:p>
        </p:txBody>
      </p:sp>
      <p:sp>
        <p:nvSpPr>
          <p:cNvPr id="14" name="Text 11"/>
          <p:cNvSpPr/>
          <p:nvPr/>
        </p:nvSpPr>
        <p:spPr>
          <a:xfrm>
            <a:off x="985838" y="2562820"/>
            <a:ext cx="7600950" cy="300038"/>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The diversity and fragmentation of state-owned tourism assets present significant challenges regarding the framework for planning and management, hindering coordinated policy implementation.</a:t>
            </a:r>
            <a:endParaRPr lang="en-US" sz="732" dirty="0"/>
          </a:p>
        </p:txBody>
      </p:sp>
      <p:sp>
        <p:nvSpPr>
          <p:cNvPr id="15" name="Shape 12"/>
          <p:cNvSpPr/>
          <p:nvPr/>
        </p:nvSpPr>
        <p:spPr>
          <a:xfrm>
            <a:off x="428625" y="3120033"/>
            <a:ext cx="8286750" cy="769739"/>
          </a:xfrm>
          <a:prstGeom prst="rect">
            <a:avLst/>
          </a:prstGeom>
          <a:solidFill>
            <a:srgbClr val="E31E24">
              <a:alpha val="8000"/>
            </a:srgbClr>
          </a:solidFill>
          <a:ln/>
        </p:spPr>
        <p:txBody>
          <a:bodyPr/>
          <a:lstStyle/>
          <a:p>
            <a:endParaRPr/>
          </a:p>
        </p:txBody>
      </p:sp>
      <p:sp>
        <p:nvSpPr>
          <p:cNvPr id="16" name="Shape 13"/>
          <p:cNvSpPr/>
          <p:nvPr/>
        </p:nvSpPr>
        <p:spPr>
          <a:xfrm>
            <a:off x="428625" y="3120033"/>
            <a:ext cx="28575" cy="769739"/>
          </a:xfrm>
          <a:prstGeom prst="rect">
            <a:avLst/>
          </a:prstGeom>
          <a:solidFill>
            <a:srgbClr val="E31E24"/>
          </a:solidFill>
          <a:ln/>
        </p:spPr>
        <p:txBody>
          <a:bodyPr/>
          <a:lstStyle/>
          <a:p>
            <a:endParaRPr/>
          </a:p>
        </p:txBody>
      </p:sp>
      <p:sp>
        <p:nvSpPr>
          <p:cNvPr id="17" name="Text 14"/>
          <p:cNvSpPr/>
          <p:nvPr/>
        </p:nvSpPr>
        <p:spPr>
          <a:xfrm>
            <a:off x="557213" y="3248620"/>
            <a:ext cx="285750" cy="512564"/>
          </a:xfrm>
          <a:prstGeom prst="rect">
            <a:avLst/>
          </a:prstGeom>
          <a:noFill/>
          <a:ln/>
        </p:spPr>
        <p:txBody>
          <a:bodyPr wrap="square" lIns="0" tIns="0" rIns="0" bIns="0" rtlCol="0" anchor="ctr">
            <a:spAutoFit/>
          </a:bodyPr>
          <a:lstStyle/>
          <a:p>
            <a:pPr marL="0" indent="0" algn="ctr">
              <a:buNone/>
            </a:pPr>
            <a:r>
              <a:rPr lang="en-US" sz="1550" b="1" dirty="0">
                <a:solidFill>
                  <a:srgbClr val="E31E24"/>
                </a:solidFill>
                <a:latin typeface="Noto Sans" pitchFamily="34" charset="0"/>
                <a:ea typeface="Noto Sans" pitchFamily="34" charset="-122"/>
                <a:cs typeface="Noto Sans" pitchFamily="34" charset="-120"/>
              </a:rPr>
              <a:t>3</a:t>
            </a:r>
            <a:endParaRPr lang="en-US" sz="1350" dirty="0"/>
          </a:p>
        </p:txBody>
      </p:sp>
      <p:sp>
        <p:nvSpPr>
          <p:cNvPr id="18" name="Text 15"/>
          <p:cNvSpPr/>
          <p:nvPr/>
        </p:nvSpPr>
        <p:spPr>
          <a:xfrm>
            <a:off x="985838" y="3248620"/>
            <a:ext cx="7600950" cy="155377"/>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Government Silos and Multi-Level Coordination</a:t>
            </a:r>
            <a:endParaRPr lang="en-US" sz="837" dirty="0"/>
          </a:p>
        </p:txBody>
      </p:sp>
      <p:sp>
        <p:nvSpPr>
          <p:cNvPr id="19" name="Text 16"/>
          <p:cNvSpPr/>
          <p:nvPr/>
        </p:nvSpPr>
        <p:spPr>
          <a:xfrm>
            <a:off x="985838" y="3461147"/>
            <a:ext cx="7600950" cy="300038"/>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The relationship between different layers of government (national, provincial, and local) creates silo effects, reducing coordination effectiveness and leading to duplicated efforts or gaps in service delivery.</a:t>
            </a:r>
            <a:endParaRPr lang="en-US" sz="732" dirty="0"/>
          </a:p>
        </p:txBody>
      </p:sp>
      <p:sp>
        <p:nvSpPr>
          <p:cNvPr id="20" name="Shape 17"/>
          <p:cNvSpPr/>
          <p:nvPr/>
        </p:nvSpPr>
        <p:spPr>
          <a:xfrm>
            <a:off x="428625" y="4018359"/>
            <a:ext cx="8286750" cy="769739"/>
          </a:xfrm>
          <a:prstGeom prst="rect">
            <a:avLst/>
          </a:prstGeom>
          <a:solidFill>
            <a:srgbClr val="E31E24">
              <a:alpha val="8000"/>
            </a:srgbClr>
          </a:solidFill>
          <a:ln/>
        </p:spPr>
        <p:txBody>
          <a:bodyPr/>
          <a:lstStyle/>
          <a:p>
            <a:endParaRPr/>
          </a:p>
        </p:txBody>
      </p:sp>
      <p:sp>
        <p:nvSpPr>
          <p:cNvPr id="21" name="Shape 18"/>
          <p:cNvSpPr/>
          <p:nvPr/>
        </p:nvSpPr>
        <p:spPr>
          <a:xfrm>
            <a:off x="428625" y="4018359"/>
            <a:ext cx="28575" cy="769739"/>
          </a:xfrm>
          <a:prstGeom prst="rect">
            <a:avLst/>
          </a:prstGeom>
          <a:solidFill>
            <a:srgbClr val="E31E24"/>
          </a:solidFill>
          <a:ln/>
        </p:spPr>
        <p:txBody>
          <a:bodyPr/>
          <a:lstStyle/>
          <a:p>
            <a:endParaRPr/>
          </a:p>
        </p:txBody>
      </p:sp>
      <p:sp>
        <p:nvSpPr>
          <p:cNvPr id="22" name="Text 19"/>
          <p:cNvSpPr/>
          <p:nvPr/>
        </p:nvSpPr>
        <p:spPr>
          <a:xfrm>
            <a:off x="557213" y="4146947"/>
            <a:ext cx="285750" cy="512564"/>
          </a:xfrm>
          <a:prstGeom prst="rect">
            <a:avLst/>
          </a:prstGeom>
          <a:noFill/>
          <a:ln/>
        </p:spPr>
        <p:txBody>
          <a:bodyPr wrap="square" lIns="0" tIns="0" rIns="0" bIns="0" rtlCol="0" anchor="ctr">
            <a:spAutoFit/>
          </a:bodyPr>
          <a:lstStyle/>
          <a:p>
            <a:pPr marL="0" indent="0" algn="ctr">
              <a:buNone/>
            </a:pPr>
            <a:r>
              <a:rPr lang="en-US" sz="1550" b="1" dirty="0">
                <a:solidFill>
                  <a:srgbClr val="E31E24"/>
                </a:solidFill>
                <a:latin typeface="Noto Sans" pitchFamily="34" charset="0"/>
                <a:ea typeface="Noto Sans" pitchFamily="34" charset="-122"/>
                <a:cs typeface="Noto Sans" pitchFamily="34" charset="-120"/>
              </a:rPr>
              <a:t>4</a:t>
            </a:r>
            <a:endParaRPr lang="en-US" sz="1350" dirty="0"/>
          </a:p>
        </p:txBody>
      </p:sp>
      <p:sp>
        <p:nvSpPr>
          <p:cNvPr id="23" name="Text 20"/>
          <p:cNvSpPr/>
          <p:nvPr/>
        </p:nvSpPr>
        <p:spPr>
          <a:xfrm>
            <a:off x="985838" y="4146947"/>
            <a:ext cx="7600950" cy="155377"/>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Poor Transport Networks in Remote Areas</a:t>
            </a:r>
            <a:endParaRPr lang="en-US" sz="837" dirty="0"/>
          </a:p>
        </p:txBody>
      </p:sp>
      <p:sp>
        <p:nvSpPr>
          <p:cNvPr id="24" name="Text 21"/>
          <p:cNvSpPr/>
          <p:nvPr/>
        </p:nvSpPr>
        <p:spPr>
          <a:xfrm>
            <a:off x="985838" y="4359473"/>
            <a:ext cx="7600950" cy="300038"/>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Limited and deteriorating transport infrastructure in remote areas affects the flow of tourists and market integration, reducing accessibility to tourism assets and limiting economic benefits.</a:t>
            </a:r>
            <a:endParaRPr lang="en-US" sz="732" dirty="0"/>
          </a:p>
        </p:txBody>
      </p:sp>
      <p:sp>
        <p:nvSpPr>
          <p:cNvPr id="25" name="Shape 22"/>
          <p:cNvSpPr/>
          <p:nvPr/>
        </p:nvSpPr>
        <p:spPr>
          <a:xfrm>
            <a:off x="428625" y="4916686"/>
            <a:ext cx="8286750" cy="769739"/>
          </a:xfrm>
          <a:prstGeom prst="rect">
            <a:avLst/>
          </a:prstGeom>
          <a:solidFill>
            <a:srgbClr val="E31E24">
              <a:alpha val="8000"/>
            </a:srgbClr>
          </a:solidFill>
          <a:ln/>
        </p:spPr>
        <p:txBody>
          <a:bodyPr/>
          <a:lstStyle/>
          <a:p>
            <a:endParaRPr/>
          </a:p>
        </p:txBody>
      </p:sp>
      <p:sp>
        <p:nvSpPr>
          <p:cNvPr id="26" name="Shape 23"/>
          <p:cNvSpPr/>
          <p:nvPr/>
        </p:nvSpPr>
        <p:spPr>
          <a:xfrm>
            <a:off x="428625" y="4916686"/>
            <a:ext cx="28575" cy="769739"/>
          </a:xfrm>
          <a:prstGeom prst="rect">
            <a:avLst/>
          </a:prstGeom>
          <a:solidFill>
            <a:srgbClr val="E31E24"/>
          </a:solidFill>
          <a:ln/>
        </p:spPr>
        <p:txBody>
          <a:bodyPr/>
          <a:lstStyle/>
          <a:p>
            <a:endParaRPr/>
          </a:p>
        </p:txBody>
      </p:sp>
      <p:sp>
        <p:nvSpPr>
          <p:cNvPr id="27" name="Text 24"/>
          <p:cNvSpPr/>
          <p:nvPr/>
        </p:nvSpPr>
        <p:spPr>
          <a:xfrm>
            <a:off x="557213" y="5045273"/>
            <a:ext cx="285750" cy="512564"/>
          </a:xfrm>
          <a:prstGeom prst="rect">
            <a:avLst/>
          </a:prstGeom>
          <a:noFill/>
          <a:ln/>
        </p:spPr>
        <p:txBody>
          <a:bodyPr wrap="square" lIns="0" tIns="0" rIns="0" bIns="0" rtlCol="0" anchor="ctr">
            <a:spAutoFit/>
          </a:bodyPr>
          <a:lstStyle/>
          <a:p>
            <a:pPr marL="0" indent="0" algn="ctr">
              <a:buNone/>
            </a:pPr>
            <a:r>
              <a:rPr lang="en-US" sz="1550" b="1" dirty="0">
                <a:solidFill>
                  <a:srgbClr val="E31E24"/>
                </a:solidFill>
                <a:latin typeface="Noto Sans" pitchFamily="34" charset="0"/>
                <a:ea typeface="Noto Sans" pitchFamily="34" charset="-122"/>
                <a:cs typeface="Noto Sans" pitchFamily="34" charset="-120"/>
              </a:rPr>
              <a:t>5</a:t>
            </a:r>
            <a:endParaRPr lang="en-US" sz="1350" dirty="0"/>
          </a:p>
        </p:txBody>
      </p:sp>
      <p:sp>
        <p:nvSpPr>
          <p:cNvPr id="28" name="Text 25"/>
          <p:cNvSpPr/>
          <p:nvPr/>
        </p:nvSpPr>
        <p:spPr>
          <a:xfrm>
            <a:off x="985838" y="5045273"/>
            <a:ext cx="7600950" cy="155377"/>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Local Deterrents and Safety Concerns</a:t>
            </a:r>
            <a:endParaRPr lang="en-US" sz="837" dirty="0"/>
          </a:p>
        </p:txBody>
      </p:sp>
      <p:sp>
        <p:nvSpPr>
          <p:cNvPr id="29" name="Text 26"/>
          <p:cNvSpPr/>
          <p:nvPr/>
        </p:nvSpPr>
        <p:spPr>
          <a:xfrm>
            <a:off x="985838" y="5257800"/>
            <a:ext cx="7600950" cy="300038"/>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Visitors are often deterred by local conditions including potholes, crime, safety and security issues, which undermine the visitor experience and discourage repeat visitation and tourism growth.</a:t>
            </a:r>
            <a:endParaRPr lang="en-US" sz="73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6345994"/>
          </a:xfrm>
          <a:prstGeom prst="rect">
            <a:avLst/>
          </a:prstGeom>
        </p:spPr>
      </p:pic>
      <p:sp>
        <p:nvSpPr>
          <p:cNvPr id="3" name="Shape 0"/>
          <p:cNvSpPr/>
          <p:nvPr/>
        </p:nvSpPr>
        <p:spPr>
          <a:xfrm>
            <a:off x="428625" y="716161"/>
            <a:ext cx="46937" cy="357188"/>
          </a:xfrm>
          <a:prstGeom prst="rect">
            <a:avLst/>
          </a:prstGeom>
          <a:solidFill>
            <a:srgbClr val="E31E24"/>
          </a:solidFill>
          <a:ln/>
        </p:spPr>
        <p:txBody>
          <a:bodyPr/>
          <a:lstStyle/>
          <a:p>
            <a:endParaRPr/>
          </a:p>
        </p:txBody>
      </p:sp>
      <p:sp>
        <p:nvSpPr>
          <p:cNvPr id="4" name="Text 1"/>
          <p:cNvSpPr/>
          <p:nvPr/>
        </p:nvSpPr>
        <p:spPr>
          <a:xfrm>
            <a:off x="618437" y="428625"/>
            <a:ext cx="8096938" cy="932259"/>
          </a:xfrm>
          <a:prstGeom prst="rect">
            <a:avLst/>
          </a:prstGeom>
          <a:noFill/>
          <a:ln/>
        </p:spPr>
        <p:txBody>
          <a:bodyPr wrap="square" lIns="0" tIns="0" rIns="0" bIns="0" rtlCol="0" anchor="ctr">
            <a:spAutoFit/>
          </a:bodyPr>
          <a:lstStyle/>
          <a:p>
            <a:pPr marL="0" indent="0">
              <a:buNone/>
            </a:pPr>
            <a:r>
              <a:rPr lang="en-US" sz="2900" b="1" dirty="0">
                <a:solidFill>
                  <a:srgbClr val="FFFFFF"/>
                </a:solidFill>
                <a:latin typeface="Noto Sans" pitchFamily="34" charset="0"/>
                <a:ea typeface="Noto Sans" pitchFamily="34" charset="-122"/>
                <a:cs typeface="Noto Sans" pitchFamily="34" charset="-120"/>
              </a:rPr>
              <a:t>Integrated Management and Sustainability Model (IMSM)</a:t>
            </a:r>
            <a:endParaRPr lang="en-US" sz="2700" dirty="0"/>
          </a:p>
        </p:txBody>
      </p:sp>
      <p:sp>
        <p:nvSpPr>
          <p:cNvPr id="5" name="Text 2"/>
          <p:cNvSpPr/>
          <p:nvPr/>
        </p:nvSpPr>
        <p:spPr>
          <a:xfrm>
            <a:off x="428625" y="1789509"/>
            <a:ext cx="8286750" cy="155377"/>
          </a:xfrm>
          <a:prstGeom prst="rect">
            <a:avLst/>
          </a:prstGeom>
          <a:noFill/>
          <a:ln/>
        </p:spPr>
        <p:txBody>
          <a:bodyPr wrap="none" lIns="0" tIns="0" rIns="0" bIns="0" rtlCol="0" anchor="ctr">
            <a:spAutoFit/>
          </a:bodyPr>
          <a:lstStyle/>
          <a:p>
            <a:pPr marL="0" indent="0">
              <a:buNone/>
            </a:pPr>
            <a:r>
              <a:rPr lang="en-US" sz="1037" i="1" dirty="0">
                <a:solidFill>
                  <a:srgbClr val="B0B0B0"/>
                </a:solidFill>
                <a:latin typeface="Noto Sans" pitchFamily="34" charset="0"/>
                <a:ea typeface="Noto Sans" pitchFamily="34" charset="-122"/>
                <a:cs typeface="Noto Sans" pitchFamily="34" charset="-120"/>
              </a:rPr>
              <a:t>Strategic Alignment with G20 Tourism Priorities</a:t>
            </a:r>
            <a:endParaRPr lang="en-US" sz="837" dirty="0"/>
          </a:p>
        </p:txBody>
      </p:sp>
      <p:sp>
        <p:nvSpPr>
          <p:cNvPr id="6" name="Shape 3"/>
          <p:cNvSpPr/>
          <p:nvPr/>
        </p:nvSpPr>
        <p:spPr>
          <a:xfrm>
            <a:off x="428625" y="2159198"/>
            <a:ext cx="1964531" cy="1753679"/>
          </a:xfrm>
          <a:prstGeom prst="rect">
            <a:avLst/>
          </a:prstGeom>
          <a:solidFill>
            <a:srgbClr val="FFFFFF">
              <a:alpha val="5000"/>
            </a:srgbClr>
          </a:solidFill>
          <a:ln w="397">
            <a:solidFill>
              <a:srgbClr val="E31E24"/>
            </a:solidFill>
            <a:prstDash val="solid"/>
          </a:ln>
        </p:spPr>
        <p:txBody>
          <a:bodyPr/>
          <a:lstStyle/>
          <a:p>
            <a:endParaRPr/>
          </a:p>
        </p:txBody>
      </p:sp>
      <p:sp>
        <p:nvSpPr>
          <p:cNvPr id="7" name="Text 4"/>
          <p:cNvSpPr/>
          <p:nvPr/>
        </p:nvSpPr>
        <p:spPr>
          <a:xfrm>
            <a:off x="571500" y="2302073"/>
            <a:ext cx="1678781" cy="135731"/>
          </a:xfrm>
          <a:prstGeom prst="rect">
            <a:avLst/>
          </a:prstGeom>
          <a:noFill/>
          <a:ln/>
        </p:spPr>
        <p:txBody>
          <a:bodyPr wrap="none" lIns="0" tIns="0" rIns="0" bIns="0" rtlCol="0" anchor="ctr">
            <a:spAutoFit/>
          </a:bodyPr>
          <a:lstStyle/>
          <a:p>
            <a:pPr marL="0" indent="0">
              <a:buNone/>
            </a:pPr>
            <a:r>
              <a:rPr lang="en-US" sz="932" b="1" kern="0" spc="1" dirty="0">
                <a:solidFill>
                  <a:srgbClr val="E31E24"/>
                </a:solidFill>
                <a:latin typeface="Noto Sans" pitchFamily="34" charset="0"/>
                <a:ea typeface="Noto Sans" pitchFamily="34" charset="-122"/>
                <a:cs typeface="Noto Sans" pitchFamily="34" charset="-120"/>
              </a:rPr>
              <a:t>Sustainability</a:t>
            </a:r>
            <a:endParaRPr lang="en-US" sz="732" dirty="0"/>
          </a:p>
        </p:txBody>
      </p:sp>
      <p:sp>
        <p:nvSpPr>
          <p:cNvPr id="8" name="Text 5"/>
          <p:cNvSpPr/>
          <p:nvPr/>
        </p:nvSpPr>
        <p:spPr>
          <a:xfrm>
            <a:off x="571500" y="2523530"/>
            <a:ext cx="1678781" cy="742838"/>
          </a:xfrm>
          <a:prstGeom prst="rect">
            <a:avLst/>
          </a:prstGeom>
          <a:noFill/>
          <a:ln/>
        </p:spPr>
        <p:txBody>
          <a:bodyPr wrap="squar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 Protected areas remain essential to sustainability, but their future hinges on our ability to adapt to rising pressures from tourism, social change, and conflict. </a:t>
            </a:r>
            <a:endParaRPr lang="en-US" sz="680" dirty="0"/>
          </a:p>
        </p:txBody>
      </p:sp>
      <p:sp>
        <p:nvSpPr>
          <p:cNvPr id="9" name="Text 6"/>
          <p:cNvSpPr/>
          <p:nvPr/>
        </p:nvSpPr>
        <p:spPr>
          <a:xfrm>
            <a:off x="571500" y="3466393"/>
            <a:ext cx="1678781" cy="116086"/>
          </a:xfrm>
          <a:prstGeom prst="rect">
            <a:avLst/>
          </a:prstGeom>
          <a:noFill/>
          <a:ln/>
        </p:spPr>
        <p:txBody>
          <a:bodyPr wrap="none" lIns="0" tIns="0" rIns="0" bIns="0" rtlCol="0" anchor="ctr">
            <a:spAutoFit/>
          </a:bodyPr>
          <a:lstStyle/>
          <a:p>
            <a:pPr marL="0" indent="0">
              <a:buNone/>
            </a:pPr>
            <a:r>
              <a:rPr lang="en-US" sz="828" b="1" dirty="0">
                <a:solidFill>
                  <a:srgbClr val="4A90E2"/>
                </a:solidFill>
                <a:latin typeface="Noto Sans" pitchFamily="34" charset="0"/>
                <a:ea typeface="Noto Sans" pitchFamily="34" charset="-122"/>
                <a:cs typeface="Noto Sans" pitchFamily="34" charset="-120"/>
              </a:rPr>
              <a:t>Priority</a:t>
            </a:r>
            <a:endParaRPr lang="en-US" sz="628" dirty="0"/>
          </a:p>
        </p:txBody>
      </p:sp>
      <p:sp>
        <p:nvSpPr>
          <p:cNvPr id="10" name="Text 7"/>
          <p:cNvSpPr/>
          <p:nvPr/>
        </p:nvSpPr>
        <p:spPr>
          <a:xfrm>
            <a:off x="571500" y="3625342"/>
            <a:ext cx="1678781" cy="116086"/>
          </a:xfrm>
          <a:prstGeom prst="rect">
            <a:avLst/>
          </a:prstGeom>
          <a:noFill/>
          <a:ln/>
        </p:spPr>
        <p:txBody>
          <a:bodyPr wrap="none" lIns="0" tIns="0" rIns="0" bIns="0" rtlCol="0" anchor="ctr">
            <a:spAutoFit/>
          </a:bodyPr>
          <a:lstStyle/>
          <a:p>
            <a:pPr marL="0" indent="0">
              <a:buNone/>
            </a:pPr>
            <a:r>
              <a:rPr lang="en-US" sz="828" b="1" dirty="0">
                <a:solidFill>
                  <a:srgbClr val="B0B0B0"/>
                </a:solidFill>
                <a:latin typeface="Noto Sans" pitchFamily="34" charset="0"/>
                <a:ea typeface="Noto Sans" pitchFamily="34" charset="-122"/>
                <a:cs typeface="Noto Sans" pitchFamily="34" charset="-120"/>
              </a:rPr>
              <a:t>Enhanced Resilience</a:t>
            </a:r>
            <a:endParaRPr lang="en-US" sz="628" dirty="0"/>
          </a:p>
        </p:txBody>
      </p:sp>
      <p:sp>
        <p:nvSpPr>
          <p:cNvPr id="11" name="Shape 8"/>
          <p:cNvSpPr/>
          <p:nvPr/>
        </p:nvSpPr>
        <p:spPr>
          <a:xfrm>
            <a:off x="2536031" y="2159198"/>
            <a:ext cx="1964531" cy="1725104"/>
          </a:xfrm>
          <a:prstGeom prst="rect">
            <a:avLst/>
          </a:prstGeom>
          <a:solidFill>
            <a:srgbClr val="FFFFFF">
              <a:alpha val="5000"/>
            </a:srgbClr>
          </a:solidFill>
          <a:ln w="397">
            <a:solidFill>
              <a:srgbClr val="E31E24"/>
            </a:solidFill>
            <a:prstDash val="solid"/>
          </a:ln>
        </p:spPr>
        <p:txBody>
          <a:bodyPr/>
          <a:lstStyle/>
          <a:p>
            <a:endParaRPr/>
          </a:p>
        </p:txBody>
      </p:sp>
      <p:sp>
        <p:nvSpPr>
          <p:cNvPr id="12" name="Text 9"/>
          <p:cNvSpPr/>
          <p:nvPr/>
        </p:nvSpPr>
        <p:spPr>
          <a:xfrm>
            <a:off x="2678906" y="2302073"/>
            <a:ext cx="1678781" cy="135731"/>
          </a:xfrm>
          <a:prstGeom prst="rect">
            <a:avLst/>
          </a:prstGeom>
          <a:noFill/>
          <a:ln/>
        </p:spPr>
        <p:txBody>
          <a:bodyPr wrap="none" lIns="0" tIns="0" rIns="0" bIns="0" rtlCol="0" anchor="ctr">
            <a:spAutoFit/>
          </a:bodyPr>
          <a:lstStyle/>
          <a:p>
            <a:pPr marL="0" indent="0">
              <a:buNone/>
            </a:pPr>
            <a:r>
              <a:rPr lang="en-US" sz="932" b="1" kern="0" spc="1" dirty="0">
                <a:solidFill>
                  <a:srgbClr val="E31E24"/>
                </a:solidFill>
                <a:latin typeface="Noto Sans" pitchFamily="34" charset="0"/>
                <a:ea typeface="Noto Sans" pitchFamily="34" charset="-122"/>
                <a:cs typeface="Noto Sans" pitchFamily="34" charset="-120"/>
              </a:rPr>
              <a:t>Innovation</a:t>
            </a:r>
            <a:endParaRPr lang="en-US" sz="732" dirty="0"/>
          </a:p>
        </p:txBody>
      </p:sp>
      <p:sp>
        <p:nvSpPr>
          <p:cNvPr id="13" name="Text 10"/>
          <p:cNvSpPr/>
          <p:nvPr/>
        </p:nvSpPr>
        <p:spPr>
          <a:xfrm>
            <a:off x="2678906" y="2523530"/>
            <a:ext cx="1678781" cy="594271"/>
          </a:xfrm>
          <a:prstGeom prst="rect">
            <a:avLst/>
          </a:prstGeom>
          <a:noFill/>
          <a:ln/>
        </p:spPr>
        <p:txBody>
          <a:bodyPr wrap="squar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 Traditional carrying capacity models fall short in capturing the complexity of tourism dynamics. Modern approaches are essential. </a:t>
            </a:r>
            <a:endParaRPr lang="en-US" sz="680" dirty="0"/>
          </a:p>
        </p:txBody>
      </p:sp>
      <p:sp>
        <p:nvSpPr>
          <p:cNvPr id="14" name="Text 11"/>
          <p:cNvSpPr/>
          <p:nvPr/>
        </p:nvSpPr>
        <p:spPr>
          <a:xfrm>
            <a:off x="2678906" y="3350307"/>
            <a:ext cx="1678781" cy="116086"/>
          </a:xfrm>
          <a:prstGeom prst="rect">
            <a:avLst/>
          </a:prstGeom>
          <a:noFill/>
          <a:ln/>
        </p:spPr>
        <p:txBody>
          <a:bodyPr wrap="none" lIns="0" tIns="0" rIns="0" bIns="0" rtlCol="0" anchor="ctr">
            <a:spAutoFit/>
          </a:bodyPr>
          <a:lstStyle/>
          <a:p>
            <a:pPr marL="0" indent="0">
              <a:buNone/>
            </a:pPr>
            <a:r>
              <a:rPr lang="en-US" sz="828" b="1" dirty="0">
                <a:solidFill>
                  <a:srgbClr val="4A90E2"/>
                </a:solidFill>
                <a:latin typeface="Noto Sans" pitchFamily="34" charset="0"/>
                <a:ea typeface="Noto Sans" pitchFamily="34" charset="-122"/>
                <a:cs typeface="Noto Sans" pitchFamily="34" charset="-120"/>
              </a:rPr>
              <a:t>Priority</a:t>
            </a:r>
            <a:endParaRPr lang="en-US" sz="628" dirty="0"/>
          </a:p>
        </p:txBody>
      </p:sp>
      <p:sp>
        <p:nvSpPr>
          <p:cNvPr id="15" name="Text 12"/>
          <p:cNvSpPr/>
          <p:nvPr/>
        </p:nvSpPr>
        <p:spPr>
          <a:xfrm>
            <a:off x="2678906" y="3509256"/>
            <a:ext cx="1678781" cy="232172"/>
          </a:xfrm>
          <a:prstGeom prst="rect">
            <a:avLst/>
          </a:prstGeom>
          <a:noFill/>
          <a:ln/>
        </p:spPr>
        <p:txBody>
          <a:bodyPr wrap="square" lIns="0" tIns="0" rIns="0" bIns="0" rtlCol="0" anchor="ctr">
            <a:spAutoFit/>
          </a:bodyPr>
          <a:lstStyle/>
          <a:p>
            <a:pPr marL="0" indent="0">
              <a:buNone/>
            </a:pPr>
            <a:r>
              <a:rPr lang="en-US" sz="828" b="1" dirty="0">
                <a:solidFill>
                  <a:srgbClr val="B0B0B0"/>
                </a:solidFill>
                <a:latin typeface="Noto Sans" pitchFamily="34" charset="0"/>
                <a:ea typeface="Noto Sans" pitchFamily="34" charset="-122"/>
                <a:cs typeface="Noto Sans" pitchFamily="34" charset="-120"/>
              </a:rPr>
              <a:t>People-Centred AI and Innovation</a:t>
            </a:r>
            <a:endParaRPr lang="en-US" sz="628" dirty="0"/>
          </a:p>
        </p:txBody>
      </p:sp>
      <p:sp>
        <p:nvSpPr>
          <p:cNvPr id="16" name="Shape 13"/>
          <p:cNvSpPr/>
          <p:nvPr/>
        </p:nvSpPr>
        <p:spPr>
          <a:xfrm>
            <a:off x="4643438" y="2159198"/>
            <a:ext cx="1964531" cy="1725104"/>
          </a:xfrm>
          <a:prstGeom prst="rect">
            <a:avLst/>
          </a:prstGeom>
          <a:solidFill>
            <a:srgbClr val="FFFFFF">
              <a:alpha val="5000"/>
            </a:srgbClr>
          </a:solidFill>
          <a:ln w="397">
            <a:solidFill>
              <a:srgbClr val="E31E24"/>
            </a:solidFill>
            <a:prstDash val="solid"/>
          </a:ln>
        </p:spPr>
        <p:txBody>
          <a:bodyPr/>
          <a:lstStyle/>
          <a:p>
            <a:endParaRPr/>
          </a:p>
        </p:txBody>
      </p:sp>
      <p:sp>
        <p:nvSpPr>
          <p:cNvPr id="17" name="Text 14"/>
          <p:cNvSpPr/>
          <p:nvPr/>
        </p:nvSpPr>
        <p:spPr>
          <a:xfrm>
            <a:off x="4786313" y="2302073"/>
            <a:ext cx="1678781" cy="135731"/>
          </a:xfrm>
          <a:prstGeom prst="rect">
            <a:avLst/>
          </a:prstGeom>
          <a:noFill/>
          <a:ln/>
        </p:spPr>
        <p:txBody>
          <a:bodyPr wrap="none" lIns="0" tIns="0" rIns="0" bIns="0" rtlCol="0" anchor="ctr">
            <a:spAutoFit/>
          </a:bodyPr>
          <a:lstStyle/>
          <a:p>
            <a:pPr marL="0" indent="0">
              <a:buNone/>
            </a:pPr>
            <a:r>
              <a:rPr lang="en-US" sz="932" b="1" kern="0" spc="1" dirty="0">
                <a:solidFill>
                  <a:srgbClr val="E31E24"/>
                </a:solidFill>
                <a:latin typeface="Noto Sans" pitchFamily="34" charset="0"/>
                <a:ea typeface="Noto Sans" pitchFamily="34" charset="-122"/>
                <a:cs typeface="Noto Sans" pitchFamily="34" charset="-120"/>
              </a:rPr>
              <a:t>Solidarity</a:t>
            </a:r>
            <a:endParaRPr lang="en-US" sz="732" dirty="0"/>
          </a:p>
        </p:txBody>
      </p:sp>
      <p:sp>
        <p:nvSpPr>
          <p:cNvPr id="18" name="Text 15"/>
          <p:cNvSpPr/>
          <p:nvPr/>
        </p:nvSpPr>
        <p:spPr>
          <a:xfrm>
            <a:off x="4786313" y="2523530"/>
            <a:ext cx="1678781" cy="594271"/>
          </a:xfrm>
          <a:prstGeom prst="rect">
            <a:avLst/>
          </a:prstGeom>
          <a:noFill/>
          <a:ln/>
        </p:spPr>
        <p:txBody>
          <a:bodyPr wrap="squar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 Effective planning requires embracing diversity, collaboration, and adaptive management across all stakeholder groups and governance levels. </a:t>
            </a:r>
            <a:endParaRPr lang="en-US" sz="680" dirty="0"/>
          </a:p>
        </p:txBody>
      </p:sp>
      <p:sp>
        <p:nvSpPr>
          <p:cNvPr id="19" name="Text 16"/>
          <p:cNvSpPr/>
          <p:nvPr/>
        </p:nvSpPr>
        <p:spPr>
          <a:xfrm>
            <a:off x="4786313" y="3466393"/>
            <a:ext cx="1678781" cy="116086"/>
          </a:xfrm>
          <a:prstGeom prst="rect">
            <a:avLst/>
          </a:prstGeom>
          <a:noFill/>
          <a:ln/>
        </p:spPr>
        <p:txBody>
          <a:bodyPr wrap="none" lIns="0" tIns="0" rIns="0" bIns="0" rtlCol="0" anchor="ctr">
            <a:spAutoFit/>
          </a:bodyPr>
          <a:lstStyle/>
          <a:p>
            <a:pPr marL="0" indent="0">
              <a:buNone/>
            </a:pPr>
            <a:r>
              <a:rPr lang="en-US" sz="828" b="1" dirty="0">
                <a:solidFill>
                  <a:srgbClr val="4A90E2"/>
                </a:solidFill>
                <a:latin typeface="Noto Sans" pitchFamily="34" charset="0"/>
                <a:ea typeface="Noto Sans" pitchFamily="34" charset="-122"/>
                <a:cs typeface="Noto Sans" pitchFamily="34" charset="-120"/>
              </a:rPr>
              <a:t>Priority</a:t>
            </a:r>
            <a:endParaRPr lang="en-US" sz="628" dirty="0"/>
          </a:p>
        </p:txBody>
      </p:sp>
      <p:sp>
        <p:nvSpPr>
          <p:cNvPr id="20" name="Text 17"/>
          <p:cNvSpPr/>
          <p:nvPr/>
        </p:nvSpPr>
        <p:spPr>
          <a:xfrm>
            <a:off x="4786313" y="3625342"/>
            <a:ext cx="1678781" cy="116086"/>
          </a:xfrm>
          <a:prstGeom prst="rect">
            <a:avLst/>
          </a:prstGeom>
          <a:noFill/>
          <a:ln/>
        </p:spPr>
        <p:txBody>
          <a:bodyPr wrap="none" lIns="0" tIns="0" rIns="0" bIns="0" rtlCol="0" anchor="ctr">
            <a:spAutoFit/>
          </a:bodyPr>
          <a:lstStyle/>
          <a:p>
            <a:pPr marL="0" indent="0">
              <a:buNone/>
            </a:pPr>
            <a:r>
              <a:rPr lang="en-US" sz="828" b="1" dirty="0">
                <a:solidFill>
                  <a:srgbClr val="B0B0B0"/>
                </a:solidFill>
                <a:latin typeface="Noto Sans" pitchFamily="34" charset="0"/>
                <a:ea typeface="Noto Sans" pitchFamily="34" charset="-122"/>
                <a:cs typeface="Noto Sans" pitchFamily="34" charset="-120"/>
              </a:rPr>
              <a:t>Collaborative Governance</a:t>
            </a:r>
            <a:endParaRPr lang="en-US" sz="628" dirty="0"/>
          </a:p>
        </p:txBody>
      </p:sp>
      <p:sp>
        <p:nvSpPr>
          <p:cNvPr id="21" name="Shape 18"/>
          <p:cNvSpPr/>
          <p:nvPr/>
        </p:nvSpPr>
        <p:spPr>
          <a:xfrm>
            <a:off x="6750844" y="2159198"/>
            <a:ext cx="1964531" cy="1725104"/>
          </a:xfrm>
          <a:prstGeom prst="rect">
            <a:avLst/>
          </a:prstGeom>
          <a:solidFill>
            <a:srgbClr val="FFFFFF">
              <a:alpha val="5000"/>
            </a:srgbClr>
          </a:solidFill>
          <a:ln w="397">
            <a:solidFill>
              <a:srgbClr val="E31E24"/>
            </a:solidFill>
            <a:prstDash val="solid"/>
          </a:ln>
        </p:spPr>
        <p:txBody>
          <a:bodyPr/>
          <a:lstStyle/>
          <a:p>
            <a:endParaRPr/>
          </a:p>
        </p:txBody>
      </p:sp>
      <p:sp>
        <p:nvSpPr>
          <p:cNvPr id="22" name="Text 19"/>
          <p:cNvSpPr/>
          <p:nvPr/>
        </p:nvSpPr>
        <p:spPr>
          <a:xfrm>
            <a:off x="6893719" y="2302073"/>
            <a:ext cx="1678781" cy="135731"/>
          </a:xfrm>
          <a:prstGeom prst="rect">
            <a:avLst/>
          </a:prstGeom>
          <a:noFill/>
          <a:ln/>
        </p:spPr>
        <p:txBody>
          <a:bodyPr wrap="none" lIns="0" tIns="0" rIns="0" bIns="0" rtlCol="0" anchor="ctr">
            <a:spAutoFit/>
          </a:bodyPr>
          <a:lstStyle/>
          <a:p>
            <a:pPr marL="0" indent="0">
              <a:buNone/>
            </a:pPr>
            <a:r>
              <a:rPr lang="en-US" sz="932" b="1" kern="0" spc="1" dirty="0">
                <a:solidFill>
                  <a:srgbClr val="E31E24"/>
                </a:solidFill>
                <a:latin typeface="Noto Sans" pitchFamily="34" charset="0"/>
                <a:ea typeface="Noto Sans" pitchFamily="34" charset="-122"/>
                <a:cs typeface="Noto Sans" pitchFamily="34" charset="-120"/>
              </a:rPr>
              <a:t>Equality</a:t>
            </a:r>
            <a:endParaRPr lang="en-US" sz="732" dirty="0"/>
          </a:p>
        </p:txBody>
      </p:sp>
      <p:sp>
        <p:nvSpPr>
          <p:cNvPr id="23" name="Text 20"/>
          <p:cNvSpPr/>
          <p:nvPr/>
        </p:nvSpPr>
        <p:spPr>
          <a:xfrm>
            <a:off x="6893719" y="2523530"/>
            <a:ext cx="1678781" cy="594271"/>
          </a:xfrm>
          <a:prstGeom prst="rect">
            <a:avLst/>
          </a:prstGeom>
          <a:noFill/>
          <a:ln/>
        </p:spPr>
        <p:txBody>
          <a:bodyPr wrap="squar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 By adopting the IMSM, government can maximize tourism and its socio-economic benefits while preserving the integrity of tourism assets. </a:t>
            </a:r>
            <a:endParaRPr lang="en-US" sz="680" dirty="0"/>
          </a:p>
        </p:txBody>
      </p:sp>
      <p:sp>
        <p:nvSpPr>
          <p:cNvPr id="24" name="Text 21"/>
          <p:cNvSpPr/>
          <p:nvPr/>
        </p:nvSpPr>
        <p:spPr>
          <a:xfrm>
            <a:off x="6893719" y="3466393"/>
            <a:ext cx="1678781" cy="116086"/>
          </a:xfrm>
          <a:prstGeom prst="rect">
            <a:avLst/>
          </a:prstGeom>
          <a:noFill/>
          <a:ln/>
        </p:spPr>
        <p:txBody>
          <a:bodyPr wrap="none" lIns="0" tIns="0" rIns="0" bIns="0" rtlCol="0" anchor="ctr">
            <a:spAutoFit/>
          </a:bodyPr>
          <a:lstStyle/>
          <a:p>
            <a:pPr marL="0" indent="0">
              <a:buNone/>
            </a:pPr>
            <a:r>
              <a:rPr lang="en-US" sz="828" b="1" dirty="0">
                <a:solidFill>
                  <a:srgbClr val="4A90E2"/>
                </a:solidFill>
                <a:latin typeface="Noto Sans" pitchFamily="34" charset="0"/>
                <a:ea typeface="Noto Sans" pitchFamily="34" charset="-122"/>
                <a:cs typeface="Noto Sans" pitchFamily="34" charset="-120"/>
              </a:rPr>
              <a:t>Priority</a:t>
            </a:r>
            <a:endParaRPr lang="en-US" sz="628" dirty="0"/>
          </a:p>
        </p:txBody>
      </p:sp>
      <p:sp>
        <p:nvSpPr>
          <p:cNvPr id="25" name="Text 22"/>
          <p:cNvSpPr/>
          <p:nvPr/>
        </p:nvSpPr>
        <p:spPr>
          <a:xfrm>
            <a:off x="6893719" y="3625342"/>
            <a:ext cx="1678781" cy="116086"/>
          </a:xfrm>
          <a:prstGeom prst="rect">
            <a:avLst/>
          </a:prstGeom>
          <a:noFill/>
          <a:ln/>
        </p:spPr>
        <p:txBody>
          <a:bodyPr wrap="none" lIns="0" tIns="0" rIns="0" bIns="0" rtlCol="0" anchor="ctr">
            <a:spAutoFit/>
          </a:bodyPr>
          <a:lstStyle/>
          <a:p>
            <a:pPr marL="0" indent="0">
              <a:buNone/>
            </a:pPr>
            <a:r>
              <a:rPr lang="en-US" sz="828" b="1" dirty="0">
                <a:solidFill>
                  <a:srgbClr val="B0B0B0"/>
                </a:solidFill>
                <a:latin typeface="Noto Sans" pitchFamily="34" charset="0"/>
                <a:ea typeface="Noto Sans" pitchFamily="34" charset="-122"/>
                <a:cs typeface="Noto Sans" pitchFamily="34" charset="-120"/>
              </a:rPr>
              <a:t>Tourism Financing &amp; Investment</a:t>
            </a:r>
            <a:endParaRPr lang="en-US" sz="628" dirty="0"/>
          </a:p>
        </p:txBody>
      </p:sp>
      <p:sp>
        <p:nvSpPr>
          <p:cNvPr id="26" name="Shape 23"/>
          <p:cNvSpPr/>
          <p:nvPr/>
        </p:nvSpPr>
        <p:spPr>
          <a:xfrm>
            <a:off x="428625" y="4241490"/>
            <a:ext cx="8286750" cy="1625873"/>
          </a:xfrm>
          <a:prstGeom prst="rect">
            <a:avLst/>
          </a:prstGeom>
          <a:solidFill>
            <a:srgbClr val="E31E24">
              <a:alpha val="10000"/>
            </a:srgbClr>
          </a:solidFill>
          <a:ln/>
        </p:spPr>
        <p:txBody>
          <a:bodyPr/>
          <a:lstStyle/>
          <a:p>
            <a:endParaRPr/>
          </a:p>
        </p:txBody>
      </p:sp>
      <p:sp>
        <p:nvSpPr>
          <p:cNvPr id="27" name="Shape 24"/>
          <p:cNvSpPr/>
          <p:nvPr/>
        </p:nvSpPr>
        <p:spPr>
          <a:xfrm>
            <a:off x="428625" y="4241490"/>
            <a:ext cx="28575" cy="1625873"/>
          </a:xfrm>
          <a:prstGeom prst="rect">
            <a:avLst/>
          </a:prstGeom>
          <a:solidFill>
            <a:srgbClr val="E31E24"/>
          </a:solidFill>
          <a:ln/>
        </p:spPr>
        <p:txBody>
          <a:bodyPr/>
          <a:lstStyle/>
          <a:p>
            <a:endParaRPr/>
          </a:p>
        </p:txBody>
      </p:sp>
      <p:sp>
        <p:nvSpPr>
          <p:cNvPr id="28" name="Text 25"/>
          <p:cNvSpPr/>
          <p:nvPr/>
        </p:nvSpPr>
        <p:spPr>
          <a:xfrm>
            <a:off x="571500" y="4384365"/>
            <a:ext cx="8001000" cy="135731"/>
          </a:xfrm>
          <a:prstGeom prst="rect">
            <a:avLst/>
          </a:prstGeom>
          <a:noFill/>
          <a:ln/>
        </p:spPr>
        <p:txBody>
          <a:bodyPr wrap="none" lIns="0" tIns="0" rIns="0" bIns="0" rtlCol="0" anchor="ctr">
            <a:spAutoFit/>
          </a:bodyPr>
          <a:lstStyle/>
          <a:p>
            <a:pPr marL="0" indent="0">
              <a:buNone/>
            </a:pPr>
            <a:r>
              <a:rPr lang="en-US" sz="932" b="1" kern="0" spc="1" dirty="0">
                <a:solidFill>
                  <a:srgbClr val="E31E24"/>
                </a:solidFill>
                <a:latin typeface="Noto Sans" pitchFamily="34" charset="0"/>
                <a:ea typeface="Noto Sans" pitchFamily="34" charset="-122"/>
                <a:cs typeface="Noto Sans" pitchFamily="34" charset="-120"/>
              </a:rPr>
              <a:t>IMSM Framework for State-Owned Tourism Assets</a:t>
            </a:r>
            <a:endParaRPr lang="en-US" sz="732" dirty="0"/>
          </a:p>
        </p:txBody>
      </p:sp>
      <p:sp>
        <p:nvSpPr>
          <p:cNvPr id="29" name="Text 26"/>
          <p:cNvSpPr/>
          <p:nvPr/>
        </p:nvSpPr>
        <p:spPr>
          <a:xfrm>
            <a:off x="571500" y="4591534"/>
            <a:ext cx="8001000" cy="297135"/>
          </a:xfrm>
          <a:prstGeom prst="rect">
            <a:avLst/>
          </a:prstGeom>
          <a:noFill/>
          <a:ln/>
        </p:spPr>
        <p:txBody>
          <a:bodyPr wrap="squar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 The Integrated Management and Sustainability Model provides a comprehensive framework for managing state-owned tourism assets in South Africa. It integrates environmental conservation, social responsibility, economic viability, and governance excellence to create sustainable tourism destinations. </a:t>
            </a:r>
            <a:endParaRPr lang="en-US" sz="680" dirty="0"/>
          </a:p>
        </p:txBody>
      </p:sp>
      <p:sp>
        <p:nvSpPr>
          <p:cNvPr id="30" name="Shape 27"/>
          <p:cNvSpPr/>
          <p:nvPr/>
        </p:nvSpPr>
        <p:spPr>
          <a:xfrm>
            <a:off x="571500" y="5010113"/>
            <a:ext cx="42863" cy="42863"/>
          </a:xfrm>
          <a:prstGeom prst="ellipse">
            <a:avLst/>
          </a:prstGeom>
          <a:solidFill>
            <a:srgbClr val="E31E24"/>
          </a:solidFill>
          <a:ln/>
        </p:spPr>
        <p:txBody>
          <a:bodyPr/>
          <a:lstStyle/>
          <a:p>
            <a:endParaRPr/>
          </a:p>
        </p:txBody>
      </p:sp>
      <p:sp>
        <p:nvSpPr>
          <p:cNvPr id="31" name="Text 28"/>
          <p:cNvSpPr/>
          <p:nvPr/>
        </p:nvSpPr>
        <p:spPr>
          <a:xfrm>
            <a:off x="685800" y="4974394"/>
            <a:ext cx="1208215"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Environmental Stewardship:</a:t>
            </a:r>
            <a:endParaRPr lang="en-US" sz="628" dirty="0"/>
          </a:p>
        </p:txBody>
      </p:sp>
      <p:sp>
        <p:nvSpPr>
          <p:cNvPr id="32" name="Text 29"/>
          <p:cNvSpPr/>
          <p:nvPr/>
        </p:nvSpPr>
        <p:spPr>
          <a:xfrm>
            <a:off x="1894015" y="4974394"/>
            <a:ext cx="2535082" cy="116086"/>
          </a:xfrm>
          <a:prstGeom prst="rect">
            <a:avLst/>
          </a:prstGeom>
          <a:noFill/>
          <a:ln/>
        </p:spPr>
        <p:txBody>
          <a:bodyPr wrap="non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 Balancing biodiversity conservation with tourism development</a:t>
            </a:r>
            <a:endParaRPr lang="en-US" sz="628" dirty="0"/>
          </a:p>
        </p:txBody>
      </p:sp>
      <p:sp>
        <p:nvSpPr>
          <p:cNvPr id="33" name="Shape 30"/>
          <p:cNvSpPr/>
          <p:nvPr/>
        </p:nvSpPr>
        <p:spPr>
          <a:xfrm>
            <a:off x="571500" y="5197636"/>
            <a:ext cx="42863" cy="42863"/>
          </a:xfrm>
          <a:prstGeom prst="ellipse">
            <a:avLst/>
          </a:prstGeom>
          <a:solidFill>
            <a:srgbClr val="E31E24"/>
          </a:solidFill>
          <a:ln/>
        </p:spPr>
        <p:txBody>
          <a:bodyPr/>
          <a:lstStyle/>
          <a:p>
            <a:endParaRPr/>
          </a:p>
        </p:txBody>
      </p:sp>
      <p:sp>
        <p:nvSpPr>
          <p:cNvPr id="34" name="Text 31"/>
          <p:cNvSpPr/>
          <p:nvPr/>
        </p:nvSpPr>
        <p:spPr>
          <a:xfrm>
            <a:off x="685800" y="5161917"/>
            <a:ext cx="565891"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Social Equity:</a:t>
            </a:r>
            <a:endParaRPr lang="en-US" sz="628" dirty="0"/>
          </a:p>
        </p:txBody>
      </p:sp>
      <p:sp>
        <p:nvSpPr>
          <p:cNvPr id="35" name="Text 32"/>
          <p:cNvSpPr/>
          <p:nvPr/>
        </p:nvSpPr>
        <p:spPr>
          <a:xfrm>
            <a:off x="1251691" y="5161917"/>
            <a:ext cx="2370581" cy="116086"/>
          </a:xfrm>
          <a:prstGeom prst="rect">
            <a:avLst/>
          </a:prstGeom>
          <a:noFill/>
          <a:ln/>
        </p:spPr>
        <p:txBody>
          <a:bodyPr wrap="non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 Ensuring equitable benefit-sharing with local communities</a:t>
            </a:r>
            <a:endParaRPr lang="en-US" sz="628" dirty="0"/>
          </a:p>
        </p:txBody>
      </p:sp>
      <p:sp>
        <p:nvSpPr>
          <p:cNvPr id="36" name="Shape 33"/>
          <p:cNvSpPr/>
          <p:nvPr/>
        </p:nvSpPr>
        <p:spPr>
          <a:xfrm>
            <a:off x="571500" y="5385160"/>
            <a:ext cx="42863" cy="42863"/>
          </a:xfrm>
          <a:prstGeom prst="ellipse">
            <a:avLst/>
          </a:prstGeom>
          <a:solidFill>
            <a:srgbClr val="E31E24"/>
          </a:solidFill>
          <a:ln/>
        </p:spPr>
        <p:txBody>
          <a:bodyPr/>
          <a:lstStyle/>
          <a:p>
            <a:endParaRPr/>
          </a:p>
        </p:txBody>
      </p:sp>
      <p:sp>
        <p:nvSpPr>
          <p:cNvPr id="37" name="Text 34"/>
          <p:cNvSpPr/>
          <p:nvPr/>
        </p:nvSpPr>
        <p:spPr>
          <a:xfrm>
            <a:off x="685800" y="5349441"/>
            <a:ext cx="807969"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Economic Viability:</a:t>
            </a:r>
            <a:endParaRPr lang="en-US" sz="628" dirty="0"/>
          </a:p>
        </p:txBody>
      </p:sp>
      <p:sp>
        <p:nvSpPr>
          <p:cNvPr id="38" name="Text 35"/>
          <p:cNvSpPr/>
          <p:nvPr/>
        </p:nvSpPr>
        <p:spPr>
          <a:xfrm>
            <a:off x="1493769" y="5349441"/>
            <a:ext cx="2400328" cy="116086"/>
          </a:xfrm>
          <a:prstGeom prst="rect">
            <a:avLst/>
          </a:prstGeom>
          <a:noFill/>
          <a:ln/>
        </p:spPr>
        <p:txBody>
          <a:bodyPr wrap="non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 Achieving financial sustainability and long-term investment</a:t>
            </a:r>
            <a:endParaRPr lang="en-US" sz="628" dirty="0"/>
          </a:p>
        </p:txBody>
      </p:sp>
      <p:sp>
        <p:nvSpPr>
          <p:cNvPr id="39" name="Shape 36"/>
          <p:cNvSpPr/>
          <p:nvPr/>
        </p:nvSpPr>
        <p:spPr>
          <a:xfrm>
            <a:off x="571500" y="5572683"/>
            <a:ext cx="42863" cy="42863"/>
          </a:xfrm>
          <a:prstGeom prst="ellipse">
            <a:avLst/>
          </a:prstGeom>
          <a:solidFill>
            <a:srgbClr val="E31E24"/>
          </a:solidFill>
          <a:ln/>
        </p:spPr>
        <p:txBody>
          <a:bodyPr/>
          <a:lstStyle/>
          <a:p>
            <a:endParaRPr/>
          </a:p>
        </p:txBody>
      </p:sp>
      <p:sp>
        <p:nvSpPr>
          <p:cNvPr id="40" name="Text 37"/>
          <p:cNvSpPr/>
          <p:nvPr/>
        </p:nvSpPr>
        <p:spPr>
          <a:xfrm>
            <a:off x="685800" y="5536964"/>
            <a:ext cx="1002218" cy="116086"/>
          </a:xfrm>
          <a:prstGeom prst="rect">
            <a:avLst/>
          </a:prstGeom>
          <a:noFill/>
          <a:ln/>
        </p:spPr>
        <p:txBody>
          <a:bodyPr wrap="none" lIns="0" tIns="0" rIns="0" bIns="0" rtlCol="0" anchor="ctr">
            <a:spAutoFit/>
          </a:bodyPr>
          <a:lstStyle/>
          <a:p>
            <a:pPr marL="0" indent="0">
              <a:buNone/>
            </a:pPr>
            <a:r>
              <a:rPr lang="en-US" sz="828" b="1" dirty="0">
                <a:solidFill>
                  <a:srgbClr val="D0D0D0"/>
                </a:solidFill>
                <a:latin typeface="Noto Sans" pitchFamily="34" charset="0"/>
                <a:ea typeface="Noto Sans" pitchFamily="34" charset="-122"/>
                <a:cs typeface="Noto Sans" pitchFamily="34" charset="-120"/>
              </a:rPr>
              <a:t>Governance Excellence:</a:t>
            </a:r>
            <a:endParaRPr lang="en-US" sz="628" dirty="0"/>
          </a:p>
        </p:txBody>
      </p:sp>
      <p:sp>
        <p:nvSpPr>
          <p:cNvPr id="41" name="Text 38"/>
          <p:cNvSpPr/>
          <p:nvPr/>
        </p:nvSpPr>
        <p:spPr>
          <a:xfrm>
            <a:off x="1688018" y="5536964"/>
            <a:ext cx="2525650" cy="116086"/>
          </a:xfrm>
          <a:prstGeom prst="rect">
            <a:avLst/>
          </a:prstGeom>
          <a:noFill/>
          <a:ln/>
        </p:spPr>
        <p:txBody>
          <a:bodyPr wrap="non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 Transparent, accountable, and adaptive management systems</a:t>
            </a:r>
            <a:endParaRPr lang="en-US" sz="62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26D16F-9484-4AC9-9E01-213D1195967D}"/>
              </a:ext>
            </a:extLst>
          </p:cNvPr>
          <p:cNvPicPr>
            <a:picLocks noChangeAspect="1"/>
          </p:cNvPicPr>
          <p:nvPr/>
        </p:nvPicPr>
        <p:blipFill>
          <a:blip r:embed="rId2"/>
          <a:stretch>
            <a:fillRect/>
          </a:stretch>
        </p:blipFill>
        <p:spPr>
          <a:xfrm>
            <a:off x="953710" y="93511"/>
            <a:ext cx="7236579" cy="4956478"/>
          </a:xfrm>
          <a:prstGeom prst="rect">
            <a:avLst/>
          </a:prstGeom>
        </p:spPr>
      </p:pic>
    </p:spTree>
    <p:extLst>
      <p:ext uri="{BB962C8B-B14F-4D97-AF65-F5344CB8AC3E}">
        <p14:creationId xmlns:p14="http://schemas.microsoft.com/office/powerpoint/2010/main" val="226836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428625" y="411659"/>
            <a:ext cx="57150" cy="357188"/>
          </a:xfrm>
          <a:prstGeom prst="rect">
            <a:avLst/>
          </a:prstGeom>
          <a:solidFill>
            <a:srgbClr val="E31E24"/>
          </a:solidFill>
          <a:ln/>
        </p:spPr>
        <p:txBody>
          <a:bodyPr/>
          <a:lstStyle/>
          <a:p>
            <a:endParaRPr/>
          </a:p>
        </p:txBody>
      </p:sp>
      <p:sp>
        <p:nvSpPr>
          <p:cNvPr id="4" name="Text 1"/>
          <p:cNvSpPr/>
          <p:nvPr/>
        </p:nvSpPr>
        <p:spPr>
          <a:xfrm>
            <a:off x="628650" y="357188"/>
            <a:ext cx="5276887" cy="466130"/>
          </a:xfrm>
          <a:prstGeom prst="rect">
            <a:avLst/>
          </a:prstGeom>
          <a:noFill/>
          <a:ln/>
        </p:spPr>
        <p:txBody>
          <a:bodyPr wrap="none" lIns="0" tIns="0" rIns="0" bIns="0" rtlCol="0" anchor="ctr">
            <a:spAutoFit/>
          </a:bodyPr>
          <a:lstStyle/>
          <a:p>
            <a:pPr marL="0" indent="0">
              <a:buNone/>
            </a:pPr>
            <a:r>
              <a:rPr lang="en-US" sz="2900" b="1" dirty="0">
                <a:solidFill>
                  <a:srgbClr val="FFFFFF"/>
                </a:solidFill>
                <a:latin typeface="Noto Sans" pitchFamily="34" charset="0"/>
                <a:ea typeface="Noto Sans" pitchFamily="34" charset="-122"/>
                <a:cs typeface="Noto Sans" pitchFamily="34" charset="-120"/>
              </a:rPr>
              <a:t>Conclusion and Key Takeaways</a:t>
            </a:r>
            <a:endParaRPr lang="en-US" sz="2700" dirty="0"/>
          </a:p>
        </p:txBody>
      </p:sp>
      <p:sp>
        <p:nvSpPr>
          <p:cNvPr id="5" name="Text 2"/>
          <p:cNvSpPr/>
          <p:nvPr/>
        </p:nvSpPr>
        <p:spPr>
          <a:xfrm>
            <a:off x="8447736" y="522387"/>
            <a:ext cx="267639" cy="135731"/>
          </a:xfrm>
          <a:prstGeom prst="rect">
            <a:avLst/>
          </a:prstGeom>
          <a:noFill/>
          <a:ln/>
        </p:spPr>
        <p:txBody>
          <a:bodyPr wrap="none" lIns="0" tIns="0" rIns="0" bIns="0" rtlCol="0" anchor="ctr">
            <a:spAutoFit/>
          </a:bodyPr>
          <a:lstStyle/>
          <a:p>
            <a:pPr marL="0" indent="0">
              <a:buNone/>
            </a:pPr>
            <a:r>
              <a:rPr lang="en-US" sz="932" i="1" dirty="0">
                <a:solidFill>
                  <a:srgbClr val="B0B0B0"/>
                </a:solidFill>
                <a:latin typeface="Noto Sans" pitchFamily="34" charset="0"/>
                <a:ea typeface="Noto Sans" pitchFamily="34" charset="-122"/>
                <a:cs typeface="Noto Sans" pitchFamily="34" charset="-120"/>
              </a:rPr>
              <a:t>Part 1</a:t>
            </a:r>
            <a:endParaRPr lang="en-US" sz="732" dirty="0"/>
          </a:p>
        </p:txBody>
      </p:sp>
      <p:sp>
        <p:nvSpPr>
          <p:cNvPr id="6" name="Shape 3"/>
          <p:cNvSpPr/>
          <p:nvPr/>
        </p:nvSpPr>
        <p:spPr>
          <a:xfrm>
            <a:off x="428625" y="1144786"/>
            <a:ext cx="8286750" cy="771525"/>
          </a:xfrm>
          <a:prstGeom prst="rect">
            <a:avLst/>
          </a:prstGeom>
          <a:solidFill>
            <a:srgbClr val="E31E24">
              <a:alpha val="10000"/>
            </a:srgbClr>
          </a:solidFill>
          <a:ln/>
        </p:spPr>
        <p:txBody>
          <a:bodyPr/>
          <a:lstStyle/>
          <a:p>
            <a:endParaRPr/>
          </a:p>
        </p:txBody>
      </p:sp>
      <p:sp>
        <p:nvSpPr>
          <p:cNvPr id="7" name="Shape 4"/>
          <p:cNvSpPr/>
          <p:nvPr/>
        </p:nvSpPr>
        <p:spPr>
          <a:xfrm>
            <a:off x="428625" y="1144786"/>
            <a:ext cx="28575" cy="771525"/>
          </a:xfrm>
          <a:prstGeom prst="rect">
            <a:avLst/>
          </a:prstGeom>
          <a:solidFill>
            <a:srgbClr val="E31E24"/>
          </a:solidFill>
          <a:ln/>
        </p:spPr>
        <p:txBody>
          <a:bodyPr/>
          <a:lstStyle/>
          <a:p>
            <a:endParaRPr/>
          </a:p>
        </p:txBody>
      </p:sp>
      <p:sp>
        <p:nvSpPr>
          <p:cNvPr id="8" name="Text 5"/>
          <p:cNvSpPr/>
          <p:nvPr/>
        </p:nvSpPr>
        <p:spPr>
          <a:xfrm>
            <a:off x="428625" y="1144786"/>
            <a:ext cx="8286750" cy="771525"/>
          </a:xfrm>
          <a:prstGeom prst="rect">
            <a:avLst/>
          </a:prstGeom>
          <a:noFill/>
          <a:ln/>
        </p:spPr>
        <p:txBody>
          <a:bodyPr wrap="square" lIns="153035" tIns="153035" rIns="153035" bIns="153035" rtlCol="0" anchor="ctr">
            <a:spAutoFit/>
          </a:bodyPr>
          <a:lstStyle/>
          <a:p>
            <a:pPr marL="0" indent="0">
              <a:buNone/>
            </a:pPr>
            <a:r>
              <a:rPr lang="en-US" sz="985" dirty="0">
                <a:solidFill>
                  <a:srgbClr val="FFFFFF"/>
                </a:solidFill>
                <a:latin typeface="Noto Sans" pitchFamily="34" charset="0"/>
                <a:ea typeface="Noto Sans" pitchFamily="34" charset="-122"/>
                <a:cs typeface="Noto Sans" pitchFamily="34" charset="-120"/>
              </a:rPr>
              <a:t> This comprehensive study highlights critical areas for improvement in the management and sustainability of state-owned tourism assets in South Africa. By addressing financial, infrastructural, environmental, and social challenges through strategic recommendations and the proposed Integrated Management and Sustainability Model (IMSM), the government can significantly enhance the sector's long-term viability and contribution to the economy. </a:t>
            </a:r>
            <a:endParaRPr lang="en-US" sz="785" dirty="0"/>
          </a:p>
        </p:txBody>
      </p:sp>
      <p:sp>
        <p:nvSpPr>
          <p:cNvPr id="9" name="Text 6"/>
          <p:cNvSpPr/>
          <p:nvPr/>
        </p:nvSpPr>
        <p:spPr>
          <a:xfrm>
            <a:off x="428625" y="2059186"/>
            <a:ext cx="8286750" cy="155377"/>
          </a:xfrm>
          <a:prstGeom prst="rect">
            <a:avLst/>
          </a:prstGeom>
          <a:noFill/>
          <a:ln/>
        </p:spPr>
        <p:txBody>
          <a:bodyPr wrap="none" lIns="0" tIns="0" rIns="0" bIns="0" rtlCol="0" anchor="ctr">
            <a:spAutoFit/>
          </a:bodyPr>
          <a:lstStyle/>
          <a:p>
            <a:pPr marL="0" indent="0">
              <a:buNone/>
            </a:pPr>
            <a:r>
              <a:rPr lang="en-US" sz="1037" b="1" kern="0" spc="1" dirty="0">
                <a:solidFill>
                  <a:srgbClr val="E31E24"/>
                </a:solidFill>
                <a:latin typeface="Noto Sans" pitchFamily="34" charset="0"/>
                <a:ea typeface="Noto Sans" pitchFamily="34" charset="-122"/>
                <a:cs typeface="Noto Sans" pitchFamily="34" charset="-120"/>
              </a:rPr>
              <a:t>Key Takeaways</a:t>
            </a:r>
            <a:endParaRPr lang="en-US" sz="837" dirty="0"/>
          </a:p>
        </p:txBody>
      </p:sp>
      <p:sp>
        <p:nvSpPr>
          <p:cNvPr id="10" name="Shape 7"/>
          <p:cNvSpPr/>
          <p:nvPr/>
        </p:nvSpPr>
        <p:spPr>
          <a:xfrm>
            <a:off x="428625" y="2300288"/>
            <a:ext cx="4086225" cy="669727"/>
          </a:xfrm>
          <a:prstGeom prst="rect">
            <a:avLst/>
          </a:prstGeom>
          <a:solidFill>
            <a:srgbClr val="4A90E2">
              <a:alpha val="8000"/>
            </a:srgbClr>
          </a:solidFill>
          <a:ln/>
        </p:spPr>
        <p:txBody>
          <a:bodyPr/>
          <a:lstStyle/>
          <a:p>
            <a:endParaRPr/>
          </a:p>
        </p:txBody>
      </p:sp>
      <p:sp>
        <p:nvSpPr>
          <p:cNvPr id="11" name="Shape 8"/>
          <p:cNvSpPr/>
          <p:nvPr/>
        </p:nvSpPr>
        <p:spPr>
          <a:xfrm>
            <a:off x="428625" y="2300288"/>
            <a:ext cx="28575" cy="669727"/>
          </a:xfrm>
          <a:prstGeom prst="rect">
            <a:avLst/>
          </a:prstGeom>
          <a:solidFill>
            <a:srgbClr val="4A90E2"/>
          </a:solidFill>
          <a:ln/>
        </p:spPr>
        <p:txBody>
          <a:bodyPr/>
          <a:lstStyle/>
          <a:p>
            <a:endParaRPr/>
          </a:p>
        </p:txBody>
      </p:sp>
      <p:sp>
        <p:nvSpPr>
          <p:cNvPr id="12" name="Text 9"/>
          <p:cNvSpPr/>
          <p:nvPr/>
        </p:nvSpPr>
        <p:spPr>
          <a:xfrm>
            <a:off x="542925" y="2414588"/>
            <a:ext cx="3857625" cy="126802"/>
          </a:xfrm>
          <a:prstGeom prst="rect">
            <a:avLst/>
          </a:prstGeom>
          <a:noFill/>
          <a:ln/>
        </p:spPr>
        <p:txBody>
          <a:bodyPr wrap="none" lIns="0" tIns="0" rIns="0" bIns="0" rtlCol="0" anchor="ctr">
            <a:spAutoFit/>
          </a:bodyPr>
          <a:lstStyle/>
          <a:p>
            <a:pPr marL="0" indent="0">
              <a:buNone/>
            </a:pPr>
            <a:r>
              <a:rPr lang="en-US" sz="880" b="1" dirty="0">
                <a:solidFill>
                  <a:srgbClr val="4A90E2"/>
                </a:solidFill>
                <a:latin typeface="Noto Sans" pitchFamily="34" charset="0"/>
                <a:ea typeface="Noto Sans" pitchFamily="34" charset="-122"/>
                <a:cs typeface="Noto Sans" pitchFamily="34" charset="-120"/>
              </a:rPr>
              <a:t>Financial Sustainability</a:t>
            </a:r>
            <a:endParaRPr lang="en-US" sz="680" dirty="0"/>
          </a:p>
        </p:txBody>
      </p:sp>
      <p:sp>
        <p:nvSpPr>
          <p:cNvPr id="13" name="Text 10"/>
          <p:cNvSpPr/>
          <p:nvPr/>
        </p:nvSpPr>
        <p:spPr>
          <a:xfrm>
            <a:off x="542925" y="2598539"/>
            <a:ext cx="3857625" cy="257175"/>
          </a:xfrm>
          <a:prstGeom prst="rect">
            <a:avLst/>
          </a:prstGeom>
          <a:noFill/>
          <a:ln/>
        </p:spPr>
        <p:txBody>
          <a:bodyPr wrap="squar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Enhanced financial strategies and diversified revenue streams are essential for long-term viability of state-owned tourism assets.</a:t>
            </a:r>
            <a:endParaRPr lang="en-US" sz="628" dirty="0"/>
          </a:p>
        </p:txBody>
      </p:sp>
      <p:sp>
        <p:nvSpPr>
          <p:cNvPr id="14" name="Shape 11"/>
          <p:cNvSpPr/>
          <p:nvPr/>
        </p:nvSpPr>
        <p:spPr>
          <a:xfrm>
            <a:off x="4629150" y="2300288"/>
            <a:ext cx="4086225" cy="669727"/>
          </a:xfrm>
          <a:prstGeom prst="rect">
            <a:avLst/>
          </a:prstGeom>
          <a:solidFill>
            <a:srgbClr val="4A90E2">
              <a:alpha val="8000"/>
            </a:srgbClr>
          </a:solidFill>
          <a:ln/>
        </p:spPr>
        <p:txBody>
          <a:bodyPr/>
          <a:lstStyle/>
          <a:p>
            <a:endParaRPr/>
          </a:p>
        </p:txBody>
      </p:sp>
      <p:sp>
        <p:nvSpPr>
          <p:cNvPr id="15" name="Shape 12"/>
          <p:cNvSpPr/>
          <p:nvPr/>
        </p:nvSpPr>
        <p:spPr>
          <a:xfrm>
            <a:off x="4629150" y="2300288"/>
            <a:ext cx="28575" cy="669727"/>
          </a:xfrm>
          <a:prstGeom prst="rect">
            <a:avLst/>
          </a:prstGeom>
          <a:solidFill>
            <a:srgbClr val="4A90E2"/>
          </a:solidFill>
          <a:ln/>
        </p:spPr>
        <p:txBody>
          <a:bodyPr/>
          <a:lstStyle/>
          <a:p>
            <a:endParaRPr/>
          </a:p>
        </p:txBody>
      </p:sp>
      <p:sp>
        <p:nvSpPr>
          <p:cNvPr id="16" name="Text 13"/>
          <p:cNvSpPr/>
          <p:nvPr/>
        </p:nvSpPr>
        <p:spPr>
          <a:xfrm>
            <a:off x="4743450" y="2414588"/>
            <a:ext cx="3857625" cy="126802"/>
          </a:xfrm>
          <a:prstGeom prst="rect">
            <a:avLst/>
          </a:prstGeom>
          <a:noFill/>
          <a:ln/>
        </p:spPr>
        <p:txBody>
          <a:bodyPr wrap="none" lIns="0" tIns="0" rIns="0" bIns="0" rtlCol="0" anchor="ctr">
            <a:spAutoFit/>
          </a:bodyPr>
          <a:lstStyle/>
          <a:p>
            <a:pPr marL="0" indent="0">
              <a:buNone/>
            </a:pPr>
            <a:r>
              <a:rPr lang="en-US" sz="880" b="1" dirty="0">
                <a:solidFill>
                  <a:srgbClr val="4A90E2"/>
                </a:solidFill>
                <a:latin typeface="Noto Sans" pitchFamily="34" charset="0"/>
                <a:ea typeface="Noto Sans" pitchFamily="34" charset="-122"/>
                <a:cs typeface="Noto Sans" pitchFamily="34" charset="-120"/>
              </a:rPr>
              <a:t>Infrastructure Investment</a:t>
            </a:r>
            <a:endParaRPr lang="en-US" sz="680" dirty="0"/>
          </a:p>
        </p:txBody>
      </p:sp>
      <p:sp>
        <p:nvSpPr>
          <p:cNvPr id="17" name="Text 14"/>
          <p:cNvSpPr/>
          <p:nvPr/>
        </p:nvSpPr>
        <p:spPr>
          <a:xfrm>
            <a:off x="4743450" y="2598539"/>
            <a:ext cx="3857625" cy="257175"/>
          </a:xfrm>
          <a:prstGeom prst="rect">
            <a:avLst/>
          </a:prstGeom>
          <a:noFill/>
          <a:ln/>
        </p:spPr>
        <p:txBody>
          <a:bodyPr wrap="squar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Focused maintenance planning with adequate budgeting is required to restore and maintain safe, accessible tourism facilities.</a:t>
            </a:r>
            <a:endParaRPr lang="en-US" sz="628" dirty="0"/>
          </a:p>
        </p:txBody>
      </p:sp>
      <p:sp>
        <p:nvSpPr>
          <p:cNvPr id="18" name="Shape 15"/>
          <p:cNvSpPr/>
          <p:nvPr/>
        </p:nvSpPr>
        <p:spPr>
          <a:xfrm>
            <a:off x="428625" y="3084314"/>
            <a:ext cx="4086225" cy="669727"/>
          </a:xfrm>
          <a:prstGeom prst="rect">
            <a:avLst/>
          </a:prstGeom>
          <a:solidFill>
            <a:srgbClr val="4A90E2">
              <a:alpha val="8000"/>
            </a:srgbClr>
          </a:solidFill>
          <a:ln/>
        </p:spPr>
        <p:txBody>
          <a:bodyPr/>
          <a:lstStyle/>
          <a:p>
            <a:endParaRPr/>
          </a:p>
        </p:txBody>
      </p:sp>
      <p:sp>
        <p:nvSpPr>
          <p:cNvPr id="19" name="Shape 16"/>
          <p:cNvSpPr/>
          <p:nvPr/>
        </p:nvSpPr>
        <p:spPr>
          <a:xfrm>
            <a:off x="428625" y="3084314"/>
            <a:ext cx="28575" cy="669727"/>
          </a:xfrm>
          <a:prstGeom prst="rect">
            <a:avLst/>
          </a:prstGeom>
          <a:solidFill>
            <a:srgbClr val="4A90E2"/>
          </a:solidFill>
          <a:ln/>
        </p:spPr>
        <p:txBody>
          <a:bodyPr/>
          <a:lstStyle/>
          <a:p>
            <a:endParaRPr/>
          </a:p>
        </p:txBody>
      </p:sp>
      <p:sp>
        <p:nvSpPr>
          <p:cNvPr id="20" name="Text 17"/>
          <p:cNvSpPr/>
          <p:nvPr/>
        </p:nvSpPr>
        <p:spPr>
          <a:xfrm>
            <a:off x="542925" y="3198614"/>
            <a:ext cx="3857625" cy="126802"/>
          </a:xfrm>
          <a:prstGeom prst="rect">
            <a:avLst/>
          </a:prstGeom>
          <a:noFill/>
          <a:ln/>
        </p:spPr>
        <p:txBody>
          <a:bodyPr wrap="none" lIns="0" tIns="0" rIns="0" bIns="0" rtlCol="0" anchor="ctr">
            <a:spAutoFit/>
          </a:bodyPr>
          <a:lstStyle/>
          <a:p>
            <a:pPr marL="0" indent="0">
              <a:buNone/>
            </a:pPr>
            <a:r>
              <a:rPr lang="en-US" sz="880" b="1" dirty="0">
                <a:solidFill>
                  <a:srgbClr val="4A90E2"/>
                </a:solidFill>
                <a:latin typeface="Noto Sans" pitchFamily="34" charset="0"/>
                <a:ea typeface="Noto Sans" pitchFamily="34" charset="-122"/>
                <a:cs typeface="Noto Sans" pitchFamily="34" charset="-120"/>
              </a:rPr>
              <a:t>Environmental Stewardship</a:t>
            </a:r>
            <a:endParaRPr lang="en-US" sz="680" dirty="0"/>
          </a:p>
        </p:txBody>
      </p:sp>
      <p:sp>
        <p:nvSpPr>
          <p:cNvPr id="21" name="Text 18"/>
          <p:cNvSpPr/>
          <p:nvPr/>
        </p:nvSpPr>
        <p:spPr>
          <a:xfrm>
            <a:off x="542925" y="3382566"/>
            <a:ext cx="3857625" cy="257175"/>
          </a:xfrm>
          <a:prstGeom prst="rect">
            <a:avLst/>
          </a:prstGeom>
          <a:noFill/>
          <a:ln/>
        </p:spPr>
        <p:txBody>
          <a:bodyPr wrap="squar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Integrated environmental management practices are vital for sustainable tourism that preserves natural and cultural heritage.</a:t>
            </a:r>
            <a:endParaRPr lang="en-US" sz="628" dirty="0"/>
          </a:p>
        </p:txBody>
      </p:sp>
      <p:sp>
        <p:nvSpPr>
          <p:cNvPr id="22" name="Shape 19"/>
          <p:cNvSpPr/>
          <p:nvPr/>
        </p:nvSpPr>
        <p:spPr>
          <a:xfrm>
            <a:off x="4629150" y="3084314"/>
            <a:ext cx="4086225" cy="669727"/>
          </a:xfrm>
          <a:prstGeom prst="rect">
            <a:avLst/>
          </a:prstGeom>
          <a:solidFill>
            <a:srgbClr val="4A90E2">
              <a:alpha val="8000"/>
            </a:srgbClr>
          </a:solidFill>
          <a:ln/>
        </p:spPr>
        <p:txBody>
          <a:bodyPr/>
          <a:lstStyle/>
          <a:p>
            <a:endParaRPr/>
          </a:p>
        </p:txBody>
      </p:sp>
      <p:sp>
        <p:nvSpPr>
          <p:cNvPr id="23" name="Shape 20"/>
          <p:cNvSpPr/>
          <p:nvPr/>
        </p:nvSpPr>
        <p:spPr>
          <a:xfrm>
            <a:off x="4629150" y="3084314"/>
            <a:ext cx="28575" cy="669727"/>
          </a:xfrm>
          <a:prstGeom prst="rect">
            <a:avLst/>
          </a:prstGeom>
          <a:solidFill>
            <a:srgbClr val="4A90E2"/>
          </a:solidFill>
          <a:ln/>
        </p:spPr>
        <p:txBody>
          <a:bodyPr/>
          <a:lstStyle/>
          <a:p>
            <a:endParaRPr/>
          </a:p>
        </p:txBody>
      </p:sp>
      <p:sp>
        <p:nvSpPr>
          <p:cNvPr id="24" name="Text 21"/>
          <p:cNvSpPr/>
          <p:nvPr/>
        </p:nvSpPr>
        <p:spPr>
          <a:xfrm>
            <a:off x="4743450" y="3198614"/>
            <a:ext cx="3857625" cy="126802"/>
          </a:xfrm>
          <a:prstGeom prst="rect">
            <a:avLst/>
          </a:prstGeom>
          <a:noFill/>
          <a:ln/>
        </p:spPr>
        <p:txBody>
          <a:bodyPr wrap="none" lIns="0" tIns="0" rIns="0" bIns="0" rtlCol="0" anchor="ctr">
            <a:spAutoFit/>
          </a:bodyPr>
          <a:lstStyle/>
          <a:p>
            <a:pPr marL="0" indent="0">
              <a:buNone/>
            </a:pPr>
            <a:r>
              <a:rPr lang="en-US" sz="880" b="1" dirty="0">
                <a:solidFill>
                  <a:srgbClr val="4A90E2"/>
                </a:solidFill>
                <a:latin typeface="Noto Sans" pitchFamily="34" charset="0"/>
                <a:ea typeface="Noto Sans" pitchFamily="34" charset="-122"/>
                <a:cs typeface="Noto Sans" pitchFamily="34" charset="-120"/>
              </a:rPr>
              <a:t>Community Partnership</a:t>
            </a:r>
            <a:endParaRPr lang="en-US" sz="680" dirty="0"/>
          </a:p>
        </p:txBody>
      </p:sp>
      <p:sp>
        <p:nvSpPr>
          <p:cNvPr id="25" name="Text 22"/>
          <p:cNvSpPr/>
          <p:nvPr/>
        </p:nvSpPr>
        <p:spPr>
          <a:xfrm>
            <a:off x="4743450" y="3382566"/>
            <a:ext cx="3857625" cy="257175"/>
          </a:xfrm>
          <a:prstGeom prst="rect">
            <a:avLst/>
          </a:prstGeom>
          <a:noFill/>
          <a:ln/>
        </p:spPr>
        <p:txBody>
          <a:bodyPr wrap="squar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Meaningful community engagement and equitable benefit-sharing are essential for sustainable and inclusive tourism development.</a:t>
            </a:r>
            <a:endParaRPr lang="en-US" sz="628" dirty="0"/>
          </a:p>
        </p:txBody>
      </p:sp>
      <p:sp>
        <p:nvSpPr>
          <p:cNvPr id="26" name="Shape 23"/>
          <p:cNvSpPr/>
          <p:nvPr/>
        </p:nvSpPr>
        <p:spPr>
          <a:xfrm>
            <a:off x="428625" y="3954066"/>
            <a:ext cx="8286750" cy="425053"/>
          </a:xfrm>
          <a:prstGeom prst="rect">
            <a:avLst/>
          </a:prstGeom>
          <a:solidFill>
            <a:srgbClr val="E31E24">
              <a:alpha val="8000"/>
            </a:srgbClr>
          </a:solidFill>
          <a:ln/>
        </p:spPr>
        <p:txBody>
          <a:bodyPr/>
          <a:lstStyle/>
          <a:p>
            <a:endParaRPr/>
          </a:p>
        </p:txBody>
      </p:sp>
      <p:sp>
        <p:nvSpPr>
          <p:cNvPr id="27" name="Shape 24"/>
          <p:cNvSpPr/>
          <p:nvPr/>
        </p:nvSpPr>
        <p:spPr>
          <a:xfrm>
            <a:off x="428625" y="3954066"/>
            <a:ext cx="28575" cy="425053"/>
          </a:xfrm>
          <a:prstGeom prst="rect">
            <a:avLst/>
          </a:prstGeom>
          <a:solidFill>
            <a:srgbClr val="E31E24"/>
          </a:solidFill>
          <a:ln/>
        </p:spPr>
        <p:txBody>
          <a:bodyPr/>
          <a:lstStyle/>
          <a:p>
            <a:endParaRPr/>
          </a:p>
        </p:txBody>
      </p:sp>
      <p:sp>
        <p:nvSpPr>
          <p:cNvPr id="28" name="Text 25"/>
          <p:cNvSpPr/>
          <p:nvPr/>
        </p:nvSpPr>
        <p:spPr>
          <a:xfrm>
            <a:off x="535781" y="4039791"/>
            <a:ext cx="8072438" cy="116086"/>
          </a:xfrm>
          <a:prstGeom prst="rect">
            <a:avLst/>
          </a:prstGeom>
          <a:noFill/>
          <a:ln/>
        </p:spPr>
        <p:txBody>
          <a:bodyPr wrap="none" lIns="0" tIns="0" rIns="0" bIns="0" rtlCol="0" anchor="ctr">
            <a:spAutoFit/>
          </a:bodyPr>
          <a:lstStyle/>
          <a:p>
            <a:pPr marL="0" indent="0">
              <a:buNone/>
            </a:pPr>
            <a:r>
              <a:rPr lang="en-US" sz="828" b="1" dirty="0">
                <a:solidFill>
                  <a:srgbClr val="E31E24"/>
                </a:solidFill>
                <a:latin typeface="Noto Sans" pitchFamily="34" charset="0"/>
                <a:ea typeface="Noto Sans" pitchFamily="34" charset="-122"/>
                <a:cs typeface="Noto Sans" pitchFamily="34" charset="-120"/>
              </a:rPr>
              <a:t>Continued on next slide:</a:t>
            </a:r>
            <a:endParaRPr lang="en-US" sz="628" dirty="0"/>
          </a:p>
        </p:txBody>
      </p:sp>
      <p:sp>
        <p:nvSpPr>
          <p:cNvPr id="29" name="Text 26"/>
          <p:cNvSpPr/>
          <p:nvPr/>
        </p:nvSpPr>
        <p:spPr>
          <a:xfrm>
            <a:off x="535781" y="4177308"/>
            <a:ext cx="8072438" cy="116086"/>
          </a:xfrm>
          <a:prstGeom prst="rect">
            <a:avLst/>
          </a:prstGeom>
          <a:noFill/>
          <a:ln/>
        </p:spPr>
        <p:txBody>
          <a:bodyPr wrap="non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Next steps for implementing the IMSM framework and establishing continuous monitoring mechanisms.</a:t>
            </a:r>
            <a:endParaRPr lang="en-US" sz="628"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428625" y="644723"/>
            <a:ext cx="50676" cy="357188"/>
          </a:xfrm>
          <a:prstGeom prst="rect">
            <a:avLst/>
          </a:prstGeom>
          <a:solidFill>
            <a:srgbClr val="E31E24"/>
          </a:solidFill>
          <a:ln/>
        </p:spPr>
        <p:txBody>
          <a:bodyPr/>
          <a:lstStyle/>
          <a:p>
            <a:endParaRPr/>
          </a:p>
        </p:txBody>
      </p:sp>
      <p:sp>
        <p:nvSpPr>
          <p:cNvPr id="4" name="Text 1"/>
          <p:cNvSpPr/>
          <p:nvPr/>
        </p:nvSpPr>
        <p:spPr>
          <a:xfrm>
            <a:off x="622176" y="357188"/>
            <a:ext cx="6756229" cy="932259"/>
          </a:xfrm>
          <a:prstGeom prst="rect">
            <a:avLst/>
          </a:prstGeom>
          <a:noFill/>
          <a:ln/>
        </p:spPr>
        <p:txBody>
          <a:bodyPr wrap="square" lIns="0" tIns="0" rIns="0" bIns="0" rtlCol="0" anchor="ctr">
            <a:spAutoFit/>
          </a:bodyPr>
          <a:lstStyle/>
          <a:p>
            <a:pPr marL="0" indent="0">
              <a:buNone/>
            </a:pPr>
            <a:r>
              <a:rPr lang="en-US" sz="2900" b="1" dirty="0">
                <a:solidFill>
                  <a:srgbClr val="FFFFFF"/>
                </a:solidFill>
                <a:latin typeface="Noto Sans" pitchFamily="34" charset="0"/>
                <a:ea typeface="Noto Sans" pitchFamily="34" charset="-122"/>
                <a:cs typeface="Noto Sans" pitchFamily="34" charset="-120"/>
              </a:rPr>
              <a:t>Implementation and Continuous Monitoring</a:t>
            </a:r>
            <a:endParaRPr lang="en-US" sz="2700" dirty="0"/>
          </a:p>
        </p:txBody>
      </p:sp>
      <p:sp>
        <p:nvSpPr>
          <p:cNvPr id="5" name="Text 2"/>
          <p:cNvSpPr/>
          <p:nvPr/>
        </p:nvSpPr>
        <p:spPr>
          <a:xfrm>
            <a:off x="7378405" y="687586"/>
            <a:ext cx="1336970" cy="271463"/>
          </a:xfrm>
          <a:prstGeom prst="rect">
            <a:avLst/>
          </a:prstGeom>
          <a:noFill/>
          <a:ln/>
        </p:spPr>
        <p:txBody>
          <a:bodyPr wrap="square" lIns="0" tIns="0" rIns="0" bIns="0" rtlCol="0" anchor="ctr">
            <a:spAutoFit/>
          </a:bodyPr>
          <a:lstStyle/>
          <a:p>
            <a:pPr marL="0" indent="0">
              <a:buNone/>
            </a:pPr>
            <a:r>
              <a:rPr lang="en-US" sz="932" i="1" dirty="0">
                <a:solidFill>
                  <a:srgbClr val="B0B0B0"/>
                </a:solidFill>
                <a:latin typeface="Noto Sans" pitchFamily="34" charset="0"/>
                <a:ea typeface="Noto Sans" pitchFamily="34" charset="-122"/>
                <a:cs typeface="Noto Sans" pitchFamily="34" charset="-120"/>
              </a:rPr>
              <a:t>Next Steps for Sustainable Growth</a:t>
            </a:r>
            <a:endParaRPr lang="en-US" sz="732" dirty="0"/>
          </a:p>
        </p:txBody>
      </p:sp>
      <p:sp>
        <p:nvSpPr>
          <p:cNvPr id="6" name="Text 3"/>
          <p:cNvSpPr/>
          <p:nvPr/>
        </p:nvSpPr>
        <p:spPr>
          <a:xfrm>
            <a:off x="428625" y="1646634"/>
            <a:ext cx="8286750" cy="175022"/>
          </a:xfrm>
          <a:prstGeom prst="rect">
            <a:avLst/>
          </a:prstGeom>
          <a:noFill/>
          <a:ln/>
        </p:spPr>
        <p:txBody>
          <a:bodyPr wrap="none" lIns="0" tIns="0" rIns="0" bIns="0" rtlCol="0" anchor="ctr">
            <a:spAutoFit/>
          </a:bodyPr>
          <a:lstStyle/>
          <a:p>
            <a:pPr marL="0" indent="0">
              <a:buNone/>
            </a:pPr>
            <a:r>
              <a:rPr lang="en-US" sz="1142" b="1" kern="0" spc="1" dirty="0">
                <a:solidFill>
                  <a:srgbClr val="E31E24"/>
                </a:solidFill>
                <a:latin typeface="Noto Sans" pitchFamily="34" charset="0"/>
                <a:ea typeface="Noto Sans" pitchFamily="34" charset="-122"/>
                <a:cs typeface="Noto Sans" pitchFamily="34" charset="-120"/>
              </a:rPr>
              <a:t>Next Steps for Implementation</a:t>
            </a:r>
            <a:endParaRPr lang="en-US" sz="942" dirty="0"/>
          </a:p>
        </p:txBody>
      </p:sp>
      <p:sp>
        <p:nvSpPr>
          <p:cNvPr id="7" name="Shape 4"/>
          <p:cNvSpPr/>
          <p:nvPr/>
        </p:nvSpPr>
        <p:spPr>
          <a:xfrm>
            <a:off x="428625" y="1871663"/>
            <a:ext cx="257175" cy="257175"/>
          </a:xfrm>
          <a:prstGeom prst="ellipse">
            <a:avLst/>
          </a:prstGeom>
          <a:solidFill>
            <a:srgbClr val="E31E24"/>
          </a:solidFill>
          <a:ln/>
        </p:spPr>
        <p:txBody>
          <a:bodyPr/>
          <a:lstStyle/>
          <a:p>
            <a:endParaRPr/>
          </a:p>
        </p:txBody>
      </p:sp>
      <p:sp>
        <p:nvSpPr>
          <p:cNvPr id="8" name="Text 5"/>
          <p:cNvSpPr/>
          <p:nvPr/>
        </p:nvSpPr>
        <p:spPr>
          <a:xfrm>
            <a:off x="428625" y="1871663"/>
            <a:ext cx="257175" cy="257175"/>
          </a:xfrm>
          <a:prstGeom prst="rect">
            <a:avLst/>
          </a:prstGeom>
          <a:noFill/>
          <a:ln/>
        </p:spPr>
        <p:txBody>
          <a:bodyPr wrap="square" lIns="0" tIns="0" rIns="0" bIns="0" rtlCol="0" anchor="ctr">
            <a:spAutoFit/>
          </a:bodyPr>
          <a:lstStyle/>
          <a:p>
            <a:pPr marL="0" indent="0" algn="ctr">
              <a:buNone/>
            </a:pPr>
            <a:r>
              <a:rPr lang="en-US" sz="985" b="1" dirty="0">
                <a:solidFill>
                  <a:srgbClr val="FFFFFF"/>
                </a:solidFill>
                <a:latin typeface="Noto Sans" pitchFamily="34" charset="0"/>
                <a:ea typeface="Noto Sans" pitchFamily="34" charset="-122"/>
                <a:cs typeface="Noto Sans" pitchFamily="34" charset="-120"/>
              </a:rPr>
              <a:t>1</a:t>
            </a:r>
            <a:endParaRPr lang="en-US" sz="785" dirty="0"/>
          </a:p>
        </p:txBody>
      </p:sp>
      <p:sp>
        <p:nvSpPr>
          <p:cNvPr id="9" name="Text 6"/>
          <p:cNvSpPr/>
          <p:nvPr/>
        </p:nvSpPr>
        <p:spPr>
          <a:xfrm>
            <a:off x="792956" y="1857375"/>
            <a:ext cx="7922419" cy="135731"/>
          </a:xfrm>
          <a:prstGeom prst="rect">
            <a:avLst/>
          </a:prstGeom>
          <a:noFill/>
          <a:ln/>
        </p:spPr>
        <p:txBody>
          <a:bodyPr wrap="none" lIns="0" tIns="0" rIns="0" bIns="0" rtlCol="0" anchor="ctr">
            <a:spAutoFit/>
          </a:bodyPr>
          <a:lstStyle/>
          <a:p>
            <a:pPr marL="0" indent="0">
              <a:buNone/>
            </a:pPr>
            <a:r>
              <a:rPr lang="en-US" sz="932" b="1" dirty="0">
                <a:solidFill>
                  <a:srgbClr val="FFFFFF"/>
                </a:solidFill>
                <a:latin typeface="Noto Sans" pitchFamily="34" charset="0"/>
                <a:ea typeface="Noto Sans" pitchFamily="34" charset="-122"/>
                <a:cs typeface="Noto Sans" pitchFamily="34" charset="-120"/>
              </a:rPr>
              <a:t>Adopt the IMSM Framework</a:t>
            </a:r>
            <a:endParaRPr lang="en-US" sz="732" dirty="0"/>
          </a:p>
        </p:txBody>
      </p:sp>
      <p:sp>
        <p:nvSpPr>
          <p:cNvPr id="10" name="Text 7"/>
          <p:cNvSpPr/>
          <p:nvPr/>
        </p:nvSpPr>
        <p:spPr>
          <a:xfrm>
            <a:off x="792956" y="2014538"/>
            <a:ext cx="7922419" cy="139303"/>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Integrate the proposed Integrated Management and Sustainability Model into national and provincial tourism policies and strategic plans.</a:t>
            </a:r>
            <a:endParaRPr lang="en-US" sz="680" dirty="0"/>
          </a:p>
        </p:txBody>
      </p:sp>
      <p:sp>
        <p:nvSpPr>
          <p:cNvPr id="11" name="Shape 8"/>
          <p:cNvSpPr/>
          <p:nvPr/>
        </p:nvSpPr>
        <p:spPr>
          <a:xfrm>
            <a:off x="428625" y="2253853"/>
            <a:ext cx="257175" cy="257175"/>
          </a:xfrm>
          <a:prstGeom prst="ellipse">
            <a:avLst/>
          </a:prstGeom>
          <a:solidFill>
            <a:srgbClr val="E31E24"/>
          </a:solidFill>
          <a:ln/>
        </p:spPr>
        <p:txBody>
          <a:bodyPr/>
          <a:lstStyle/>
          <a:p>
            <a:endParaRPr/>
          </a:p>
        </p:txBody>
      </p:sp>
      <p:sp>
        <p:nvSpPr>
          <p:cNvPr id="12" name="Text 9"/>
          <p:cNvSpPr/>
          <p:nvPr/>
        </p:nvSpPr>
        <p:spPr>
          <a:xfrm>
            <a:off x="428625" y="2253853"/>
            <a:ext cx="257175" cy="257175"/>
          </a:xfrm>
          <a:prstGeom prst="rect">
            <a:avLst/>
          </a:prstGeom>
          <a:noFill/>
          <a:ln/>
        </p:spPr>
        <p:txBody>
          <a:bodyPr wrap="square" lIns="0" tIns="0" rIns="0" bIns="0" rtlCol="0" anchor="ctr">
            <a:spAutoFit/>
          </a:bodyPr>
          <a:lstStyle/>
          <a:p>
            <a:pPr marL="0" indent="0" algn="ctr">
              <a:buNone/>
            </a:pPr>
            <a:r>
              <a:rPr lang="en-US" sz="985" b="1" dirty="0">
                <a:solidFill>
                  <a:srgbClr val="FFFFFF"/>
                </a:solidFill>
                <a:latin typeface="Noto Sans" pitchFamily="34" charset="0"/>
                <a:ea typeface="Noto Sans" pitchFamily="34" charset="-122"/>
                <a:cs typeface="Noto Sans" pitchFamily="34" charset="-120"/>
              </a:rPr>
              <a:t>2</a:t>
            </a:r>
            <a:endParaRPr lang="en-US" sz="785" dirty="0"/>
          </a:p>
        </p:txBody>
      </p:sp>
      <p:sp>
        <p:nvSpPr>
          <p:cNvPr id="13" name="Text 10"/>
          <p:cNvSpPr/>
          <p:nvPr/>
        </p:nvSpPr>
        <p:spPr>
          <a:xfrm>
            <a:off x="792956" y="2239566"/>
            <a:ext cx="7922419" cy="135731"/>
          </a:xfrm>
          <a:prstGeom prst="rect">
            <a:avLst/>
          </a:prstGeom>
          <a:noFill/>
          <a:ln/>
        </p:spPr>
        <p:txBody>
          <a:bodyPr wrap="none" lIns="0" tIns="0" rIns="0" bIns="0" rtlCol="0" anchor="ctr">
            <a:spAutoFit/>
          </a:bodyPr>
          <a:lstStyle/>
          <a:p>
            <a:pPr marL="0" indent="0">
              <a:buNone/>
            </a:pPr>
            <a:r>
              <a:rPr lang="en-US" sz="932" b="1" dirty="0">
                <a:solidFill>
                  <a:srgbClr val="FFFFFF"/>
                </a:solidFill>
                <a:latin typeface="Noto Sans" pitchFamily="34" charset="0"/>
                <a:ea typeface="Noto Sans" pitchFamily="34" charset="-122"/>
                <a:cs typeface="Noto Sans" pitchFamily="34" charset="-120"/>
              </a:rPr>
              <a:t>Establish Governance Structures</a:t>
            </a:r>
            <a:endParaRPr lang="en-US" sz="732" dirty="0"/>
          </a:p>
        </p:txBody>
      </p:sp>
      <p:sp>
        <p:nvSpPr>
          <p:cNvPr id="14" name="Text 11"/>
          <p:cNvSpPr/>
          <p:nvPr/>
        </p:nvSpPr>
        <p:spPr>
          <a:xfrm>
            <a:off x="792956" y="2396728"/>
            <a:ext cx="7922419" cy="139303"/>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Create clear governance frameworks with transparent reporting mechanisms and equitable benefit-sharing arrangements.</a:t>
            </a:r>
            <a:endParaRPr lang="en-US" sz="680" dirty="0"/>
          </a:p>
        </p:txBody>
      </p:sp>
      <p:sp>
        <p:nvSpPr>
          <p:cNvPr id="15" name="Shape 12"/>
          <p:cNvSpPr/>
          <p:nvPr/>
        </p:nvSpPr>
        <p:spPr>
          <a:xfrm>
            <a:off x="428625" y="2636044"/>
            <a:ext cx="257175" cy="257175"/>
          </a:xfrm>
          <a:prstGeom prst="ellipse">
            <a:avLst/>
          </a:prstGeom>
          <a:solidFill>
            <a:srgbClr val="E31E24"/>
          </a:solidFill>
          <a:ln/>
        </p:spPr>
        <p:txBody>
          <a:bodyPr/>
          <a:lstStyle/>
          <a:p>
            <a:endParaRPr/>
          </a:p>
        </p:txBody>
      </p:sp>
      <p:sp>
        <p:nvSpPr>
          <p:cNvPr id="16" name="Text 13"/>
          <p:cNvSpPr/>
          <p:nvPr/>
        </p:nvSpPr>
        <p:spPr>
          <a:xfrm>
            <a:off x="428625" y="2636044"/>
            <a:ext cx="257175" cy="257175"/>
          </a:xfrm>
          <a:prstGeom prst="rect">
            <a:avLst/>
          </a:prstGeom>
          <a:noFill/>
          <a:ln/>
        </p:spPr>
        <p:txBody>
          <a:bodyPr wrap="square" lIns="0" tIns="0" rIns="0" bIns="0" rtlCol="0" anchor="ctr">
            <a:spAutoFit/>
          </a:bodyPr>
          <a:lstStyle/>
          <a:p>
            <a:pPr marL="0" indent="0" algn="ctr">
              <a:buNone/>
            </a:pPr>
            <a:r>
              <a:rPr lang="en-US" sz="985" b="1" dirty="0">
                <a:solidFill>
                  <a:srgbClr val="FFFFFF"/>
                </a:solidFill>
                <a:latin typeface="Noto Sans" pitchFamily="34" charset="0"/>
                <a:ea typeface="Noto Sans" pitchFamily="34" charset="-122"/>
                <a:cs typeface="Noto Sans" pitchFamily="34" charset="-120"/>
              </a:rPr>
              <a:t>3</a:t>
            </a:r>
            <a:endParaRPr lang="en-US" sz="785" dirty="0"/>
          </a:p>
        </p:txBody>
      </p:sp>
      <p:sp>
        <p:nvSpPr>
          <p:cNvPr id="17" name="Text 14"/>
          <p:cNvSpPr/>
          <p:nvPr/>
        </p:nvSpPr>
        <p:spPr>
          <a:xfrm>
            <a:off x="792956" y="2621756"/>
            <a:ext cx="7922419" cy="135731"/>
          </a:xfrm>
          <a:prstGeom prst="rect">
            <a:avLst/>
          </a:prstGeom>
          <a:noFill/>
          <a:ln/>
        </p:spPr>
        <p:txBody>
          <a:bodyPr wrap="none" lIns="0" tIns="0" rIns="0" bIns="0" rtlCol="0" anchor="ctr">
            <a:spAutoFit/>
          </a:bodyPr>
          <a:lstStyle/>
          <a:p>
            <a:pPr marL="0" indent="0">
              <a:buNone/>
            </a:pPr>
            <a:r>
              <a:rPr lang="en-US" sz="932" b="1" dirty="0">
                <a:solidFill>
                  <a:srgbClr val="FFFFFF"/>
                </a:solidFill>
                <a:latin typeface="Noto Sans" pitchFamily="34" charset="0"/>
                <a:ea typeface="Noto Sans" pitchFamily="34" charset="-122"/>
                <a:cs typeface="Noto Sans" pitchFamily="34" charset="-120"/>
              </a:rPr>
              <a:t>Implement Continuous Monitoring</a:t>
            </a:r>
            <a:endParaRPr lang="en-US" sz="732" dirty="0"/>
          </a:p>
        </p:txBody>
      </p:sp>
      <p:sp>
        <p:nvSpPr>
          <p:cNvPr id="18" name="Text 15"/>
          <p:cNvSpPr/>
          <p:nvPr/>
        </p:nvSpPr>
        <p:spPr>
          <a:xfrm>
            <a:off x="792956" y="2778919"/>
            <a:ext cx="7922419" cy="139303"/>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Establish quarterly monitoring and evaluation mechanisms to track asset condition, visitor numbers, economic impacts, and environmental indicators.</a:t>
            </a:r>
            <a:endParaRPr lang="en-US" sz="680" dirty="0"/>
          </a:p>
        </p:txBody>
      </p:sp>
      <p:sp>
        <p:nvSpPr>
          <p:cNvPr id="19" name="Shape 16"/>
          <p:cNvSpPr/>
          <p:nvPr/>
        </p:nvSpPr>
        <p:spPr>
          <a:xfrm>
            <a:off x="428625" y="3168253"/>
            <a:ext cx="8286750" cy="794352"/>
          </a:xfrm>
          <a:prstGeom prst="rect">
            <a:avLst/>
          </a:prstGeom>
          <a:solidFill>
            <a:srgbClr val="E31E24">
              <a:alpha val="8000"/>
            </a:srgbClr>
          </a:solidFill>
          <a:ln/>
        </p:spPr>
        <p:txBody>
          <a:bodyPr/>
          <a:lstStyle/>
          <a:p>
            <a:endParaRPr/>
          </a:p>
        </p:txBody>
      </p:sp>
      <p:sp>
        <p:nvSpPr>
          <p:cNvPr id="20" name="Shape 17"/>
          <p:cNvSpPr/>
          <p:nvPr/>
        </p:nvSpPr>
        <p:spPr>
          <a:xfrm>
            <a:off x="428625" y="3168253"/>
            <a:ext cx="28575" cy="794352"/>
          </a:xfrm>
          <a:prstGeom prst="rect">
            <a:avLst/>
          </a:prstGeom>
          <a:solidFill>
            <a:srgbClr val="E31E24"/>
          </a:solidFill>
          <a:ln/>
        </p:spPr>
        <p:txBody>
          <a:bodyPr/>
          <a:lstStyle/>
          <a:p>
            <a:endParaRPr/>
          </a:p>
        </p:txBody>
      </p:sp>
      <p:sp>
        <p:nvSpPr>
          <p:cNvPr id="21" name="Text 18"/>
          <p:cNvSpPr/>
          <p:nvPr/>
        </p:nvSpPr>
        <p:spPr>
          <a:xfrm>
            <a:off x="557213" y="3296841"/>
            <a:ext cx="8029575" cy="160009"/>
          </a:xfrm>
          <a:prstGeom prst="rect">
            <a:avLst/>
          </a:prstGeom>
          <a:noFill/>
          <a:ln/>
        </p:spPr>
        <p:txBody>
          <a:bodyPr wrap="none" lIns="0" tIns="0" rIns="0" bIns="0" rtlCol="0" anchor="ctr">
            <a:spAutoFit/>
          </a:bodyPr>
          <a:lstStyle/>
          <a:p>
            <a:pPr marL="0" indent="0">
              <a:buNone/>
            </a:pPr>
            <a:r>
              <a:rPr lang="en-US" sz="932" b="1" dirty="0">
                <a:solidFill>
                  <a:srgbClr val="E31E24"/>
                </a:solidFill>
                <a:latin typeface="Noto Sans" pitchFamily="34" charset="0"/>
                <a:ea typeface="Noto Sans" pitchFamily="34" charset="-122"/>
                <a:cs typeface="Noto Sans" pitchFamily="34" charset="-120"/>
              </a:rPr>
              <a:t>Continuous Monitoring and Evaluation</a:t>
            </a:r>
            <a:endParaRPr lang="en-US" sz="732" dirty="0"/>
          </a:p>
        </p:txBody>
      </p:sp>
      <p:sp>
        <p:nvSpPr>
          <p:cNvPr id="22" name="Text 19"/>
          <p:cNvSpPr/>
          <p:nvPr/>
        </p:nvSpPr>
        <p:spPr>
          <a:xfrm>
            <a:off x="557213" y="3513999"/>
            <a:ext cx="8029575" cy="320018"/>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Regular assessment and adaptive management are essential for responding to evolving pressures and ensuring sustainable growth of South Africa's state-owned tourism assets. The success of this initiative depends on commitment to evidence-based decision-making and collaborative stakeholder engagement.</a:t>
            </a:r>
            <a:endParaRPr lang="en-US" sz="73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A18DA-E7D9-CC40-E075-7F8E3E9792D4}"/>
            </a:ext>
          </a:extLst>
        </p:cNvPr>
        <p:cNvGrpSpPr/>
        <p:nvPr/>
      </p:nvGrpSpPr>
      <p:grpSpPr>
        <a:xfrm>
          <a:off x="0" y="0"/>
          <a:ext cx="0" cy="0"/>
          <a:chOff x="0" y="0"/>
          <a:chExt cx="0" cy="0"/>
        </a:xfrm>
      </p:grpSpPr>
      <p:pic>
        <p:nvPicPr>
          <p:cNvPr id="8200" name="Picture 8" descr="C:\Users\user\Desktop\Picture3.png">
            <a:extLst>
              <a:ext uri="{FF2B5EF4-FFF2-40B4-BE49-F238E27FC236}">
                <a16:creationId xmlns:a16="http://schemas.microsoft.com/office/drawing/2014/main" id="{7DE43B5A-2FFD-636B-69A2-D8F7EB500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283" y="212"/>
            <a:ext cx="6857434" cy="51430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CE9FD2F-E884-45B7-B5CA-A1DBB55BADC8}"/>
              </a:ext>
            </a:extLst>
          </p:cNvPr>
          <p:cNvSpPr>
            <a:spLocks noGrp="1"/>
          </p:cNvSpPr>
          <p:nvPr>
            <p:ph type="title"/>
          </p:nvPr>
        </p:nvSpPr>
        <p:spPr>
          <a:xfrm>
            <a:off x="3657600" y="114300"/>
            <a:ext cx="4229100" cy="628650"/>
          </a:xfrm>
        </p:spPr>
        <p:txBody>
          <a:bodyPr>
            <a:noAutofit/>
          </a:bodyPr>
          <a:lstStyle/>
          <a:p>
            <a:pPr algn="l"/>
            <a:r>
              <a:rPr lang="en-US" sz="2700" b="1" dirty="0">
                <a:solidFill>
                  <a:schemeClr val="bg1"/>
                </a:solidFill>
                <a:latin typeface="Arial" panose="020B0604020202020204" pitchFamily="34" charset="0"/>
                <a:cs typeface="Arial" panose="020B0604020202020204" pitchFamily="34" charset="0"/>
              </a:rPr>
              <a:t>Limitations </a:t>
            </a:r>
            <a:endParaRPr lang="en-ZA" sz="2700" b="1" dirty="0">
              <a:solidFill>
                <a:schemeClr val="bg1"/>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91EE5449-E2E1-94E9-FA14-4155807ACE16}"/>
              </a:ext>
            </a:extLst>
          </p:cNvPr>
          <p:cNvSpPr>
            <a:spLocks noGrp="1"/>
          </p:cNvSpPr>
          <p:nvPr>
            <p:ph idx="1"/>
          </p:nvPr>
        </p:nvSpPr>
        <p:spPr>
          <a:xfrm>
            <a:off x="1314450" y="1028700"/>
            <a:ext cx="6515100" cy="3771900"/>
          </a:xfrm>
        </p:spPr>
        <p:txBody>
          <a:bodyPr>
            <a:noAutofit/>
          </a:bodyPr>
          <a:lstStyle/>
          <a:p>
            <a:pPr algn="just">
              <a:lnSpc>
                <a:spcPct val="115000"/>
              </a:lnSpc>
              <a:spcBef>
                <a:spcPts val="0"/>
              </a:spcBef>
            </a:pPr>
            <a:r>
              <a:rPr lang="en-ZA" sz="1700" dirty="0">
                <a:solidFill>
                  <a:prstClr val="black"/>
                </a:solidFill>
                <a:latin typeface="Arial" panose="020B0604020202020204" pitchFamily="34" charset="0"/>
                <a:ea typeface="Times New Roman" panose="02020603050405020304" pitchFamily="18" charset="0"/>
                <a:cs typeface="Arial" panose="020B0604020202020204" pitchFamily="34" charset="0"/>
              </a:rPr>
              <a:t>Limited access to internal state data due to confidentiality, which constrains comparisons across sites.</a:t>
            </a:r>
          </a:p>
          <a:p>
            <a:pPr algn="just">
              <a:lnSpc>
                <a:spcPct val="115000"/>
              </a:lnSpc>
              <a:spcBef>
                <a:spcPts val="0"/>
              </a:spcBef>
            </a:pPr>
            <a:r>
              <a:rPr lang="en-ZA" sz="1700" dirty="0">
                <a:solidFill>
                  <a:prstClr val="black"/>
                </a:solidFill>
                <a:latin typeface="Arial" panose="020B0604020202020204" pitchFamily="34" charset="0"/>
                <a:ea typeface="Times New Roman" panose="02020603050405020304" pitchFamily="18" charset="0"/>
                <a:cs typeface="Arial" panose="020B0604020202020204" pitchFamily="34" charset="0"/>
              </a:rPr>
              <a:t>Inadequate accessible data collection methods (e.g., surveys not available in braille, sign language, or easy-to-read formats).</a:t>
            </a:r>
          </a:p>
          <a:p>
            <a:pPr algn="just">
              <a:lnSpc>
                <a:spcPct val="115000"/>
              </a:lnSpc>
              <a:spcBef>
                <a:spcPts val="0"/>
              </a:spcBef>
            </a:pPr>
            <a:r>
              <a:rPr lang="en-ZA" sz="1700" dirty="0">
                <a:solidFill>
                  <a:prstClr val="black"/>
                </a:solidFill>
                <a:latin typeface="Arial" panose="020B0604020202020204" pitchFamily="34" charset="0"/>
                <a:ea typeface="Times New Roman" panose="02020603050405020304" pitchFamily="18" charset="0"/>
                <a:cs typeface="Arial" panose="020B0604020202020204" pitchFamily="34" charset="0"/>
              </a:rPr>
              <a:t>Different forms of accessibility were not measured, and the online surveys were inaccessible to screen readers.</a:t>
            </a:r>
          </a:p>
          <a:p>
            <a:pPr algn="just">
              <a:lnSpc>
                <a:spcPct val="115000"/>
              </a:lnSpc>
              <a:spcBef>
                <a:spcPts val="0"/>
              </a:spcBef>
            </a:pPr>
            <a:r>
              <a:rPr lang="en-ZA" sz="1700" dirty="0">
                <a:solidFill>
                  <a:prstClr val="black"/>
                </a:solidFill>
                <a:latin typeface="Arial" panose="020B0604020202020204" pitchFamily="34" charset="0"/>
                <a:ea typeface="Times New Roman" panose="02020603050405020304" pitchFamily="18" charset="0"/>
                <a:cs typeface="Arial" panose="020B0604020202020204" pitchFamily="34" charset="0"/>
              </a:rPr>
              <a:t>Small or non-representative samples due to limited access to populations living with disabilities.</a:t>
            </a:r>
          </a:p>
          <a:p>
            <a:pPr algn="just">
              <a:lnSpc>
                <a:spcPct val="115000"/>
              </a:lnSpc>
              <a:spcBef>
                <a:spcPts val="0"/>
              </a:spcBef>
            </a:pPr>
            <a:r>
              <a:rPr lang="en-ZA" sz="1700" dirty="0">
                <a:solidFill>
                  <a:prstClr val="black"/>
                </a:solidFill>
                <a:latin typeface="Arial" panose="020B0604020202020204" pitchFamily="34" charset="0"/>
                <a:ea typeface="Times New Roman" panose="02020603050405020304" pitchFamily="18" charset="0"/>
                <a:cs typeface="Arial" panose="020B0604020202020204" pitchFamily="34" charset="0"/>
              </a:rPr>
              <a:t>The study did not explore in depth the accessibility of state-owned assets by people with different forms of disability. </a:t>
            </a:r>
          </a:p>
          <a:p>
            <a:pPr algn="just">
              <a:lnSpc>
                <a:spcPct val="115000"/>
              </a:lnSpc>
              <a:spcBef>
                <a:spcPts val="0"/>
              </a:spcBef>
            </a:pPr>
            <a:r>
              <a:rPr lang="en-ZA" sz="1700" dirty="0">
                <a:solidFill>
                  <a:prstClr val="black"/>
                </a:solidFill>
                <a:latin typeface="Arial" panose="020B0604020202020204" pitchFamily="34" charset="0"/>
                <a:ea typeface="Times New Roman" panose="02020603050405020304" pitchFamily="18" charset="0"/>
                <a:cs typeface="Arial" panose="020B0604020202020204" pitchFamily="34" charset="0"/>
              </a:rPr>
              <a:t>Low return rate for the stakeholders surveys due to the use of online surveys.</a:t>
            </a:r>
          </a:p>
        </p:txBody>
      </p:sp>
      <p:sp>
        <p:nvSpPr>
          <p:cNvPr id="5" name="Content Placeholder 2">
            <a:extLst>
              <a:ext uri="{FF2B5EF4-FFF2-40B4-BE49-F238E27FC236}">
                <a16:creationId xmlns:a16="http://schemas.microsoft.com/office/drawing/2014/main" id="{B2B3D1B6-7E22-7D27-EA7B-E0E13BC0E9D1}"/>
              </a:ext>
            </a:extLst>
          </p:cNvPr>
          <p:cNvSpPr txBox="1">
            <a:spLocks/>
          </p:cNvSpPr>
          <p:nvPr/>
        </p:nvSpPr>
        <p:spPr bwMode="auto">
          <a:xfrm flipH="1">
            <a:off x="6800850" y="2057400"/>
            <a:ext cx="34289"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defTabSz="685800">
              <a:spcBef>
                <a:spcPct val="20000"/>
              </a:spcBef>
            </a:pPr>
            <a:endParaRPr lang="en-US" sz="2400" dirty="0">
              <a:solidFill>
                <a:prstClr val="black"/>
              </a:solidFill>
              <a:latin typeface="Calibri" pitchFamily="34" charset="0"/>
            </a:endParaRPr>
          </a:p>
        </p:txBody>
      </p:sp>
    </p:spTree>
    <p:extLst>
      <p:ext uri="{BB962C8B-B14F-4D97-AF65-F5344CB8AC3E}">
        <p14:creationId xmlns:p14="http://schemas.microsoft.com/office/powerpoint/2010/main" val="340276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428625" y="483096"/>
            <a:ext cx="57150" cy="357188"/>
          </a:xfrm>
          <a:prstGeom prst="rect">
            <a:avLst/>
          </a:prstGeom>
          <a:solidFill>
            <a:srgbClr val="E31E24"/>
          </a:solidFill>
          <a:ln/>
        </p:spPr>
        <p:txBody>
          <a:bodyPr/>
          <a:lstStyle/>
          <a:p>
            <a:endParaRPr/>
          </a:p>
        </p:txBody>
      </p:sp>
      <p:sp>
        <p:nvSpPr>
          <p:cNvPr id="4" name="Text 1"/>
          <p:cNvSpPr/>
          <p:nvPr/>
        </p:nvSpPr>
        <p:spPr>
          <a:xfrm>
            <a:off x="628650" y="428625"/>
            <a:ext cx="3585381" cy="466130"/>
          </a:xfrm>
          <a:prstGeom prst="rect">
            <a:avLst/>
          </a:prstGeom>
          <a:noFill/>
          <a:ln/>
        </p:spPr>
        <p:txBody>
          <a:bodyPr wrap="none" lIns="0" tIns="0" rIns="0" bIns="0" rtlCol="0" anchor="ctr">
            <a:spAutoFit/>
          </a:bodyPr>
          <a:lstStyle/>
          <a:p>
            <a:pPr marL="0" indent="0">
              <a:buNone/>
            </a:pPr>
            <a:r>
              <a:rPr lang="en-US" sz="2900" b="1" dirty="0">
                <a:solidFill>
                  <a:srgbClr val="FFFFFF"/>
                </a:solidFill>
                <a:latin typeface="Noto Sans" pitchFamily="34" charset="0"/>
                <a:ea typeface="Noto Sans" pitchFamily="34" charset="-122"/>
                <a:cs typeface="Noto Sans" pitchFamily="34" charset="-120"/>
              </a:rPr>
              <a:t>Presentation Outline</a:t>
            </a:r>
            <a:endParaRPr lang="en-US" sz="2700" dirty="0"/>
          </a:p>
        </p:txBody>
      </p:sp>
      <p:sp>
        <p:nvSpPr>
          <p:cNvPr id="5" name="Shape 2"/>
          <p:cNvSpPr/>
          <p:nvPr/>
        </p:nvSpPr>
        <p:spPr>
          <a:xfrm>
            <a:off x="428625" y="1451967"/>
            <a:ext cx="57150" cy="57150"/>
          </a:xfrm>
          <a:prstGeom prst="ellipse">
            <a:avLst/>
          </a:prstGeom>
          <a:solidFill>
            <a:srgbClr val="E31E24"/>
          </a:solidFill>
          <a:ln/>
        </p:spPr>
        <p:txBody>
          <a:bodyPr/>
          <a:lstStyle/>
          <a:p>
            <a:endParaRPr/>
          </a:p>
        </p:txBody>
      </p:sp>
      <p:sp>
        <p:nvSpPr>
          <p:cNvPr id="6" name="Text 3"/>
          <p:cNvSpPr/>
          <p:nvPr/>
        </p:nvSpPr>
        <p:spPr>
          <a:xfrm>
            <a:off x="585843" y="1403380"/>
            <a:ext cx="2321148" cy="175754"/>
          </a:xfrm>
          <a:prstGeom prst="rect">
            <a:avLst/>
          </a:prstGeom>
          <a:noFill/>
          <a:ln/>
        </p:spPr>
        <p:txBody>
          <a:bodyPr wrap="none" lIns="0" tIns="0" rIns="0" bIns="0" rtlCol="0" anchor="ctr">
            <a:spAutoFit/>
          </a:bodyPr>
          <a:lstStyle/>
          <a:p>
            <a:pPr marL="0" indent="0">
              <a:buNone/>
            </a:pPr>
            <a:r>
              <a:rPr lang="en-US" sz="1142" dirty="0">
                <a:solidFill>
                  <a:srgbClr val="FFFFFF"/>
                </a:solidFill>
                <a:latin typeface="Noto Sans" pitchFamily="34" charset="0"/>
                <a:ea typeface="Noto Sans" pitchFamily="34" charset="-122"/>
                <a:cs typeface="Noto Sans" pitchFamily="34" charset="-120"/>
              </a:rPr>
              <a:t>Study background and objectives </a:t>
            </a:r>
            <a:endParaRPr lang="en-US" sz="942" dirty="0"/>
          </a:p>
        </p:txBody>
      </p:sp>
      <p:sp>
        <p:nvSpPr>
          <p:cNvPr id="7" name="Shape 4"/>
          <p:cNvSpPr/>
          <p:nvPr/>
        </p:nvSpPr>
        <p:spPr>
          <a:xfrm>
            <a:off x="428625" y="1787723"/>
            <a:ext cx="57150" cy="57150"/>
          </a:xfrm>
          <a:prstGeom prst="ellipse">
            <a:avLst/>
          </a:prstGeom>
          <a:solidFill>
            <a:srgbClr val="E31E24"/>
          </a:solidFill>
          <a:ln/>
        </p:spPr>
        <p:txBody>
          <a:bodyPr/>
          <a:lstStyle/>
          <a:p>
            <a:endParaRPr/>
          </a:p>
        </p:txBody>
      </p:sp>
      <p:sp>
        <p:nvSpPr>
          <p:cNvPr id="8" name="Text 5"/>
          <p:cNvSpPr/>
          <p:nvPr/>
        </p:nvSpPr>
        <p:spPr>
          <a:xfrm>
            <a:off x="592931" y="1730573"/>
            <a:ext cx="2049559" cy="192881"/>
          </a:xfrm>
          <a:prstGeom prst="rect">
            <a:avLst/>
          </a:prstGeom>
          <a:noFill/>
          <a:ln/>
        </p:spPr>
        <p:txBody>
          <a:bodyPr wrap="none" lIns="0" tIns="0" rIns="0" bIns="0" rtlCol="0" anchor="ctr">
            <a:spAutoFit/>
          </a:bodyPr>
          <a:lstStyle/>
          <a:p>
            <a:pPr marL="0" indent="0">
              <a:buNone/>
            </a:pPr>
            <a:r>
              <a:rPr lang="en-US" sz="1142" dirty="0">
                <a:solidFill>
                  <a:srgbClr val="FFFFFF"/>
                </a:solidFill>
                <a:latin typeface="Noto Sans" pitchFamily="34" charset="0"/>
                <a:ea typeface="Noto Sans" pitchFamily="34" charset="-122"/>
                <a:cs typeface="Noto Sans" pitchFamily="34" charset="-120"/>
              </a:rPr>
              <a:t>Methodology Applied in the Study</a:t>
            </a:r>
            <a:endParaRPr lang="en-US" sz="942" dirty="0"/>
          </a:p>
        </p:txBody>
      </p:sp>
      <p:sp>
        <p:nvSpPr>
          <p:cNvPr id="9" name="Shape 6"/>
          <p:cNvSpPr/>
          <p:nvPr/>
        </p:nvSpPr>
        <p:spPr>
          <a:xfrm>
            <a:off x="428625" y="2123480"/>
            <a:ext cx="57150" cy="57150"/>
          </a:xfrm>
          <a:prstGeom prst="ellipse">
            <a:avLst/>
          </a:prstGeom>
          <a:solidFill>
            <a:srgbClr val="E31E24"/>
          </a:solidFill>
          <a:ln/>
        </p:spPr>
        <p:txBody>
          <a:bodyPr/>
          <a:lstStyle/>
          <a:p>
            <a:endParaRPr/>
          </a:p>
        </p:txBody>
      </p:sp>
      <p:sp>
        <p:nvSpPr>
          <p:cNvPr id="10" name="Text 7"/>
          <p:cNvSpPr/>
          <p:nvPr/>
        </p:nvSpPr>
        <p:spPr>
          <a:xfrm>
            <a:off x="592931" y="2066330"/>
            <a:ext cx="1542297" cy="192881"/>
          </a:xfrm>
          <a:prstGeom prst="rect">
            <a:avLst/>
          </a:prstGeom>
          <a:noFill/>
          <a:ln/>
        </p:spPr>
        <p:txBody>
          <a:bodyPr wrap="none" lIns="0" tIns="0" rIns="0" bIns="0" rtlCol="0" anchor="ctr">
            <a:spAutoFit/>
          </a:bodyPr>
          <a:lstStyle/>
          <a:p>
            <a:pPr marL="0" indent="0">
              <a:buNone/>
            </a:pPr>
            <a:r>
              <a:rPr lang="en-US" sz="1142" dirty="0">
                <a:solidFill>
                  <a:srgbClr val="FFFFFF"/>
                </a:solidFill>
                <a:latin typeface="Noto Sans" pitchFamily="34" charset="0"/>
                <a:ea typeface="Noto Sans" pitchFamily="34" charset="-122"/>
                <a:cs typeface="Noto Sans" pitchFamily="34" charset="-120"/>
              </a:rPr>
              <a:t>Key Findings and Insights</a:t>
            </a:r>
            <a:endParaRPr lang="en-US" sz="942" dirty="0"/>
          </a:p>
        </p:txBody>
      </p:sp>
      <p:sp>
        <p:nvSpPr>
          <p:cNvPr id="11" name="Shape 8"/>
          <p:cNvSpPr/>
          <p:nvPr/>
        </p:nvSpPr>
        <p:spPr>
          <a:xfrm>
            <a:off x="428625" y="2459236"/>
            <a:ext cx="57150" cy="57150"/>
          </a:xfrm>
          <a:prstGeom prst="ellipse">
            <a:avLst/>
          </a:prstGeom>
          <a:solidFill>
            <a:srgbClr val="E31E24"/>
          </a:solidFill>
          <a:ln/>
        </p:spPr>
        <p:txBody>
          <a:bodyPr/>
          <a:lstStyle/>
          <a:p>
            <a:endParaRPr/>
          </a:p>
        </p:txBody>
      </p:sp>
      <p:sp>
        <p:nvSpPr>
          <p:cNvPr id="12" name="Text 9"/>
          <p:cNvSpPr/>
          <p:nvPr/>
        </p:nvSpPr>
        <p:spPr>
          <a:xfrm>
            <a:off x="592931" y="2402086"/>
            <a:ext cx="1805248" cy="192881"/>
          </a:xfrm>
          <a:prstGeom prst="rect">
            <a:avLst/>
          </a:prstGeom>
          <a:noFill/>
          <a:ln/>
        </p:spPr>
        <p:txBody>
          <a:bodyPr wrap="none" lIns="0" tIns="0" rIns="0" bIns="0" rtlCol="0" anchor="ctr">
            <a:spAutoFit/>
          </a:bodyPr>
          <a:lstStyle/>
          <a:p>
            <a:pPr marL="0" indent="0">
              <a:buNone/>
            </a:pPr>
            <a:r>
              <a:rPr lang="en-US" sz="1142" dirty="0">
                <a:solidFill>
                  <a:srgbClr val="FFFFFF"/>
                </a:solidFill>
                <a:latin typeface="Noto Sans" pitchFamily="34" charset="0"/>
                <a:ea typeface="Noto Sans" pitchFamily="34" charset="-122"/>
                <a:cs typeface="Noto Sans" pitchFamily="34" charset="-120"/>
              </a:rPr>
              <a:t>Actionable Recommendations</a:t>
            </a:r>
            <a:endParaRPr lang="en-US" sz="942" dirty="0"/>
          </a:p>
        </p:txBody>
      </p:sp>
      <p:sp>
        <p:nvSpPr>
          <p:cNvPr id="13" name="Shape 10"/>
          <p:cNvSpPr/>
          <p:nvPr/>
        </p:nvSpPr>
        <p:spPr>
          <a:xfrm>
            <a:off x="4714875" y="1451967"/>
            <a:ext cx="57150" cy="57150"/>
          </a:xfrm>
          <a:prstGeom prst="ellipse">
            <a:avLst/>
          </a:prstGeom>
          <a:solidFill>
            <a:srgbClr val="E31E24"/>
          </a:solidFill>
          <a:ln/>
        </p:spPr>
        <p:txBody>
          <a:bodyPr/>
          <a:lstStyle/>
          <a:p>
            <a:endParaRPr/>
          </a:p>
        </p:txBody>
      </p:sp>
      <p:sp>
        <p:nvSpPr>
          <p:cNvPr id="14" name="Text 11"/>
          <p:cNvSpPr/>
          <p:nvPr/>
        </p:nvSpPr>
        <p:spPr>
          <a:xfrm>
            <a:off x="4879181" y="1394817"/>
            <a:ext cx="1191751" cy="192881"/>
          </a:xfrm>
          <a:prstGeom prst="rect">
            <a:avLst/>
          </a:prstGeom>
          <a:noFill/>
          <a:ln/>
        </p:spPr>
        <p:txBody>
          <a:bodyPr wrap="none" lIns="0" tIns="0" rIns="0" bIns="0" rtlCol="0" anchor="ctr">
            <a:spAutoFit/>
          </a:bodyPr>
          <a:lstStyle/>
          <a:p>
            <a:pPr marL="0" indent="0">
              <a:buNone/>
            </a:pPr>
            <a:r>
              <a:rPr lang="en-US" sz="1142" dirty="0">
                <a:solidFill>
                  <a:srgbClr val="FFFFFF"/>
                </a:solidFill>
                <a:latin typeface="Noto Sans" pitchFamily="34" charset="0"/>
                <a:ea typeface="Noto Sans" pitchFamily="34" charset="-122"/>
                <a:cs typeface="Noto Sans" pitchFamily="34" charset="-120"/>
              </a:rPr>
              <a:t>Strategic Alignment</a:t>
            </a:r>
            <a:endParaRPr lang="en-US" sz="942" dirty="0"/>
          </a:p>
        </p:txBody>
      </p:sp>
      <p:sp>
        <p:nvSpPr>
          <p:cNvPr id="15" name="Shape 12"/>
          <p:cNvSpPr/>
          <p:nvPr/>
        </p:nvSpPr>
        <p:spPr>
          <a:xfrm>
            <a:off x="4714875" y="1787723"/>
            <a:ext cx="57150" cy="57150"/>
          </a:xfrm>
          <a:prstGeom prst="ellipse">
            <a:avLst/>
          </a:prstGeom>
          <a:solidFill>
            <a:srgbClr val="E31E24"/>
          </a:solidFill>
          <a:ln/>
        </p:spPr>
        <p:txBody>
          <a:bodyPr/>
          <a:lstStyle/>
          <a:p>
            <a:endParaRPr/>
          </a:p>
        </p:txBody>
      </p:sp>
      <p:sp>
        <p:nvSpPr>
          <p:cNvPr id="16" name="Text 13"/>
          <p:cNvSpPr/>
          <p:nvPr/>
        </p:nvSpPr>
        <p:spPr>
          <a:xfrm>
            <a:off x="4879181" y="1730573"/>
            <a:ext cx="2051624" cy="192881"/>
          </a:xfrm>
          <a:prstGeom prst="rect">
            <a:avLst/>
          </a:prstGeom>
          <a:noFill/>
          <a:ln/>
        </p:spPr>
        <p:txBody>
          <a:bodyPr wrap="none" lIns="0" tIns="0" rIns="0" bIns="0" rtlCol="0" anchor="ctr">
            <a:spAutoFit/>
          </a:bodyPr>
          <a:lstStyle/>
          <a:p>
            <a:pPr marL="0" indent="0">
              <a:buNone/>
            </a:pPr>
            <a:r>
              <a:rPr lang="en-US" sz="1142" dirty="0">
                <a:solidFill>
                  <a:srgbClr val="FFFFFF"/>
                </a:solidFill>
                <a:latin typeface="Noto Sans" pitchFamily="34" charset="0"/>
                <a:ea typeface="Noto Sans" pitchFamily="34" charset="-122"/>
                <a:cs typeface="Noto Sans" pitchFamily="34" charset="-120"/>
              </a:rPr>
              <a:t>Challenges and Possible Solutions</a:t>
            </a:r>
            <a:endParaRPr lang="en-US" sz="942" dirty="0"/>
          </a:p>
        </p:txBody>
      </p:sp>
      <p:sp>
        <p:nvSpPr>
          <p:cNvPr id="17" name="Shape 14"/>
          <p:cNvSpPr/>
          <p:nvPr/>
        </p:nvSpPr>
        <p:spPr>
          <a:xfrm>
            <a:off x="4714875" y="2123480"/>
            <a:ext cx="57150" cy="57150"/>
          </a:xfrm>
          <a:prstGeom prst="ellipse">
            <a:avLst/>
          </a:prstGeom>
          <a:solidFill>
            <a:srgbClr val="E31E24"/>
          </a:solidFill>
          <a:ln/>
        </p:spPr>
        <p:txBody>
          <a:bodyPr/>
          <a:lstStyle/>
          <a:p>
            <a:endParaRPr/>
          </a:p>
        </p:txBody>
      </p:sp>
      <p:sp>
        <p:nvSpPr>
          <p:cNvPr id="18" name="Text 15"/>
          <p:cNvSpPr/>
          <p:nvPr/>
        </p:nvSpPr>
        <p:spPr>
          <a:xfrm>
            <a:off x="4879181" y="2066330"/>
            <a:ext cx="1792384" cy="192881"/>
          </a:xfrm>
          <a:prstGeom prst="rect">
            <a:avLst/>
          </a:prstGeom>
          <a:noFill/>
          <a:ln/>
        </p:spPr>
        <p:txBody>
          <a:bodyPr wrap="none" lIns="0" tIns="0" rIns="0" bIns="0" rtlCol="0" anchor="ctr">
            <a:spAutoFit/>
          </a:bodyPr>
          <a:lstStyle/>
          <a:p>
            <a:pPr marL="0" indent="0">
              <a:buNone/>
            </a:pPr>
            <a:r>
              <a:rPr lang="en-US" sz="1142" dirty="0">
                <a:solidFill>
                  <a:srgbClr val="FFFFFF"/>
                </a:solidFill>
                <a:latin typeface="Noto Sans" pitchFamily="34" charset="0"/>
                <a:ea typeface="Noto Sans" pitchFamily="34" charset="-122"/>
                <a:cs typeface="Noto Sans" pitchFamily="34" charset="-120"/>
              </a:rPr>
              <a:t>Key Components of the IMSM</a:t>
            </a:r>
            <a:endParaRPr lang="en-US" sz="942" dirty="0"/>
          </a:p>
        </p:txBody>
      </p:sp>
      <p:sp>
        <p:nvSpPr>
          <p:cNvPr id="19" name="Shape 16"/>
          <p:cNvSpPr/>
          <p:nvPr/>
        </p:nvSpPr>
        <p:spPr>
          <a:xfrm>
            <a:off x="4714875" y="2459236"/>
            <a:ext cx="57150" cy="57150"/>
          </a:xfrm>
          <a:prstGeom prst="ellipse">
            <a:avLst/>
          </a:prstGeom>
          <a:solidFill>
            <a:srgbClr val="E31E24"/>
          </a:solidFill>
          <a:ln/>
        </p:spPr>
        <p:txBody>
          <a:bodyPr/>
          <a:lstStyle/>
          <a:p>
            <a:endParaRPr/>
          </a:p>
        </p:txBody>
      </p:sp>
      <p:sp>
        <p:nvSpPr>
          <p:cNvPr id="20" name="Text 17"/>
          <p:cNvSpPr/>
          <p:nvPr/>
        </p:nvSpPr>
        <p:spPr>
          <a:xfrm>
            <a:off x="4879181" y="2402086"/>
            <a:ext cx="664927" cy="192881"/>
          </a:xfrm>
          <a:prstGeom prst="rect">
            <a:avLst/>
          </a:prstGeom>
          <a:noFill/>
          <a:ln/>
        </p:spPr>
        <p:txBody>
          <a:bodyPr wrap="none" lIns="0" tIns="0" rIns="0" bIns="0" rtlCol="0" anchor="ctr">
            <a:spAutoFit/>
          </a:bodyPr>
          <a:lstStyle/>
          <a:p>
            <a:pPr marL="0" indent="0">
              <a:buNone/>
            </a:pPr>
            <a:r>
              <a:rPr lang="en-US" sz="1142" dirty="0">
                <a:solidFill>
                  <a:srgbClr val="FFFFFF"/>
                </a:solidFill>
                <a:latin typeface="Noto Sans" pitchFamily="34" charset="0"/>
                <a:ea typeface="Noto Sans" pitchFamily="34" charset="-122"/>
                <a:cs typeface="Noto Sans" pitchFamily="34" charset="-120"/>
              </a:rPr>
              <a:t>Conclusion</a:t>
            </a:r>
            <a:endParaRPr lang="en-US" sz="94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00" name="Picture 8" descr="C:\Users\user\Desktop\Pictur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283" y="212"/>
            <a:ext cx="6857434" cy="51430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886200" y="114300"/>
            <a:ext cx="4000500" cy="628650"/>
          </a:xfrm>
        </p:spPr>
        <p:txBody>
          <a:bodyPr/>
          <a:lstStyle/>
          <a:p>
            <a:r>
              <a:rPr lang="en-ZA" dirty="0">
                <a:solidFill>
                  <a:schemeClr val="bg1"/>
                </a:solidFill>
              </a:rPr>
              <a:t>Thank you!</a:t>
            </a:r>
          </a:p>
        </p:txBody>
      </p:sp>
      <p:pic>
        <p:nvPicPr>
          <p:cNvPr id="5" name="Picture 2" descr="C:\Users\Chris\Desktop\Registration Video\ukzn-zulu-logo-colour-print.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3100" y="2057400"/>
            <a:ext cx="49149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77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C:\Users\user\Desktop\Pictur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283" y="212"/>
            <a:ext cx="6857434" cy="51430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886200" y="114300"/>
            <a:ext cx="4000500" cy="628650"/>
          </a:xfrm>
        </p:spPr>
        <p:txBody>
          <a:bodyPr>
            <a:noAutofit/>
          </a:bodyPr>
          <a:lstStyle/>
          <a:p>
            <a:pPr algn="l"/>
            <a:r>
              <a:rPr lang="en-US" sz="2400" b="1" dirty="0">
                <a:solidFill>
                  <a:schemeClr val="bg1"/>
                </a:solidFill>
                <a:latin typeface="Calibri body"/>
              </a:rPr>
              <a:t> </a:t>
            </a:r>
            <a:r>
              <a:rPr lang="en-US" sz="2100" b="1" dirty="0">
                <a:solidFill>
                  <a:schemeClr val="bg1"/>
                </a:solidFill>
                <a:latin typeface="Arial" panose="020B0604020202020204" pitchFamily="34" charset="0"/>
                <a:cs typeface="Arial" panose="020B0604020202020204" pitchFamily="34" charset="0"/>
              </a:rPr>
              <a:t>Purpose &amp;</a:t>
            </a:r>
            <a:r>
              <a:rPr lang="en-ZA" sz="2100" b="1" dirty="0">
                <a:solidFill>
                  <a:schemeClr val="bg1"/>
                </a:solidFill>
                <a:latin typeface="Arial" panose="020B0604020202020204" pitchFamily="34" charset="0"/>
                <a:cs typeface="Arial" panose="020B0604020202020204" pitchFamily="34" charset="0"/>
              </a:rPr>
              <a:t> objectives of the study</a:t>
            </a:r>
          </a:p>
        </p:txBody>
      </p:sp>
      <p:sp>
        <p:nvSpPr>
          <p:cNvPr id="2" name="Content Placeholder 1"/>
          <p:cNvSpPr>
            <a:spLocks noGrp="1"/>
          </p:cNvSpPr>
          <p:nvPr>
            <p:ph idx="1"/>
          </p:nvPr>
        </p:nvSpPr>
        <p:spPr>
          <a:xfrm>
            <a:off x="1200150" y="971550"/>
            <a:ext cx="6800567" cy="3829050"/>
          </a:xfrm>
        </p:spPr>
        <p:txBody>
          <a:bodyPr>
            <a:noAutofit/>
          </a:bodyPr>
          <a:lstStyle/>
          <a:p>
            <a:pPr algn="just">
              <a:lnSpc>
                <a:spcPct val="115000"/>
              </a:lnSpc>
              <a:spcBef>
                <a:spcPts val="0"/>
              </a:spcBef>
            </a:pPr>
            <a:r>
              <a:rPr lang="en-ZA" sz="1500" dirty="0">
                <a:solidFill>
                  <a:prstClr val="black"/>
                </a:solidFill>
                <a:latin typeface="Arial" panose="020B0604020202020204" pitchFamily="34" charset="0"/>
                <a:ea typeface="Times New Roman" panose="02020603050405020304" pitchFamily="18" charset="0"/>
                <a:cs typeface="Arial" panose="020B0604020202020204" pitchFamily="34" charset="0"/>
              </a:rPr>
              <a:t>The study sought to assess the management, maintenance and sustainability of state-owned tourism assets in South Africa and identify a best-fit model that may be adopted by the government.</a:t>
            </a:r>
          </a:p>
          <a:p>
            <a:pPr algn="just">
              <a:lnSpc>
                <a:spcPct val="115000"/>
              </a:lnSpc>
              <a:spcBef>
                <a:spcPts val="0"/>
              </a:spcBef>
            </a:pPr>
            <a:r>
              <a:rPr lang="en-ZA" sz="1500" dirty="0">
                <a:solidFill>
                  <a:prstClr val="black"/>
                </a:solidFill>
                <a:latin typeface="Arial" panose="020B0604020202020204" pitchFamily="34" charset="0"/>
                <a:ea typeface="Times New Roman" panose="02020603050405020304" pitchFamily="18" charset="0"/>
                <a:cs typeface="Arial" panose="020B0604020202020204" pitchFamily="34" charset="0"/>
              </a:rPr>
              <a:t>Identify and analyse business models on the assessment, management, maintenance and sustainability of state-owned tourism assets and establish best practices thereof.</a:t>
            </a:r>
          </a:p>
          <a:p>
            <a:pPr algn="just">
              <a:lnSpc>
                <a:spcPct val="115000"/>
              </a:lnSpc>
              <a:spcBef>
                <a:spcPts val="0"/>
              </a:spcBef>
            </a:pPr>
            <a:r>
              <a:rPr lang="en-ZA" sz="1500" dirty="0">
                <a:solidFill>
                  <a:prstClr val="black"/>
                </a:solidFill>
                <a:latin typeface="Arial" panose="020B0604020202020204" pitchFamily="34" charset="0"/>
                <a:ea typeface="Times New Roman" panose="02020603050405020304" pitchFamily="18" charset="0"/>
                <a:cs typeface="Arial" panose="020B0604020202020204" pitchFamily="34" charset="0"/>
              </a:rPr>
              <a:t>Assess the management, maintenance and sustainability of state-owned tourism assets in South Africa with a particular focus on their contribution to income generation, job creation and local economic development.</a:t>
            </a:r>
          </a:p>
          <a:p>
            <a:pPr algn="just">
              <a:lnSpc>
                <a:spcPct val="115000"/>
              </a:lnSpc>
              <a:spcBef>
                <a:spcPts val="0"/>
              </a:spcBef>
            </a:pPr>
            <a:r>
              <a:rPr lang="en-ZA" sz="1500" dirty="0">
                <a:solidFill>
                  <a:prstClr val="black"/>
                </a:solidFill>
                <a:latin typeface="Arial" panose="020B0604020202020204" pitchFamily="34" charset="0"/>
                <a:ea typeface="Times New Roman" panose="02020603050405020304" pitchFamily="18" charset="0"/>
                <a:cs typeface="Arial" panose="020B0604020202020204" pitchFamily="34" charset="0"/>
              </a:rPr>
              <a:t>Identify partnerships to leverage for the management, maintenance and sustainability of state-owned tourism assets in South Africa.</a:t>
            </a:r>
          </a:p>
          <a:p>
            <a:pPr algn="just">
              <a:lnSpc>
                <a:spcPct val="115000"/>
              </a:lnSpc>
              <a:spcBef>
                <a:spcPts val="0"/>
              </a:spcBef>
            </a:pPr>
            <a:r>
              <a:rPr lang="en-ZA" sz="1500" dirty="0">
                <a:solidFill>
                  <a:prstClr val="black"/>
                </a:solidFill>
                <a:latin typeface="Arial" panose="020B0604020202020204" pitchFamily="34" charset="0"/>
                <a:ea typeface="Times New Roman" panose="02020603050405020304" pitchFamily="18" charset="0"/>
                <a:cs typeface="Arial" panose="020B0604020202020204" pitchFamily="34" charset="0"/>
              </a:rPr>
              <a:t>Provide actionable recommendations on the best-fit model for the state to adopt in order to maximise its efforts towards the management, maintenance and sustainability of state-owned tourism assets.</a:t>
            </a:r>
          </a:p>
          <a:p>
            <a:pPr algn="just">
              <a:lnSpc>
                <a:spcPct val="115000"/>
              </a:lnSpc>
              <a:spcBef>
                <a:spcPts val="0"/>
              </a:spcBef>
            </a:pPr>
            <a:endParaRPr lang="en-ZA" sz="1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Content Placeholder 2"/>
          <p:cNvSpPr txBox="1">
            <a:spLocks/>
          </p:cNvSpPr>
          <p:nvPr/>
        </p:nvSpPr>
        <p:spPr bwMode="auto">
          <a:xfrm flipH="1">
            <a:off x="6800850" y="2057400"/>
            <a:ext cx="34289"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defTabSz="685800">
              <a:spcBef>
                <a:spcPct val="20000"/>
              </a:spcBef>
            </a:pPr>
            <a:endParaRPr lang="en-US" sz="2400" dirty="0">
              <a:solidFill>
                <a:prstClr val="black"/>
              </a:solidFill>
              <a:latin typeface="Calibri" pitchFamily="34" charset="0"/>
            </a:endParaRPr>
          </a:p>
        </p:txBody>
      </p:sp>
    </p:spTree>
    <p:extLst>
      <p:ext uri="{BB962C8B-B14F-4D97-AF65-F5344CB8AC3E}">
        <p14:creationId xmlns:p14="http://schemas.microsoft.com/office/powerpoint/2010/main" val="289941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57150"/>
            <a:ext cx="9144000" cy="5143500"/>
          </a:xfrm>
          <a:prstGeom prst="rect">
            <a:avLst/>
          </a:prstGeom>
        </p:spPr>
      </p:pic>
      <p:sp>
        <p:nvSpPr>
          <p:cNvPr id="3" name="Shape 0"/>
          <p:cNvSpPr/>
          <p:nvPr/>
        </p:nvSpPr>
        <p:spPr>
          <a:xfrm>
            <a:off x="428625" y="716161"/>
            <a:ext cx="53522" cy="357188"/>
          </a:xfrm>
          <a:prstGeom prst="rect">
            <a:avLst/>
          </a:prstGeom>
          <a:solidFill>
            <a:srgbClr val="E31E24"/>
          </a:solidFill>
          <a:ln/>
        </p:spPr>
        <p:txBody>
          <a:bodyPr/>
          <a:lstStyle/>
          <a:p>
            <a:endParaRPr/>
          </a:p>
        </p:txBody>
      </p:sp>
      <p:sp>
        <p:nvSpPr>
          <p:cNvPr id="4" name="Text 1"/>
          <p:cNvSpPr/>
          <p:nvPr/>
        </p:nvSpPr>
        <p:spPr>
          <a:xfrm>
            <a:off x="625022" y="428625"/>
            <a:ext cx="8090353" cy="932259"/>
          </a:xfrm>
          <a:prstGeom prst="rect">
            <a:avLst/>
          </a:prstGeom>
          <a:noFill/>
          <a:ln/>
        </p:spPr>
        <p:txBody>
          <a:bodyPr wrap="square" lIns="0" tIns="0" rIns="0" bIns="0" rtlCol="0" anchor="ctr">
            <a:spAutoFit/>
          </a:bodyPr>
          <a:lstStyle/>
          <a:p>
            <a:pPr marL="0" indent="0">
              <a:buNone/>
            </a:pPr>
            <a:r>
              <a:rPr lang="en-US" sz="2900" b="1" dirty="0">
                <a:solidFill>
                  <a:srgbClr val="FFFFFF"/>
                </a:solidFill>
                <a:latin typeface="Noto Sans" pitchFamily="34" charset="0"/>
                <a:ea typeface="Noto Sans" pitchFamily="34" charset="-122"/>
                <a:cs typeface="Noto Sans" pitchFamily="34" charset="-120"/>
              </a:rPr>
              <a:t>Research Methodology: A Mixed-Method Approach</a:t>
            </a:r>
            <a:endParaRPr lang="en-US" sz="2700" dirty="0"/>
          </a:p>
        </p:txBody>
      </p:sp>
      <p:sp>
        <p:nvSpPr>
          <p:cNvPr id="5" name="Text 2"/>
          <p:cNvSpPr/>
          <p:nvPr/>
        </p:nvSpPr>
        <p:spPr>
          <a:xfrm>
            <a:off x="428625" y="1789509"/>
            <a:ext cx="2643188" cy="175022"/>
          </a:xfrm>
          <a:prstGeom prst="rect">
            <a:avLst/>
          </a:prstGeom>
          <a:noFill/>
          <a:ln/>
        </p:spPr>
        <p:txBody>
          <a:bodyPr wrap="none" lIns="0" tIns="0" rIns="0" bIns="0" rtlCol="0" anchor="ctr">
            <a:spAutoFit/>
          </a:bodyPr>
          <a:lstStyle/>
          <a:p>
            <a:pPr marL="0" indent="0">
              <a:buNone/>
            </a:pPr>
            <a:r>
              <a:rPr lang="en-US" sz="1142" b="1" kern="0" spc="1" dirty="0">
                <a:solidFill>
                  <a:srgbClr val="E31E24"/>
                </a:solidFill>
                <a:latin typeface="Noto Sans" pitchFamily="34" charset="0"/>
                <a:ea typeface="Noto Sans" pitchFamily="34" charset="-122"/>
                <a:cs typeface="Noto Sans" pitchFamily="34" charset="-120"/>
              </a:rPr>
              <a:t>Data Collection</a:t>
            </a:r>
            <a:endParaRPr lang="en-US" sz="942" dirty="0"/>
          </a:p>
        </p:txBody>
      </p:sp>
      <p:sp>
        <p:nvSpPr>
          <p:cNvPr id="6" name="Shape 3"/>
          <p:cNvSpPr/>
          <p:nvPr/>
        </p:nvSpPr>
        <p:spPr>
          <a:xfrm>
            <a:off x="428625" y="2121694"/>
            <a:ext cx="42863" cy="42863"/>
          </a:xfrm>
          <a:prstGeom prst="ellipse">
            <a:avLst/>
          </a:prstGeom>
          <a:solidFill>
            <a:srgbClr val="4A90E2"/>
          </a:solidFill>
          <a:ln/>
        </p:spPr>
        <p:txBody>
          <a:bodyPr/>
          <a:lstStyle/>
          <a:p>
            <a:endParaRPr/>
          </a:p>
        </p:txBody>
      </p:sp>
      <p:sp>
        <p:nvSpPr>
          <p:cNvPr id="7" name="Text 4"/>
          <p:cNvSpPr/>
          <p:nvPr/>
        </p:nvSpPr>
        <p:spPr>
          <a:xfrm>
            <a:off x="557213" y="2071688"/>
            <a:ext cx="1650764" cy="150019"/>
          </a:xfrm>
          <a:prstGeom prst="rect">
            <a:avLst/>
          </a:prstGeom>
          <a:noFill/>
          <a:ln/>
        </p:spPr>
        <p:txBody>
          <a:bodyPr wrap="non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Quantitative and qualitative data</a:t>
            </a:r>
            <a:endParaRPr lang="en-US" sz="785" dirty="0"/>
          </a:p>
        </p:txBody>
      </p:sp>
      <p:sp>
        <p:nvSpPr>
          <p:cNvPr id="8" name="Shape 5"/>
          <p:cNvSpPr/>
          <p:nvPr/>
        </p:nvSpPr>
        <p:spPr>
          <a:xfrm>
            <a:off x="428625" y="2400300"/>
            <a:ext cx="42863" cy="42863"/>
          </a:xfrm>
          <a:prstGeom prst="ellipse">
            <a:avLst/>
          </a:prstGeom>
          <a:solidFill>
            <a:srgbClr val="4A90E2"/>
          </a:solidFill>
          <a:ln/>
        </p:spPr>
        <p:txBody>
          <a:bodyPr/>
          <a:lstStyle/>
          <a:p>
            <a:endParaRPr/>
          </a:p>
        </p:txBody>
      </p:sp>
      <p:sp>
        <p:nvSpPr>
          <p:cNvPr id="9" name="Text 6"/>
          <p:cNvSpPr/>
          <p:nvPr/>
        </p:nvSpPr>
        <p:spPr>
          <a:xfrm>
            <a:off x="557213" y="2350294"/>
            <a:ext cx="1781808" cy="150019"/>
          </a:xfrm>
          <a:prstGeom prst="rect">
            <a:avLst/>
          </a:prstGeom>
          <a:noFill/>
          <a:ln/>
        </p:spPr>
        <p:txBody>
          <a:bodyPr wrap="non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Government and Municipal officials</a:t>
            </a:r>
            <a:endParaRPr lang="en-US" sz="785" dirty="0"/>
          </a:p>
        </p:txBody>
      </p:sp>
      <p:sp>
        <p:nvSpPr>
          <p:cNvPr id="10" name="Shape 7"/>
          <p:cNvSpPr/>
          <p:nvPr/>
        </p:nvSpPr>
        <p:spPr>
          <a:xfrm>
            <a:off x="428625" y="2678906"/>
            <a:ext cx="42863" cy="42863"/>
          </a:xfrm>
          <a:prstGeom prst="ellipse">
            <a:avLst/>
          </a:prstGeom>
          <a:solidFill>
            <a:srgbClr val="4A90E2"/>
          </a:solidFill>
          <a:ln/>
        </p:spPr>
        <p:txBody>
          <a:bodyPr/>
          <a:lstStyle/>
          <a:p>
            <a:endParaRPr/>
          </a:p>
        </p:txBody>
      </p:sp>
      <p:sp>
        <p:nvSpPr>
          <p:cNvPr id="11" name="Text 8"/>
          <p:cNvSpPr/>
          <p:nvPr/>
        </p:nvSpPr>
        <p:spPr>
          <a:xfrm>
            <a:off x="557213" y="2552330"/>
            <a:ext cx="2069477" cy="303160"/>
          </a:xfrm>
          <a:prstGeom prst="rect">
            <a:avLst/>
          </a:prstGeom>
          <a:noFill/>
          <a:ln/>
        </p:spPr>
        <p:txBody>
          <a:bodyPr wrap="non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Asset managers (parks, museums, </a:t>
            </a:r>
          </a:p>
          <a:p>
            <a:pPr marL="0" indent="0">
              <a:buNone/>
            </a:pPr>
            <a:r>
              <a:rPr lang="en-US" sz="985" dirty="0">
                <a:solidFill>
                  <a:srgbClr val="D0D0D0"/>
                </a:solidFill>
                <a:latin typeface="Noto Sans" pitchFamily="34" charset="0"/>
                <a:ea typeface="Noto Sans" pitchFamily="34" charset="-122"/>
                <a:cs typeface="Noto Sans" pitchFamily="34" charset="-120"/>
              </a:rPr>
              <a:t>heritage sites)</a:t>
            </a:r>
            <a:endParaRPr lang="en-US" sz="785" dirty="0"/>
          </a:p>
        </p:txBody>
      </p:sp>
      <p:sp>
        <p:nvSpPr>
          <p:cNvPr id="12" name="Shape 9"/>
          <p:cNvSpPr/>
          <p:nvPr/>
        </p:nvSpPr>
        <p:spPr>
          <a:xfrm>
            <a:off x="428625" y="2957513"/>
            <a:ext cx="42863" cy="42863"/>
          </a:xfrm>
          <a:prstGeom prst="ellipse">
            <a:avLst/>
          </a:prstGeom>
          <a:solidFill>
            <a:srgbClr val="4A90E2"/>
          </a:solidFill>
          <a:ln/>
        </p:spPr>
        <p:txBody>
          <a:bodyPr/>
          <a:lstStyle/>
          <a:p>
            <a:endParaRPr/>
          </a:p>
        </p:txBody>
      </p:sp>
      <p:sp>
        <p:nvSpPr>
          <p:cNvPr id="13" name="Text 10"/>
          <p:cNvSpPr/>
          <p:nvPr/>
        </p:nvSpPr>
        <p:spPr>
          <a:xfrm>
            <a:off x="557213" y="2907506"/>
            <a:ext cx="942891" cy="150019"/>
          </a:xfrm>
          <a:prstGeom prst="rect">
            <a:avLst/>
          </a:prstGeom>
          <a:noFill/>
          <a:ln/>
        </p:spPr>
        <p:txBody>
          <a:bodyPr wrap="non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Local communities</a:t>
            </a:r>
            <a:endParaRPr lang="en-US" sz="785" dirty="0"/>
          </a:p>
        </p:txBody>
      </p:sp>
      <p:sp>
        <p:nvSpPr>
          <p:cNvPr id="14" name="Shape 11"/>
          <p:cNvSpPr/>
          <p:nvPr/>
        </p:nvSpPr>
        <p:spPr>
          <a:xfrm>
            <a:off x="428625" y="3236119"/>
            <a:ext cx="42863" cy="42863"/>
          </a:xfrm>
          <a:prstGeom prst="ellipse">
            <a:avLst/>
          </a:prstGeom>
          <a:solidFill>
            <a:srgbClr val="4A90E2"/>
          </a:solidFill>
          <a:ln/>
        </p:spPr>
        <p:txBody>
          <a:bodyPr/>
          <a:lstStyle/>
          <a:p>
            <a:endParaRPr/>
          </a:p>
        </p:txBody>
      </p:sp>
      <p:sp>
        <p:nvSpPr>
          <p:cNvPr id="15" name="Text 12"/>
          <p:cNvSpPr/>
          <p:nvPr/>
        </p:nvSpPr>
        <p:spPr>
          <a:xfrm>
            <a:off x="557213" y="3186113"/>
            <a:ext cx="930446" cy="150019"/>
          </a:xfrm>
          <a:prstGeom prst="rect">
            <a:avLst/>
          </a:prstGeom>
          <a:noFill/>
          <a:ln/>
        </p:spPr>
        <p:txBody>
          <a:bodyPr wrap="non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Private businesses</a:t>
            </a:r>
            <a:endParaRPr lang="en-US" sz="785" dirty="0"/>
          </a:p>
        </p:txBody>
      </p:sp>
      <p:sp>
        <p:nvSpPr>
          <p:cNvPr id="16" name="Shape 13"/>
          <p:cNvSpPr/>
          <p:nvPr/>
        </p:nvSpPr>
        <p:spPr>
          <a:xfrm>
            <a:off x="428625" y="3514725"/>
            <a:ext cx="42863" cy="42863"/>
          </a:xfrm>
          <a:prstGeom prst="ellipse">
            <a:avLst/>
          </a:prstGeom>
          <a:solidFill>
            <a:srgbClr val="4A90E2"/>
          </a:solidFill>
          <a:ln/>
        </p:spPr>
        <p:txBody>
          <a:bodyPr/>
          <a:lstStyle/>
          <a:p>
            <a:endParaRPr/>
          </a:p>
        </p:txBody>
      </p:sp>
      <p:sp>
        <p:nvSpPr>
          <p:cNvPr id="17" name="Text 14"/>
          <p:cNvSpPr/>
          <p:nvPr/>
        </p:nvSpPr>
        <p:spPr>
          <a:xfrm>
            <a:off x="557213" y="3464719"/>
            <a:ext cx="1895075" cy="150019"/>
          </a:xfrm>
          <a:prstGeom prst="rect">
            <a:avLst/>
          </a:prstGeom>
          <a:noFill/>
          <a:ln/>
        </p:spPr>
        <p:txBody>
          <a:bodyPr wrap="non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Environmental groups and academics</a:t>
            </a:r>
            <a:endParaRPr lang="en-US" sz="785" dirty="0"/>
          </a:p>
        </p:txBody>
      </p:sp>
      <p:sp>
        <p:nvSpPr>
          <p:cNvPr id="18" name="Text 15"/>
          <p:cNvSpPr/>
          <p:nvPr/>
        </p:nvSpPr>
        <p:spPr>
          <a:xfrm>
            <a:off x="3250406" y="1789509"/>
            <a:ext cx="2643188" cy="175022"/>
          </a:xfrm>
          <a:prstGeom prst="rect">
            <a:avLst/>
          </a:prstGeom>
          <a:noFill/>
          <a:ln/>
        </p:spPr>
        <p:txBody>
          <a:bodyPr wrap="none" lIns="0" tIns="0" rIns="0" bIns="0" rtlCol="0" anchor="ctr">
            <a:spAutoFit/>
          </a:bodyPr>
          <a:lstStyle/>
          <a:p>
            <a:pPr marL="0" indent="0">
              <a:buNone/>
            </a:pPr>
            <a:r>
              <a:rPr lang="en-US" sz="1142" b="1" kern="0" spc="1" dirty="0">
                <a:solidFill>
                  <a:srgbClr val="E31E24"/>
                </a:solidFill>
                <a:latin typeface="Noto Sans" pitchFamily="34" charset="0"/>
                <a:ea typeface="Noto Sans" pitchFamily="34" charset="-122"/>
                <a:cs typeface="Noto Sans" pitchFamily="34" charset="-120"/>
              </a:rPr>
              <a:t>Research Techniques</a:t>
            </a:r>
            <a:endParaRPr lang="en-US" sz="942" dirty="0"/>
          </a:p>
        </p:txBody>
      </p:sp>
      <p:sp>
        <p:nvSpPr>
          <p:cNvPr id="19" name="Shape 16"/>
          <p:cNvSpPr/>
          <p:nvPr/>
        </p:nvSpPr>
        <p:spPr>
          <a:xfrm>
            <a:off x="3250406" y="2121694"/>
            <a:ext cx="42863" cy="42863"/>
          </a:xfrm>
          <a:prstGeom prst="ellipse">
            <a:avLst/>
          </a:prstGeom>
          <a:solidFill>
            <a:srgbClr val="4A90E2"/>
          </a:solidFill>
          <a:ln/>
        </p:spPr>
        <p:txBody>
          <a:bodyPr/>
          <a:lstStyle/>
          <a:p>
            <a:endParaRPr/>
          </a:p>
        </p:txBody>
      </p:sp>
      <p:sp>
        <p:nvSpPr>
          <p:cNvPr id="20" name="Text 17"/>
          <p:cNvSpPr/>
          <p:nvPr/>
        </p:nvSpPr>
        <p:spPr>
          <a:xfrm>
            <a:off x="3378994" y="2071688"/>
            <a:ext cx="2514600" cy="300038"/>
          </a:xfrm>
          <a:prstGeom prst="rect">
            <a:avLst/>
          </a:prstGeom>
          <a:noFill/>
          <a:ln/>
        </p:spPr>
        <p:txBody>
          <a:bodyPr wrap="squar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Desktop literature review (national and international)</a:t>
            </a:r>
            <a:endParaRPr lang="en-US" sz="785" dirty="0"/>
          </a:p>
        </p:txBody>
      </p:sp>
      <p:sp>
        <p:nvSpPr>
          <p:cNvPr id="21" name="Shape 18"/>
          <p:cNvSpPr/>
          <p:nvPr/>
        </p:nvSpPr>
        <p:spPr>
          <a:xfrm>
            <a:off x="3250406" y="2550319"/>
            <a:ext cx="42863" cy="42863"/>
          </a:xfrm>
          <a:prstGeom prst="ellipse">
            <a:avLst/>
          </a:prstGeom>
          <a:solidFill>
            <a:srgbClr val="4A90E2"/>
          </a:solidFill>
          <a:ln/>
        </p:spPr>
        <p:txBody>
          <a:bodyPr/>
          <a:lstStyle/>
          <a:p>
            <a:endParaRPr/>
          </a:p>
        </p:txBody>
      </p:sp>
      <p:sp>
        <p:nvSpPr>
          <p:cNvPr id="22" name="Text 19"/>
          <p:cNvSpPr/>
          <p:nvPr/>
        </p:nvSpPr>
        <p:spPr>
          <a:xfrm>
            <a:off x="3378994" y="2500313"/>
            <a:ext cx="1426573" cy="150019"/>
          </a:xfrm>
          <a:prstGeom prst="rect">
            <a:avLst/>
          </a:prstGeom>
          <a:noFill/>
          <a:ln/>
        </p:spPr>
        <p:txBody>
          <a:bodyPr wrap="non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Management models review</a:t>
            </a:r>
            <a:endParaRPr lang="en-US" sz="785" dirty="0"/>
          </a:p>
        </p:txBody>
      </p:sp>
      <p:sp>
        <p:nvSpPr>
          <p:cNvPr id="23" name="Shape 20"/>
          <p:cNvSpPr/>
          <p:nvPr/>
        </p:nvSpPr>
        <p:spPr>
          <a:xfrm>
            <a:off x="3250406" y="2828925"/>
            <a:ext cx="42863" cy="42863"/>
          </a:xfrm>
          <a:prstGeom prst="ellipse">
            <a:avLst/>
          </a:prstGeom>
          <a:solidFill>
            <a:srgbClr val="4A90E2"/>
          </a:solidFill>
          <a:ln/>
        </p:spPr>
        <p:txBody>
          <a:bodyPr/>
          <a:lstStyle/>
          <a:p>
            <a:endParaRPr/>
          </a:p>
        </p:txBody>
      </p:sp>
      <p:sp>
        <p:nvSpPr>
          <p:cNvPr id="24" name="Text 21"/>
          <p:cNvSpPr/>
          <p:nvPr/>
        </p:nvSpPr>
        <p:spPr>
          <a:xfrm>
            <a:off x="3378994" y="2778919"/>
            <a:ext cx="1725550" cy="150019"/>
          </a:xfrm>
          <a:prstGeom prst="rect">
            <a:avLst/>
          </a:prstGeom>
          <a:noFill/>
          <a:ln/>
        </p:spPr>
        <p:txBody>
          <a:bodyPr wrap="non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Sustainability frameworks analysis</a:t>
            </a:r>
            <a:endParaRPr lang="en-US" sz="785" dirty="0"/>
          </a:p>
        </p:txBody>
      </p:sp>
      <p:sp>
        <p:nvSpPr>
          <p:cNvPr id="25" name="Shape 22"/>
          <p:cNvSpPr/>
          <p:nvPr/>
        </p:nvSpPr>
        <p:spPr>
          <a:xfrm>
            <a:off x="3250406" y="3107531"/>
            <a:ext cx="42863" cy="42863"/>
          </a:xfrm>
          <a:prstGeom prst="ellipse">
            <a:avLst/>
          </a:prstGeom>
          <a:solidFill>
            <a:srgbClr val="4A90E2"/>
          </a:solidFill>
          <a:ln/>
        </p:spPr>
        <p:txBody>
          <a:bodyPr/>
          <a:lstStyle/>
          <a:p>
            <a:endParaRPr/>
          </a:p>
        </p:txBody>
      </p:sp>
      <p:sp>
        <p:nvSpPr>
          <p:cNvPr id="26" name="Text 23"/>
          <p:cNvSpPr/>
          <p:nvPr/>
        </p:nvSpPr>
        <p:spPr>
          <a:xfrm>
            <a:off x="3378994" y="3057525"/>
            <a:ext cx="1031491" cy="150019"/>
          </a:xfrm>
          <a:prstGeom prst="rect">
            <a:avLst/>
          </a:prstGeom>
          <a:noFill/>
          <a:ln/>
        </p:spPr>
        <p:txBody>
          <a:bodyPr wrap="non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Stakeholder analysis</a:t>
            </a:r>
            <a:endParaRPr lang="en-US" sz="785" dirty="0"/>
          </a:p>
        </p:txBody>
      </p:sp>
      <p:sp>
        <p:nvSpPr>
          <p:cNvPr id="27" name="Shape 24"/>
          <p:cNvSpPr/>
          <p:nvPr/>
        </p:nvSpPr>
        <p:spPr>
          <a:xfrm>
            <a:off x="3250406" y="3386138"/>
            <a:ext cx="42863" cy="42863"/>
          </a:xfrm>
          <a:prstGeom prst="ellipse">
            <a:avLst/>
          </a:prstGeom>
          <a:solidFill>
            <a:srgbClr val="4A90E2"/>
          </a:solidFill>
          <a:ln/>
        </p:spPr>
        <p:txBody>
          <a:bodyPr/>
          <a:lstStyle/>
          <a:p>
            <a:endParaRPr/>
          </a:p>
        </p:txBody>
      </p:sp>
      <p:sp>
        <p:nvSpPr>
          <p:cNvPr id="28" name="Text 25"/>
          <p:cNvSpPr/>
          <p:nvPr/>
        </p:nvSpPr>
        <p:spPr>
          <a:xfrm>
            <a:off x="3378994" y="3336131"/>
            <a:ext cx="2146027" cy="150019"/>
          </a:xfrm>
          <a:prstGeom prst="rect">
            <a:avLst/>
          </a:prstGeom>
          <a:noFill/>
          <a:ln/>
        </p:spPr>
        <p:txBody>
          <a:bodyPr wrap="non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Case studies (heritage sites and museums)</a:t>
            </a:r>
            <a:endParaRPr lang="en-US" sz="785" dirty="0"/>
          </a:p>
        </p:txBody>
      </p:sp>
      <p:sp>
        <p:nvSpPr>
          <p:cNvPr id="29" name="Shape 26"/>
          <p:cNvSpPr/>
          <p:nvPr/>
        </p:nvSpPr>
        <p:spPr>
          <a:xfrm>
            <a:off x="3250406" y="3664744"/>
            <a:ext cx="42863" cy="42863"/>
          </a:xfrm>
          <a:prstGeom prst="ellipse">
            <a:avLst/>
          </a:prstGeom>
          <a:solidFill>
            <a:srgbClr val="4A90E2"/>
          </a:solidFill>
          <a:ln/>
        </p:spPr>
        <p:txBody>
          <a:bodyPr/>
          <a:lstStyle/>
          <a:p>
            <a:endParaRPr/>
          </a:p>
        </p:txBody>
      </p:sp>
      <p:sp>
        <p:nvSpPr>
          <p:cNvPr id="30" name="Text 27"/>
          <p:cNvSpPr/>
          <p:nvPr/>
        </p:nvSpPr>
        <p:spPr>
          <a:xfrm>
            <a:off x="3378994" y="3614738"/>
            <a:ext cx="1580666" cy="150019"/>
          </a:xfrm>
          <a:prstGeom prst="rect">
            <a:avLst/>
          </a:prstGeom>
          <a:noFill/>
          <a:ln/>
        </p:spPr>
        <p:txBody>
          <a:bodyPr wrap="non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Focus group discussions (FGDs)</a:t>
            </a:r>
            <a:endParaRPr lang="en-US" sz="785" dirty="0"/>
          </a:p>
        </p:txBody>
      </p:sp>
      <p:sp>
        <p:nvSpPr>
          <p:cNvPr id="31" name="Text 28"/>
          <p:cNvSpPr/>
          <p:nvPr/>
        </p:nvSpPr>
        <p:spPr>
          <a:xfrm>
            <a:off x="6072188" y="1789509"/>
            <a:ext cx="2643188" cy="175022"/>
          </a:xfrm>
          <a:prstGeom prst="rect">
            <a:avLst/>
          </a:prstGeom>
          <a:noFill/>
          <a:ln/>
        </p:spPr>
        <p:txBody>
          <a:bodyPr wrap="none" lIns="0" tIns="0" rIns="0" bIns="0" rtlCol="0" anchor="ctr">
            <a:spAutoFit/>
          </a:bodyPr>
          <a:lstStyle/>
          <a:p>
            <a:pPr marL="0" indent="0">
              <a:buNone/>
            </a:pPr>
            <a:r>
              <a:rPr lang="en-US" sz="1142" b="1" kern="0" spc="1" dirty="0">
                <a:solidFill>
                  <a:srgbClr val="E31E24"/>
                </a:solidFill>
                <a:latin typeface="Noto Sans" pitchFamily="34" charset="0"/>
                <a:ea typeface="Noto Sans" pitchFamily="34" charset="-122"/>
                <a:cs typeface="Noto Sans" pitchFamily="34" charset="-120"/>
              </a:rPr>
              <a:t>Analysis Methods</a:t>
            </a:r>
            <a:endParaRPr lang="en-US" sz="942" dirty="0"/>
          </a:p>
        </p:txBody>
      </p:sp>
      <p:sp>
        <p:nvSpPr>
          <p:cNvPr id="32" name="Shape 29"/>
          <p:cNvSpPr/>
          <p:nvPr/>
        </p:nvSpPr>
        <p:spPr>
          <a:xfrm>
            <a:off x="6072188" y="2121694"/>
            <a:ext cx="42863" cy="42863"/>
          </a:xfrm>
          <a:prstGeom prst="ellipse">
            <a:avLst/>
          </a:prstGeom>
          <a:solidFill>
            <a:srgbClr val="4A90E2"/>
          </a:solidFill>
          <a:ln/>
        </p:spPr>
        <p:txBody>
          <a:bodyPr/>
          <a:lstStyle/>
          <a:p>
            <a:endParaRPr/>
          </a:p>
        </p:txBody>
      </p:sp>
      <p:sp>
        <p:nvSpPr>
          <p:cNvPr id="33" name="Text 30"/>
          <p:cNvSpPr/>
          <p:nvPr/>
        </p:nvSpPr>
        <p:spPr>
          <a:xfrm>
            <a:off x="6200775" y="2071688"/>
            <a:ext cx="1903977" cy="150019"/>
          </a:xfrm>
          <a:prstGeom prst="rect">
            <a:avLst/>
          </a:prstGeom>
          <a:noFill/>
          <a:ln/>
        </p:spPr>
        <p:txBody>
          <a:bodyPr wrap="non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SWOT analysis of state-owned entities</a:t>
            </a:r>
            <a:endParaRPr lang="en-US" sz="785" dirty="0"/>
          </a:p>
        </p:txBody>
      </p:sp>
      <p:sp>
        <p:nvSpPr>
          <p:cNvPr id="34" name="Shape 31"/>
          <p:cNvSpPr/>
          <p:nvPr/>
        </p:nvSpPr>
        <p:spPr>
          <a:xfrm>
            <a:off x="6072188" y="2400300"/>
            <a:ext cx="42863" cy="42863"/>
          </a:xfrm>
          <a:prstGeom prst="ellipse">
            <a:avLst/>
          </a:prstGeom>
          <a:solidFill>
            <a:srgbClr val="4A90E2"/>
          </a:solidFill>
          <a:ln/>
        </p:spPr>
        <p:txBody>
          <a:bodyPr/>
          <a:lstStyle/>
          <a:p>
            <a:endParaRPr/>
          </a:p>
        </p:txBody>
      </p:sp>
      <p:sp>
        <p:nvSpPr>
          <p:cNvPr id="35" name="Text 32"/>
          <p:cNvSpPr/>
          <p:nvPr/>
        </p:nvSpPr>
        <p:spPr>
          <a:xfrm>
            <a:off x="6200775" y="2350294"/>
            <a:ext cx="1944998" cy="150019"/>
          </a:xfrm>
          <a:prstGeom prst="rect">
            <a:avLst/>
          </a:prstGeom>
          <a:noFill/>
          <a:ln/>
        </p:spPr>
        <p:txBody>
          <a:bodyPr wrap="non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Sustainability Assessment Frameworks</a:t>
            </a:r>
            <a:endParaRPr lang="en-US" sz="785" dirty="0"/>
          </a:p>
        </p:txBody>
      </p:sp>
      <p:sp>
        <p:nvSpPr>
          <p:cNvPr id="36" name="Shape 33"/>
          <p:cNvSpPr/>
          <p:nvPr/>
        </p:nvSpPr>
        <p:spPr>
          <a:xfrm>
            <a:off x="6072188" y="2678906"/>
            <a:ext cx="42863" cy="42863"/>
          </a:xfrm>
          <a:prstGeom prst="ellipse">
            <a:avLst/>
          </a:prstGeom>
          <a:solidFill>
            <a:srgbClr val="4A90E2"/>
          </a:solidFill>
          <a:ln/>
        </p:spPr>
        <p:txBody>
          <a:bodyPr/>
          <a:lstStyle/>
          <a:p>
            <a:endParaRPr/>
          </a:p>
        </p:txBody>
      </p:sp>
      <p:sp>
        <p:nvSpPr>
          <p:cNvPr id="37" name="Text 34"/>
          <p:cNvSpPr/>
          <p:nvPr/>
        </p:nvSpPr>
        <p:spPr>
          <a:xfrm>
            <a:off x="6200775" y="2628900"/>
            <a:ext cx="1408379" cy="150019"/>
          </a:xfrm>
          <a:prstGeom prst="rect">
            <a:avLst/>
          </a:prstGeom>
          <a:noFill/>
          <a:ln/>
        </p:spPr>
        <p:txBody>
          <a:bodyPr wrap="non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Socio-economic assessment</a:t>
            </a:r>
            <a:endParaRPr lang="en-US" sz="785" dirty="0"/>
          </a:p>
        </p:txBody>
      </p:sp>
      <p:sp>
        <p:nvSpPr>
          <p:cNvPr id="38" name="Shape 35"/>
          <p:cNvSpPr/>
          <p:nvPr/>
        </p:nvSpPr>
        <p:spPr>
          <a:xfrm>
            <a:off x="6072188" y="2957513"/>
            <a:ext cx="42863" cy="42863"/>
          </a:xfrm>
          <a:prstGeom prst="ellipse">
            <a:avLst/>
          </a:prstGeom>
          <a:solidFill>
            <a:srgbClr val="4A90E2"/>
          </a:solidFill>
          <a:ln/>
        </p:spPr>
        <p:txBody>
          <a:bodyPr/>
          <a:lstStyle/>
          <a:p>
            <a:endParaRPr/>
          </a:p>
        </p:txBody>
      </p:sp>
      <p:sp>
        <p:nvSpPr>
          <p:cNvPr id="39" name="Text 36"/>
          <p:cNvSpPr/>
          <p:nvPr/>
        </p:nvSpPr>
        <p:spPr>
          <a:xfrm>
            <a:off x="6200775" y="2907506"/>
            <a:ext cx="1353601" cy="150019"/>
          </a:xfrm>
          <a:prstGeom prst="rect">
            <a:avLst/>
          </a:prstGeom>
          <a:noFill/>
          <a:ln/>
        </p:spPr>
        <p:txBody>
          <a:bodyPr wrap="non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Environmental assessment</a:t>
            </a:r>
            <a:endParaRPr lang="en-US" sz="785" dirty="0"/>
          </a:p>
        </p:txBody>
      </p:sp>
      <p:sp>
        <p:nvSpPr>
          <p:cNvPr id="40" name="Shape 37"/>
          <p:cNvSpPr/>
          <p:nvPr/>
        </p:nvSpPr>
        <p:spPr>
          <a:xfrm>
            <a:off x="6072188" y="3236119"/>
            <a:ext cx="42863" cy="42863"/>
          </a:xfrm>
          <a:prstGeom prst="ellipse">
            <a:avLst/>
          </a:prstGeom>
          <a:solidFill>
            <a:srgbClr val="4A90E2"/>
          </a:solidFill>
          <a:ln/>
        </p:spPr>
        <p:txBody>
          <a:bodyPr/>
          <a:lstStyle/>
          <a:p>
            <a:endParaRPr/>
          </a:p>
        </p:txBody>
      </p:sp>
      <p:sp>
        <p:nvSpPr>
          <p:cNvPr id="41" name="Text 38"/>
          <p:cNvSpPr/>
          <p:nvPr/>
        </p:nvSpPr>
        <p:spPr>
          <a:xfrm>
            <a:off x="6200775" y="3186113"/>
            <a:ext cx="1579829" cy="150019"/>
          </a:xfrm>
          <a:prstGeom prst="rect">
            <a:avLst/>
          </a:prstGeom>
          <a:noFill/>
          <a:ln/>
        </p:spPr>
        <p:txBody>
          <a:bodyPr wrap="non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Trend analysis (secondary data)</a:t>
            </a:r>
            <a:endParaRPr lang="en-US" sz="785" dirty="0"/>
          </a:p>
        </p:txBody>
      </p:sp>
      <p:sp>
        <p:nvSpPr>
          <p:cNvPr id="42" name="Shape 39"/>
          <p:cNvSpPr/>
          <p:nvPr/>
        </p:nvSpPr>
        <p:spPr>
          <a:xfrm>
            <a:off x="6072188" y="3514725"/>
            <a:ext cx="42863" cy="42863"/>
          </a:xfrm>
          <a:prstGeom prst="ellipse">
            <a:avLst/>
          </a:prstGeom>
          <a:solidFill>
            <a:srgbClr val="4A90E2"/>
          </a:solidFill>
          <a:ln/>
        </p:spPr>
        <p:txBody>
          <a:bodyPr/>
          <a:lstStyle/>
          <a:p>
            <a:endParaRPr/>
          </a:p>
        </p:txBody>
      </p:sp>
      <p:sp>
        <p:nvSpPr>
          <p:cNvPr id="43" name="Text 40"/>
          <p:cNvSpPr/>
          <p:nvPr/>
        </p:nvSpPr>
        <p:spPr>
          <a:xfrm>
            <a:off x="6200775" y="3464719"/>
            <a:ext cx="2514600" cy="300038"/>
          </a:xfrm>
          <a:prstGeom prst="rect">
            <a:avLst/>
          </a:prstGeom>
          <a:noFill/>
          <a:ln/>
        </p:spPr>
        <p:txBody>
          <a:bodyPr wrap="square" lIns="0" tIns="0" rIns="0" bIns="0" rtlCol="0" anchor="ctr">
            <a:spAutoFit/>
          </a:bodyPr>
          <a:lstStyle/>
          <a:p>
            <a:pPr marL="0" indent="0">
              <a:buNone/>
            </a:pPr>
            <a:r>
              <a:rPr lang="en-US" sz="985" dirty="0">
                <a:solidFill>
                  <a:srgbClr val="D0D0D0"/>
                </a:solidFill>
                <a:latin typeface="Noto Sans" pitchFamily="34" charset="0"/>
                <a:ea typeface="Noto Sans" pitchFamily="34" charset="-122"/>
                <a:cs typeface="Noto Sans" pitchFamily="34" charset="-120"/>
              </a:rPr>
              <a:t>Statistical analysis (financial and performance data)</a:t>
            </a:r>
            <a:endParaRPr lang="en-US" sz="78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428625" y="483096"/>
            <a:ext cx="57150" cy="357188"/>
          </a:xfrm>
          <a:prstGeom prst="rect">
            <a:avLst/>
          </a:prstGeom>
          <a:solidFill>
            <a:srgbClr val="E31E24"/>
          </a:solidFill>
          <a:ln/>
        </p:spPr>
        <p:txBody>
          <a:bodyPr/>
          <a:lstStyle/>
          <a:p>
            <a:endParaRPr/>
          </a:p>
        </p:txBody>
      </p:sp>
      <p:sp>
        <p:nvSpPr>
          <p:cNvPr id="4" name="Text 1"/>
          <p:cNvSpPr/>
          <p:nvPr/>
        </p:nvSpPr>
        <p:spPr>
          <a:xfrm>
            <a:off x="628650" y="253886"/>
            <a:ext cx="7989570" cy="815608"/>
          </a:xfrm>
          <a:prstGeom prst="rect">
            <a:avLst/>
          </a:prstGeom>
          <a:noFill/>
          <a:ln/>
        </p:spPr>
        <p:txBody>
          <a:bodyPr wrap="square" lIns="0" tIns="0" rIns="0" bIns="0" rtlCol="0" anchor="ctr">
            <a:spAutoFit/>
          </a:bodyPr>
          <a:lstStyle/>
          <a:p>
            <a:pPr marL="0" indent="0">
              <a:buNone/>
            </a:pPr>
            <a:r>
              <a:rPr lang="en-US" sz="2900" b="1" dirty="0">
                <a:solidFill>
                  <a:srgbClr val="FFFFFF"/>
                </a:solidFill>
                <a:latin typeface="Noto Sans" pitchFamily="34" charset="0"/>
                <a:ea typeface="Noto Sans" pitchFamily="34" charset="-122"/>
                <a:cs typeface="Noto Sans" pitchFamily="34" charset="-120"/>
              </a:rPr>
              <a:t>Results</a:t>
            </a:r>
          </a:p>
          <a:p>
            <a:pPr marL="0" indent="0">
              <a:buNone/>
            </a:pPr>
            <a:r>
              <a:rPr lang="en-US" sz="2400" b="1" dirty="0">
                <a:solidFill>
                  <a:srgbClr val="FFFFFF"/>
                </a:solidFill>
                <a:latin typeface="Noto Sans" pitchFamily="34" charset="0"/>
                <a:ea typeface="Noto Sans" pitchFamily="34" charset="-122"/>
                <a:cs typeface="Noto Sans" pitchFamily="34" charset="-120"/>
              </a:rPr>
              <a:t>Demographic Profile of Stakeholders</a:t>
            </a:r>
            <a:endParaRPr lang="en-US" sz="2400" dirty="0"/>
          </a:p>
        </p:txBody>
      </p:sp>
      <p:sp>
        <p:nvSpPr>
          <p:cNvPr id="5" name="Text 2"/>
          <p:cNvSpPr/>
          <p:nvPr/>
        </p:nvSpPr>
        <p:spPr>
          <a:xfrm>
            <a:off x="428625" y="1323380"/>
            <a:ext cx="4036219" cy="175022"/>
          </a:xfrm>
          <a:prstGeom prst="rect">
            <a:avLst/>
          </a:prstGeom>
          <a:noFill/>
          <a:ln/>
        </p:spPr>
        <p:txBody>
          <a:bodyPr wrap="none" lIns="0" tIns="0" rIns="0" bIns="0" rtlCol="0" anchor="ctr">
            <a:spAutoFit/>
          </a:bodyPr>
          <a:lstStyle/>
          <a:p>
            <a:pPr marL="0" indent="0">
              <a:buNone/>
            </a:pPr>
            <a:r>
              <a:rPr lang="en-US" sz="1142" b="1" dirty="0">
                <a:solidFill>
                  <a:srgbClr val="E31E24"/>
                </a:solidFill>
                <a:latin typeface="Noto Sans" pitchFamily="34" charset="0"/>
                <a:ea typeface="Noto Sans" pitchFamily="34" charset="-122"/>
                <a:cs typeface="Noto Sans" pitchFamily="34" charset="-120"/>
              </a:rPr>
              <a:t>Age Distribution</a:t>
            </a:r>
            <a:endParaRPr lang="en-US" sz="942" dirty="0"/>
          </a:p>
        </p:txBody>
      </p:sp>
      <p:sp>
        <p:nvSpPr>
          <p:cNvPr id="6" name="Text 3"/>
          <p:cNvSpPr/>
          <p:nvPr/>
        </p:nvSpPr>
        <p:spPr>
          <a:xfrm>
            <a:off x="428625" y="1605558"/>
            <a:ext cx="3607594"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21-30 years</a:t>
            </a:r>
            <a:endParaRPr lang="en-US" sz="732" dirty="0"/>
          </a:p>
        </p:txBody>
      </p:sp>
      <p:sp>
        <p:nvSpPr>
          <p:cNvPr id="7" name="Text 4"/>
          <p:cNvSpPr/>
          <p:nvPr/>
        </p:nvSpPr>
        <p:spPr>
          <a:xfrm>
            <a:off x="4036219" y="1605558"/>
            <a:ext cx="428625" cy="135731"/>
          </a:xfrm>
          <a:prstGeom prst="rect">
            <a:avLst/>
          </a:prstGeom>
          <a:noFill/>
          <a:ln/>
        </p:spPr>
        <p:txBody>
          <a:bodyPr wrap="none" lIns="0" tIns="0" rIns="0" bIns="0" rtlCol="0" anchor="ctr">
            <a:spAutoFit/>
          </a:bodyPr>
          <a:lstStyle/>
          <a:p>
            <a:pPr marL="0" indent="0" algn="r">
              <a:buNone/>
            </a:pPr>
            <a:r>
              <a:rPr lang="en-US" sz="932" b="1" dirty="0">
                <a:solidFill>
                  <a:srgbClr val="E31E24"/>
                </a:solidFill>
                <a:latin typeface="Noto Sans" pitchFamily="34" charset="0"/>
                <a:ea typeface="Noto Sans" pitchFamily="34" charset="-122"/>
                <a:cs typeface="Noto Sans" pitchFamily="34" charset="-120"/>
              </a:rPr>
              <a:t>16.3%</a:t>
            </a:r>
            <a:endParaRPr lang="en-US" sz="732" dirty="0"/>
          </a:p>
        </p:txBody>
      </p:sp>
      <p:sp>
        <p:nvSpPr>
          <p:cNvPr id="8" name="Text 5"/>
          <p:cNvSpPr/>
          <p:nvPr/>
        </p:nvSpPr>
        <p:spPr>
          <a:xfrm>
            <a:off x="428625" y="1812727"/>
            <a:ext cx="3508837"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31-40 years</a:t>
            </a:r>
            <a:endParaRPr lang="en-US" sz="732" dirty="0"/>
          </a:p>
        </p:txBody>
      </p:sp>
      <p:sp>
        <p:nvSpPr>
          <p:cNvPr id="9" name="Text 6"/>
          <p:cNvSpPr/>
          <p:nvPr/>
        </p:nvSpPr>
        <p:spPr>
          <a:xfrm>
            <a:off x="3937462" y="1812727"/>
            <a:ext cx="527382" cy="135731"/>
          </a:xfrm>
          <a:prstGeom prst="rect">
            <a:avLst/>
          </a:prstGeom>
          <a:noFill/>
          <a:ln/>
        </p:spPr>
        <p:txBody>
          <a:bodyPr wrap="none" lIns="0" tIns="0" rIns="0" bIns="0" rtlCol="0" anchor="ctr">
            <a:spAutoFit/>
          </a:bodyPr>
          <a:lstStyle/>
          <a:p>
            <a:pPr marL="0" indent="0" algn="r">
              <a:buNone/>
            </a:pPr>
            <a:r>
              <a:rPr lang="en-US" sz="932" b="1" dirty="0">
                <a:solidFill>
                  <a:srgbClr val="E31E24"/>
                </a:solidFill>
                <a:latin typeface="Noto Sans" pitchFamily="34" charset="0"/>
                <a:ea typeface="Noto Sans" pitchFamily="34" charset="-122"/>
                <a:cs typeface="Noto Sans" pitchFamily="34" charset="-120"/>
              </a:rPr>
              <a:t>Mid-career</a:t>
            </a:r>
            <a:endParaRPr lang="en-US" sz="732" dirty="0"/>
          </a:p>
        </p:txBody>
      </p:sp>
      <p:sp>
        <p:nvSpPr>
          <p:cNvPr id="10" name="Text 7"/>
          <p:cNvSpPr/>
          <p:nvPr/>
        </p:nvSpPr>
        <p:spPr>
          <a:xfrm>
            <a:off x="428625" y="2019895"/>
            <a:ext cx="3459724"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41-50 years</a:t>
            </a:r>
            <a:endParaRPr lang="en-US" sz="732" dirty="0"/>
          </a:p>
        </p:txBody>
      </p:sp>
      <p:sp>
        <p:nvSpPr>
          <p:cNvPr id="11" name="Text 8"/>
          <p:cNvSpPr/>
          <p:nvPr/>
        </p:nvSpPr>
        <p:spPr>
          <a:xfrm>
            <a:off x="3888349" y="2019895"/>
            <a:ext cx="576495" cy="135731"/>
          </a:xfrm>
          <a:prstGeom prst="rect">
            <a:avLst/>
          </a:prstGeom>
          <a:noFill/>
          <a:ln/>
        </p:spPr>
        <p:txBody>
          <a:bodyPr wrap="none" lIns="0" tIns="0" rIns="0" bIns="0" rtlCol="0" anchor="ctr">
            <a:spAutoFit/>
          </a:bodyPr>
          <a:lstStyle/>
          <a:p>
            <a:pPr marL="0" indent="0" algn="r">
              <a:buNone/>
            </a:pPr>
            <a:r>
              <a:rPr lang="en-US" sz="932" b="1" dirty="0">
                <a:solidFill>
                  <a:srgbClr val="E31E24"/>
                </a:solidFill>
                <a:latin typeface="Noto Sans" pitchFamily="34" charset="0"/>
                <a:ea typeface="Noto Sans" pitchFamily="34" charset="-122"/>
                <a:cs typeface="Noto Sans" pitchFamily="34" charset="-120"/>
              </a:rPr>
              <a:t>Senior roles</a:t>
            </a:r>
            <a:endParaRPr lang="en-US" sz="732" dirty="0"/>
          </a:p>
        </p:txBody>
      </p:sp>
      <p:sp>
        <p:nvSpPr>
          <p:cNvPr id="12" name="Text 9"/>
          <p:cNvSpPr/>
          <p:nvPr/>
        </p:nvSpPr>
        <p:spPr>
          <a:xfrm>
            <a:off x="428625" y="2227064"/>
            <a:ext cx="3607594"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51+ years</a:t>
            </a:r>
            <a:endParaRPr lang="en-US" sz="732" dirty="0"/>
          </a:p>
        </p:txBody>
      </p:sp>
      <p:sp>
        <p:nvSpPr>
          <p:cNvPr id="13" name="Text 10"/>
          <p:cNvSpPr/>
          <p:nvPr/>
        </p:nvSpPr>
        <p:spPr>
          <a:xfrm>
            <a:off x="4036219" y="2227064"/>
            <a:ext cx="428625" cy="135731"/>
          </a:xfrm>
          <a:prstGeom prst="rect">
            <a:avLst/>
          </a:prstGeom>
          <a:noFill/>
          <a:ln/>
        </p:spPr>
        <p:txBody>
          <a:bodyPr wrap="none" lIns="0" tIns="0" rIns="0" bIns="0" rtlCol="0" anchor="ctr">
            <a:spAutoFit/>
          </a:bodyPr>
          <a:lstStyle/>
          <a:p>
            <a:pPr marL="0" indent="0" algn="r">
              <a:buNone/>
            </a:pPr>
            <a:r>
              <a:rPr lang="en-US" sz="932" b="1" dirty="0">
                <a:solidFill>
                  <a:srgbClr val="E31E24"/>
                </a:solidFill>
                <a:latin typeface="Noto Sans" pitchFamily="34" charset="0"/>
                <a:ea typeface="Noto Sans" pitchFamily="34" charset="-122"/>
                <a:cs typeface="Noto Sans" pitchFamily="34" charset="-120"/>
              </a:rPr>
              <a:t>18.4%</a:t>
            </a:r>
            <a:endParaRPr lang="en-US" sz="732" dirty="0"/>
          </a:p>
        </p:txBody>
      </p:sp>
      <p:sp>
        <p:nvSpPr>
          <p:cNvPr id="14" name="Text 11"/>
          <p:cNvSpPr/>
          <p:nvPr/>
        </p:nvSpPr>
        <p:spPr>
          <a:xfrm>
            <a:off x="4679156" y="1323380"/>
            <a:ext cx="4036219" cy="175022"/>
          </a:xfrm>
          <a:prstGeom prst="rect">
            <a:avLst/>
          </a:prstGeom>
          <a:noFill/>
          <a:ln/>
        </p:spPr>
        <p:txBody>
          <a:bodyPr wrap="none" lIns="0" tIns="0" rIns="0" bIns="0" rtlCol="0" anchor="ctr">
            <a:spAutoFit/>
          </a:bodyPr>
          <a:lstStyle/>
          <a:p>
            <a:pPr marL="0" indent="0">
              <a:buNone/>
            </a:pPr>
            <a:r>
              <a:rPr lang="en-US" sz="1142" b="1" dirty="0">
                <a:solidFill>
                  <a:srgbClr val="E31E24"/>
                </a:solidFill>
                <a:latin typeface="Noto Sans" pitchFamily="34" charset="0"/>
                <a:ea typeface="Noto Sans" pitchFamily="34" charset="-122"/>
                <a:cs typeface="Noto Sans" pitchFamily="34" charset="-120"/>
              </a:rPr>
              <a:t>Gender Balance</a:t>
            </a:r>
            <a:endParaRPr lang="en-US" sz="942" dirty="0"/>
          </a:p>
        </p:txBody>
      </p:sp>
      <p:sp>
        <p:nvSpPr>
          <p:cNvPr id="15" name="Text 12"/>
          <p:cNvSpPr/>
          <p:nvPr/>
        </p:nvSpPr>
        <p:spPr>
          <a:xfrm>
            <a:off x="4679156" y="1605558"/>
            <a:ext cx="3607594"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Male Respondents</a:t>
            </a:r>
            <a:endParaRPr lang="en-US" sz="732" dirty="0"/>
          </a:p>
        </p:txBody>
      </p:sp>
      <p:sp>
        <p:nvSpPr>
          <p:cNvPr id="16" name="Text 13"/>
          <p:cNvSpPr/>
          <p:nvPr/>
        </p:nvSpPr>
        <p:spPr>
          <a:xfrm>
            <a:off x="8286750" y="1605558"/>
            <a:ext cx="428625" cy="135731"/>
          </a:xfrm>
          <a:prstGeom prst="rect">
            <a:avLst/>
          </a:prstGeom>
          <a:noFill/>
          <a:ln/>
        </p:spPr>
        <p:txBody>
          <a:bodyPr wrap="none" lIns="0" tIns="0" rIns="0" bIns="0" rtlCol="0" anchor="ctr">
            <a:spAutoFit/>
          </a:bodyPr>
          <a:lstStyle/>
          <a:p>
            <a:pPr marL="0" indent="0" algn="r">
              <a:buNone/>
            </a:pPr>
            <a:r>
              <a:rPr lang="en-US" sz="932" b="1" dirty="0">
                <a:solidFill>
                  <a:srgbClr val="E31E24"/>
                </a:solidFill>
                <a:latin typeface="Noto Sans" pitchFamily="34" charset="0"/>
                <a:ea typeface="Noto Sans" pitchFamily="34" charset="-122"/>
                <a:cs typeface="Noto Sans" pitchFamily="34" charset="-120"/>
              </a:rPr>
              <a:t>55.1%</a:t>
            </a:r>
            <a:endParaRPr lang="en-US" sz="732" dirty="0"/>
          </a:p>
        </p:txBody>
      </p:sp>
      <p:sp>
        <p:nvSpPr>
          <p:cNvPr id="17" name="Text 14"/>
          <p:cNvSpPr/>
          <p:nvPr/>
        </p:nvSpPr>
        <p:spPr>
          <a:xfrm>
            <a:off x="4679156" y="1812727"/>
            <a:ext cx="3607594"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Female Respondents</a:t>
            </a:r>
            <a:endParaRPr lang="en-US" sz="732" dirty="0"/>
          </a:p>
        </p:txBody>
      </p:sp>
      <p:sp>
        <p:nvSpPr>
          <p:cNvPr id="18" name="Text 15"/>
          <p:cNvSpPr/>
          <p:nvPr/>
        </p:nvSpPr>
        <p:spPr>
          <a:xfrm>
            <a:off x="8286750" y="1812727"/>
            <a:ext cx="428625" cy="135731"/>
          </a:xfrm>
          <a:prstGeom prst="rect">
            <a:avLst/>
          </a:prstGeom>
          <a:noFill/>
          <a:ln/>
        </p:spPr>
        <p:txBody>
          <a:bodyPr wrap="none" lIns="0" tIns="0" rIns="0" bIns="0" rtlCol="0" anchor="ctr">
            <a:spAutoFit/>
          </a:bodyPr>
          <a:lstStyle/>
          <a:p>
            <a:pPr marL="0" indent="0" algn="r">
              <a:buNone/>
            </a:pPr>
            <a:r>
              <a:rPr lang="en-US" sz="932" b="1" dirty="0">
                <a:solidFill>
                  <a:srgbClr val="E31E24"/>
                </a:solidFill>
                <a:latin typeface="Noto Sans" pitchFamily="34" charset="0"/>
                <a:ea typeface="Noto Sans" pitchFamily="34" charset="-122"/>
                <a:cs typeface="Noto Sans" pitchFamily="34" charset="-120"/>
              </a:rPr>
              <a:t>44.9%</a:t>
            </a:r>
            <a:endParaRPr lang="en-US" sz="732" dirty="0"/>
          </a:p>
        </p:txBody>
      </p:sp>
      <p:sp>
        <p:nvSpPr>
          <p:cNvPr id="19" name="Text 16"/>
          <p:cNvSpPr/>
          <p:nvPr/>
        </p:nvSpPr>
        <p:spPr>
          <a:xfrm>
            <a:off x="4679156" y="2019895"/>
            <a:ext cx="3607594"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Difference</a:t>
            </a:r>
            <a:endParaRPr lang="en-US" sz="732" dirty="0"/>
          </a:p>
        </p:txBody>
      </p:sp>
      <p:sp>
        <p:nvSpPr>
          <p:cNvPr id="20" name="Text 17"/>
          <p:cNvSpPr/>
          <p:nvPr/>
        </p:nvSpPr>
        <p:spPr>
          <a:xfrm>
            <a:off x="8286750" y="2019895"/>
            <a:ext cx="428625" cy="135731"/>
          </a:xfrm>
          <a:prstGeom prst="rect">
            <a:avLst/>
          </a:prstGeom>
          <a:noFill/>
          <a:ln/>
        </p:spPr>
        <p:txBody>
          <a:bodyPr wrap="none" lIns="0" tIns="0" rIns="0" bIns="0" rtlCol="0" anchor="ctr">
            <a:spAutoFit/>
          </a:bodyPr>
          <a:lstStyle/>
          <a:p>
            <a:pPr marL="0" indent="0" algn="r">
              <a:buNone/>
            </a:pPr>
            <a:r>
              <a:rPr lang="en-US" sz="932" b="1" dirty="0">
                <a:solidFill>
                  <a:srgbClr val="E31E24"/>
                </a:solidFill>
                <a:latin typeface="Noto Sans" pitchFamily="34" charset="0"/>
                <a:ea typeface="Noto Sans" pitchFamily="34" charset="-122"/>
                <a:cs typeface="Noto Sans" pitchFamily="34" charset="-120"/>
              </a:rPr>
              <a:t>10.2%</a:t>
            </a:r>
            <a:endParaRPr lang="en-US" sz="732" dirty="0"/>
          </a:p>
        </p:txBody>
      </p:sp>
      <p:sp>
        <p:nvSpPr>
          <p:cNvPr id="21" name="Text 18"/>
          <p:cNvSpPr/>
          <p:nvPr/>
        </p:nvSpPr>
        <p:spPr>
          <a:xfrm>
            <a:off x="4679156" y="2227064"/>
            <a:ext cx="3601538"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Balance Assessment</a:t>
            </a:r>
            <a:endParaRPr lang="en-US" sz="732" dirty="0"/>
          </a:p>
        </p:txBody>
      </p:sp>
      <p:sp>
        <p:nvSpPr>
          <p:cNvPr id="22" name="Text 19"/>
          <p:cNvSpPr/>
          <p:nvPr/>
        </p:nvSpPr>
        <p:spPr>
          <a:xfrm>
            <a:off x="8280695" y="2227064"/>
            <a:ext cx="434680" cy="135731"/>
          </a:xfrm>
          <a:prstGeom prst="rect">
            <a:avLst/>
          </a:prstGeom>
          <a:noFill/>
          <a:ln/>
        </p:spPr>
        <p:txBody>
          <a:bodyPr wrap="none" lIns="0" tIns="0" rIns="0" bIns="0" rtlCol="0" anchor="ctr">
            <a:spAutoFit/>
          </a:bodyPr>
          <a:lstStyle/>
          <a:p>
            <a:pPr marL="0" indent="0" algn="r">
              <a:buNone/>
            </a:pPr>
            <a:r>
              <a:rPr lang="en-US" sz="932" b="1" dirty="0">
                <a:solidFill>
                  <a:srgbClr val="E31E24"/>
                </a:solidFill>
                <a:latin typeface="Noto Sans" pitchFamily="34" charset="0"/>
                <a:ea typeface="Noto Sans" pitchFamily="34" charset="-122"/>
                <a:cs typeface="Noto Sans" pitchFamily="34" charset="-120"/>
              </a:rPr>
              <a:t>Inclusive</a:t>
            </a:r>
            <a:endParaRPr lang="en-US" sz="732" dirty="0"/>
          </a:p>
        </p:txBody>
      </p:sp>
      <p:sp>
        <p:nvSpPr>
          <p:cNvPr id="23" name="Text 20"/>
          <p:cNvSpPr/>
          <p:nvPr/>
        </p:nvSpPr>
        <p:spPr>
          <a:xfrm>
            <a:off x="428625" y="3126284"/>
            <a:ext cx="4036219" cy="175022"/>
          </a:xfrm>
          <a:prstGeom prst="rect">
            <a:avLst/>
          </a:prstGeom>
          <a:noFill/>
          <a:ln/>
        </p:spPr>
        <p:txBody>
          <a:bodyPr wrap="none" lIns="0" tIns="0" rIns="0" bIns="0" rtlCol="0" anchor="ctr">
            <a:spAutoFit/>
          </a:bodyPr>
          <a:lstStyle/>
          <a:p>
            <a:pPr marL="0" indent="0">
              <a:buNone/>
            </a:pPr>
            <a:r>
              <a:rPr lang="en-US" sz="1142" b="1" dirty="0">
                <a:solidFill>
                  <a:srgbClr val="E31E24"/>
                </a:solidFill>
                <a:latin typeface="Noto Sans" pitchFamily="34" charset="0"/>
                <a:ea typeface="Noto Sans" pitchFamily="34" charset="-122"/>
                <a:cs typeface="Noto Sans" pitchFamily="34" charset="-120"/>
              </a:rPr>
              <a:t>Education Level</a:t>
            </a:r>
            <a:endParaRPr lang="en-US" sz="942" dirty="0"/>
          </a:p>
        </p:txBody>
      </p:sp>
      <p:sp>
        <p:nvSpPr>
          <p:cNvPr id="24" name="Text 21"/>
          <p:cNvSpPr/>
          <p:nvPr/>
        </p:nvSpPr>
        <p:spPr>
          <a:xfrm>
            <a:off x="428625" y="3408462"/>
            <a:ext cx="3607594"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Postgraduate/Honours</a:t>
            </a:r>
            <a:endParaRPr lang="en-US" sz="732" dirty="0"/>
          </a:p>
        </p:txBody>
      </p:sp>
      <p:sp>
        <p:nvSpPr>
          <p:cNvPr id="25" name="Text 22"/>
          <p:cNvSpPr/>
          <p:nvPr/>
        </p:nvSpPr>
        <p:spPr>
          <a:xfrm>
            <a:off x="4036219" y="3408462"/>
            <a:ext cx="428625" cy="135731"/>
          </a:xfrm>
          <a:prstGeom prst="rect">
            <a:avLst/>
          </a:prstGeom>
          <a:noFill/>
          <a:ln/>
        </p:spPr>
        <p:txBody>
          <a:bodyPr wrap="none" lIns="0" tIns="0" rIns="0" bIns="0" rtlCol="0" anchor="ctr">
            <a:spAutoFit/>
          </a:bodyPr>
          <a:lstStyle/>
          <a:p>
            <a:pPr marL="0" indent="0" algn="r">
              <a:buNone/>
            </a:pPr>
            <a:r>
              <a:rPr lang="en-US" sz="932" b="1" dirty="0">
                <a:solidFill>
                  <a:srgbClr val="E31E24"/>
                </a:solidFill>
                <a:latin typeface="Noto Sans" pitchFamily="34" charset="0"/>
                <a:ea typeface="Noto Sans" pitchFamily="34" charset="-122"/>
                <a:cs typeface="Noto Sans" pitchFamily="34" charset="-120"/>
              </a:rPr>
              <a:t>40.8%</a:t>
            </a:r>
            <a:endParaRPr lang="en-US" sz="732" dirty="0"/>
          </a:p>
        </p:txBody>
      </p:sp>
      <p:sp>
        <p:nvSpPr>
          <p:cNvPr id="26" name="Text 23"/>
          <p:cNvSpPr/>
          <p:nvPr/>
        </p:nvSpPr>
        <p:spPr>
          <a:xfrm>
            <a:off x="428625" y="3615630"/>
            <a:ext cx="3607594"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Master's Degree</a:t>
            </a:r>
            <a:endParaRPr lang="en-US" sz="732" dirty="0"/>
          </a:p>
        </p:txBody>
      </p:sp>
      <p:sp>
        <p:nvSpPr>
          <p:cNvPr id="27" name="Text 24"/>
          <p:cNvSpPr/>
          <p:nvPr/>
        </p:nvSpPr>
        <p:spPr>
          <a:xfrm>
            <a:off x="4036219" y="3615630"/>
            <a:ext cx="428625" cy="135731"/>
          </a:xfrm>
          <a:prstGeom prst="rect">
            <a:avLst/>
          </a:prstGeom>
          <a:noFill/>
          <a:ln/>
        </p:spPr>
        <p:txBody>
          <a:bodyPr wrap="none" lIns="0" tIns="0" rIns="0" bIns="0" rtlCol="0" anchor="ctr">
            <a:spAutoFit/>
          </a:bodyPr>
          <a:lstStyle/>
          <a:p>
            <a:pPr marL="0" indent="0" algn="r">
              <a:buNone/>
            </a:pPr>
            <a:r>
              <a:rPr lang="en-US" sz="932" b="1" dirty="0">
                <a:solidFill>
                  <a:srgbClr val="E31E24"/>
                </a:solidFill>
                <a:latin typeface="Noto Sans" pitchFamily="34" charset="0"/>
                <a:ea typeface="Noto Sans" pitchFamily="34" charset="-122"/>
                <a:cs typeface="Noto Sans" pitchFamily="34" charset="-120"/>
              </a:rPr>
              <a:t>26.5%</a:t>
            </a:r>
            <a:endParaRPr lang="en-US" sz="732" dirty="0"/>
          </a:p>
        </p:txBody>
      </p:sp>
      <p:sp>
        <p:nvSpPr>
          <p:cNvPr id="28" name="Text 25"/>
          <p:cNvSpPr/>
          <p:nvPr/>
        </p:nvSpPr>
        <p:spPr>
          <a:xfrm>
            <a:off x="428625" y="3822799"/>
            <a:ext cx="3607594"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PhD</a:t>
            </a:r>
            <a:endParaRPr lang="en-US" sz="732" dirty="0"/>
          </a:p>
        </p:txBody>
      </p:sp>
      <p:sp>
        <p:nvSpPr>
          <p:cNvPr id="29" name="Text 26"/>
          <p:cNvSpPr/>
          <p:nvPr/>
        </p:nvSpPr>
        <p:spPr>
          <a:xfrm>
            <a:off x="4036219" y="3822799"/>
            <a:ext cx="428625" cy="135731"/>
          </a:xfrm>
          <a:prstGeom prst="rect">
            <a:avLst/>
          </a:prstGeom>
          <a:noFill/>
          <a:ln/>
        </p:spPr>
        <p:txBody>
          <a:bodyPr wrap="none" lIns="0" tIns="0" rIns="0" bIns="0" rtlCol="0" anchor="ctr">
            <a:spAutoFit/>
          </a:bodyPr>
          <a:lstStyle/>
          <a:p>
            <a:pPr marL="0" indent="0" algn="r">
              <a:buNone/>
            </a:pPr>
            <a:r>
              <a:rPr lang="en-US" sz="932" b="1" dirty="0">
                <a:solidFill>
                  <a:srgbClr val="E31E24"/>
                </a:solidFill>
                <a:latin typeface="Noto Sans" pitchFamily="34" charset="0"/>
                <a:ea typeface="Noto Sans" pitchFamily="34" charset="-122"/>
                <a:cs typeface="Noto Sans" pitchFamily="34" charset="-120"/>
              </a:rPr>
              <a:t>8.2%</a:t>
            </a:r>
            <a:endParaRPr lang="en-US" sz="732" dirty="0"/>
          </a:p>
        </p:txBody>
      </p:sp>
      <p:sp>
        <p:nvSpPr>
          <p:cNvPr id="30" name="Text 27"/>
          <p:cNvSpPr/>
          <p:nvPr/>
        </p:nvSpPr>
        <p:spPr>
          <a:xfrm>
            <a:off x="428625" y="4029968"/>
            <a:ext cx="3607594"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Diploma/Certificate</a:t>
            </a:r>
            <a:endParaRPr lang="en-US" sz="732" dirty="0"/>
          </a:p>
        </p:txBody>
      </p:sp>
      <p:sp>
        <p:nvSpPr>
          <p:cNvPr id="31" name="Text 28"/>
          <p:cNvSpPr/>
          <p:nvPr/>
        </p:nvSpPr>
        <p:spPr>
          <a:xfrm>
            <a:off x="4036219" y="4029968"/>
            <a:ext cx="428625" cy="135731"/>
          </a:xfrm>
          <a:prstGeom prst="rect">
            <a:avLst/>
          </a:prstGeom>
          <a:noFill/>
          <a:ln/>
        </p:spPr>
        <p:txBody>
          <a:bodyPr wrap="none" lIns="0" tIns="0" rIns="0" bIns="0" rtlCol="0" anchor="ctr">
            <a:spAutoFit/>
          </a:bodyPr>
          <a:lstStyle/>
          <a:p>
            <a:pPr marL="0" indent="0" algn="r">
              <a:buNone/>
            </a:pPr>
            <a:r>
              <a:rPr lang="en-US" sz="932" b="1" dirty="0">
                <a:solidFill>
                  <a:srgbClr val="E31E24"/>
                </a:solidFill>
                <a:latin typeface="Noto Sans" pitchFamily="34" charset="0"/>
                <a:ea typeface="Noto Sans" pitchFamily="34" charset="-122"/>
                <a:cs typeface="Noto Sans" pitchFamily="34" charset="-120"/>
              </a:rPr>
              <a:t>22.4%</a:t>
            </a:r>
            <a:endParaRPr lang="en-US" sz="732" dirty="0"/>
          </a:p>
        </p:txBody>
      </p:sp>
      <p:sp>
        <p:nvSpPr>
          <p:cNvPr id="32" name="Text 29"/>
          <p:cNvSpPr/>
          <p:nvPr/>
        </p:nvSpPr>
        <p:spPr>
          <a:xfrm>
            <a:off x="4679156" y="3126284"/>
            <a:ext cx="4036219" cy="175022"/>
          </a:xfrm>
          <a:prstGeom prst="rect">
            <a:avLst/>
          </a:prstGeom>
          <a:noFill/>
          <a:ln/>
        </p:spPr>
        <p:txBody>
          <a:bodyPr wrap="none" lIns="0" tIns="0" rIns="0" bIns="0" rtlCol="0" anchor="ctr">
            <a:spAutoFit/>
          </a:bodyPr>
          <a:lstStyle/>
          <a:p>
            <a:pPr marL="0" indent="0">
              <a:buNone/>
            </a:pPr>
            <a:r>
              <a:rPr lang="en-US" sz="1142" b="1" dirty="0">
                <a:solidFill>
                  <a:srgbClr val="E31E24"/>
                </a:solidFill>
                <a:latin typeface="Noto Sans" pitchFamily="34" charset="0"/>
                <a:ea typeface="Noto Sans" pitchFamily="34" charset="-122"/>
                <a:cs typeface="Noto Sans" pitchFamily="34" charset="-120"/>
              </a:rPr>
              <a:t>Length of Service</a:t>
            </a:r>
            <a:endParaRPr lang="en-US" sz="942" dirty="0"/>
          </a:p>
        </p:txBody>
      </p:sp>
      <p:sp>
        <p:nvSpPr>
          <p:cNvPr id="33" name="Text 30"/>
          <p:cNvSpPr/>
          <p:nvPr/>
        </p:nvSpPr>
        <p:spPr>
          <a:xfrm>
            <a:off x="4679156" y="3408462"/>
            <a:ext cx="3607594"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Under 5 years</a:t>
            </a:r>
            <a:endParaRPr lang="en-US" sz="732" dirty="0"/>
          </a:p>
        </p:txBody>
      </p:sp>
      <p:sp>
        <p:nvSpPr>
          <p:cNvPr id="34" name="Text 31"/>
          <p:cNvSpPr/>
          <p:nvPr/>
        </p:nvSpPr>
        <p:spPr>
          <a:xfrm>
            <a:off x="8286750" y="3408462"/>
            <a:ext cx="428625" cy="135731"/>
          </a:xfrm>
          <a:prstGeom prst="rect">
            <a:avLst/>
          </a:prstGeom>
          <a:noFill/>
          <a:ln/>
        </p:spPr>
        <p:txBody>
          <a:bodyPr wrap="none" lIns="0" tIns="0" rIns="0" bIns="0" rtlCol="0" anchor="ctr">
            <a:spAutoFit/>
          </a:bodyPr>
          <a:lstStyle/>
          <a:p>
            <a:pPr marL="0" indent="0" algn="r">
              <a:buNone/>
            </a:pPr>
            <a:r>
              <a:rPr lang="en-US" sz="932" b="1" dirty="0">
                <a:solidFill>
                  <a:srgbClr val="E31E24"/>
                </a:solidFill>
                <a:latin typeface="Noto Sans" pitchFamily="34" charset="0"/>
                <a:ea typeface="Noto Sans" pitchFamily="34" charset="-122"/>
                <a:cs typeface="Noto Sans" pitchFamily="34" charset="-120"/>
              </a:rPr>
              <a:t>30.6%</a:t>
            </a:r>
            <a:endParaRPr lang="en-US" sz="732" dirty="0"/>
          </a:p>
        </p:txBody>
      </p:sp>
      <p:sp>
        <p:nvSpPr>
          <p:cNvPr id="35" name="Text 32"/>
          <p:cNvSpPr/>
          <p:nvPr/>
        </p:nvSpPr>
        <p:spPr>
          <a:xfrm>
            <a:off x="4679156" y="3615630"/>
            <a:ext cx="3508837"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5-10 years</a:t>
            </a:r>
            <a:endParaRPr lang="en-US" sz="732" dirty="0"/>
          </a:p>
        </p:txBody>
      </p:sp>
      <p:sp>
        <p:nvSpPr>
          <p:cNvPr id="36" name="Text 33"/>
          <p:cNvSpPr/>
          <p:nvPr/>
        </p:nvSpPr>
        <p:spPr>
          <a:xfrm>
            <a:off x="8187993" y="3615630"/>
            <a:ext cx="527382" cy="135731"/>
          </a:xfrm>
          <a:prstGeom prst="rect">
            <a:avLst/>
          </a:prstGeom>
          <a:noFill/>
          <a:ln/>
        </p:spPr>
        <p:txBody>
          <a:bodyPr wrap="none" lIns="0" tIns="0" rIns="0" bIns="0" rtlCol="0" anchor="ctr">
            <a:spAutoFit/>
          </a:bodyPr>
          <a:lstStyle/>
          <a:p>
            <a:pPr marL="0" indent="0" algn="r">
              <a:buNone/>
            </a:pPr>
            <a:r>
              <a:rPr lang="en-US" sz="932" b="1" dirty="0">
                <a:solidFill>
                  <a:srgbClr val="E31E24"/>
                </a:solidFill>
                <a:latin typeface="Noto Sans" pitchFamily="34" charset="0"/>
                <a:ea typeface="Noto Sans" pitchFamily="34" charset="-122"/>
                <a:cs typeface="Noto Sans" pitchFamily="34" charset="-120"/>
              </a:rPr>
              <a:t>Mid-career</a:t>
            </a:r>
            <a:endParaRPr lang="en-US" sz="732" dirty="0"/>
          </a:p>
        </p:txBody>
      </p:sp>
      <p:sp>
        <p:nvSpPr>
          <p:cNvPr id="37" name="Text 34"/>
          <p:cNvSpPr/>
          <p:nvPr/>
        </p:nvSpPr>
        <p:spPr>
          <a:xfrm>
            <a:off x="4679156" y="3822799"/>
            <a:ext cx="3607594"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16-20 years</a:t>
            </a:r>
            <a:endParaRPr lang="en-US" sz="732" dirty="0"/>
          </a:p>
        </p:txBody>
      </p:sp>
      <p:sp>
        <p:nvSpPr>
          <p:cNvPr id="38" name="Text 35"/>
          <p:cNvSpPr/>
          <p:nvPr/>
        </p:nvSpPr>
        <p:spPr>
          <a:xfrm>
            <a:off x="8286750" y="3822799"/>
            <a:ext cx="428625" cy="135731"/>
          </a:xfrm>
          <a:prstGeom prst="rect">
            <a:avLst/>
          </a:prstGeom>
          <a:noFill/>
          <a:ln/>
        </p:spPr>
        <p:txBody>
          <a:bodyPr wrap="none" lIns="0" tIns="0" rIns="0" bIns="0" rtlCol="0" anchor="ctr">
            <a:spAutoFit/>
          </a:bodyPr>
          <a:lstStyle/>
          <a:p>
            <a:pPr marL="0" indent="0" algn="r">
              <a:buNone/>
            </a:pPr>
            <a:r>
              <a:rPr lang="en-US" sz="932" b="1" dirty="0">
                <a:solidFill>
                  <a:srgbClr val="E31E24"/>
                </a:solidFill>
                <a:latin typeface="Noto Sans" pitchFamily="34" charset="0"/>
                <a:ea typeface="Noto Sans" pitchFamily="34" charset="-122"/>
                <a:cs typeface="Noto Sans" pitchFamily="34" charset="-120"/>
              </a:rPr>
              <a:t>22.4%</a:t>
            </a:r>
            <a:endParaRPr lang="en-US" sz="732" dirty="0"/>
          </a:p>
        </p:txBody>
      </p:sp>
      <p:sp>
        <p:nvSpPr>
          <p:cNvPr id="39" name="Text 36"/>
          <p:cNvSpPr/>
          <p:nvPr/>
        </p:nvSpPr>
        <p:spPr>
          <a:xfrm>
            <a:off x="4679156" y="4029968"/>
            <a:ext cx="3607594"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Over 21 years</a:t>
            </a:r>
            <a:endParaRPr lang="en-US" sz="732" dirty="0"/>
          </a:p>
        </p:txBody>
      </p:sp>
      <p:sp>
        <p:nvSpPr>
          <p:cNvPr id="40" name="Text 37"/>
          <p:cNvSpPr/>
          <p:nvPr/>
        </p:nvSpPr>
        <p:spPr>
          <a:xfrm>
            <a:off x="8286750" y="4029968"/>
            <a:ext cx="428625" cy="135731"/>
          </a:xfrm>
          <a:prstGeom prst="rect">
            <a:avLst/>
          </a:prstGeom>
          <a:noFill/>
          <a:ln/>
        </p:spPr>
        <p:txBody>
          <a:bodyPr wrap="none" lIns="0" tIns="0" rIns="0" bIns="0" rtlCol="0" anchor="ctr">
            <a:spAutoFit/>
          </a:bodyPr>
          <a:lstStyle/>
          <a:p>
            <a:pPr marL="0" indent="0" algn="r">
              <a:buNone/>
            </a:pPr>
            <a:r>
              <a:rPr lang="en-US" sz="932" b="1" dirty="0">
                <a:solidFill>
                  <a:srgbClr val="E31E24"/>
                </a:solidFill>
                <a:latin typeface="Noto Sans" pitchFamily="34" charset="0"/>
                <a:ea typeface="Noto Sans" pitchFamily="34" charset="-122"/>
                <a:cs typeface="Noto Sans" pitchFamily="34" charset="-120"/>
              </a:rPr>
              <a:t>16.3%</a:t>
            </a:r>
            <a:endParaRPr lang="en-US" sz="73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497116"/>
          </a:xfrm>
          <a:prstGeom prst="rect">
            <a:avLst/>
          </a:prstGeom>
        </p:spPr>
      </p:pic>
      <p:sp>
        <p:nvSpPr>
          <p:cNvPr id="3" name="Shape 0"/>
          <p:cNvSpPr/>
          <p:nvPr/>
        </p:nvSpPr>
        <p:spPr>
          <a:xfrm>
            <a:off x="428625" y="411659"/>
            <a:ext cx="57150" cy="357188"/>
          </a:xfrm>
          <a:prstGeom prst="rect">
            <a:avLst/>
          </a:prstGeom>
          <a:solidFill>
            <a:srgbClr val="E31E24"/>
          </a:solidFill>
          <a:ln/>
        </p:spPr>
        <p:txBody>
          <a:bodyPr/>
          <a:lstStyle/>
          <a:p>
            <a:endParaRPr/>
          </a:p>
        </p:txBody>
      </p:sp>
      <p:sp>
        <p:nvSpPr>
          <p:cNvPr id="4" name="Text 1"/>
          <p:cNvSpPr/>
          <p:nvPr/>
        </p:nvSpPr>
        <p:spPr>
          <a:xfrm>
            <a:off x="628650" y="405587"/>
            <a:ext cx="4794582" cy="369332"/>
          </a:xfrm>
          <a:prstGeom prst="rect">
            <a:avLst/>
          </a:prstGeom>
          <a:noFill/>
          <a:ln/>
        </p:spPr>
        <p:txBody>
          <a:bodyPr wrap="none" lIns="0" tIns="0" rIns="0" bIns="0" rtlCol="0" anchor="ctr">
            <a:spAutoFit/>
          </a:bodyPr>
          <a:lstStyle/>
          <a:p>
            <a:pPr marL="0" indent="0">
              <a:buNone/>
            </a:pPr>
            <a:r>
              <a:rPr lang="en-US" sz="2400" b="1" dirty="0">
                <a:solidFill>
                  <a:srgbClr val="FFFFFF"/>
                </a:solidFill>
                <a:latin typeface="Noto Sans" pitchFamily="34" charset="0"/>
                <a:ea typeface="Noto Sans" pitchFamily="34" charset="-122"/>
                <a:cs typeface="Noto Sans" pitchFamily="34" charset="-120"/>
              </a:rPr>
              <a:t>Demographic Profile of Visitors</a:t>
            </a:r>
            <a:endParaRPr lang="en-US" sz="2400" dirty="0"/>
          </a:p>
        </p:txBody>
      </p:sp>
      <p:sp>
        <p:nvSpPr>
          <p:cNvPr id="5" name="Text 2"/>
          <p:cNvSpPr/>
          <p:nvPr/>
        </p:nvSpPr>
        <p:spPr>
          <a:xfrm>
            <a:off x="6747216" y="522387"/>
            <a:ext cx="1968159" cy="135731"/>
          </a:xfrm>
          <a:prstGeom prst="rect">
            <a:avLst/>
          </a:prstGeom>
          <a:noFill/>
          <a:ln/>
        </p:spPr>
        <p:txBody>
          <a:bodyPr wrap="none" lIns="0" tIns="0" rIns="0" bIns="0" rtlCol="0" anchor="ctr">
            <a:spAutoFit/>
          </a:bodyPr>
          <a:lstStyle/>
          <a:p>
            <a:pPr marL="0" indent="0">
              <a:buNone/>
            </a:pPr>
            <a:r>
              <a:rPr lang="en-US" sz="932" i="1" dirty="0">
                <a:solidFill>
                  <a:srgbClr val="B0B0B0"/>
                </a:solidFill>
                <a:latin typeface="Noto Sans" pitchFamily="34" charset="0"/>
                <a:ea typeface="Noto Sans" pitchFamily="34" charset="-122"/>
                <a:cs typeface="Noto Sans" pitchFamily="34" charset="-120"/>
              </a:rPr>
              <a:t>Part 1: Age, Gender, Education &amp; Occupation</a:t>
            </a:r>
            <a:endParaRPr lang="en-US" sz="732" dirty="0"/>
          </a:p>
        </p:txBody>
      </p:sp>
      <p:sp>
        <p:nvSpPr>
          <p:cNvPr id="6" name="Text 3"/>
          <p:cNvSpPr/>
          <p:nvPr/>
        </p:nvSpPr>
        <p:spPr>
          <a:xfrm>
            <a:off x="428625" y="1144786"/>
            <a:ext cx="4071938" cy="155377"/>
          </a:xfrm>
          <a:prstGeom prst="rect">
            <a:avLst/>
          </a:prstGeom>
          <a:noFill/>
          <a:ln/>
        </p:spPr>
        <p:txBody>
          <a:bodyPr wrap="none" lIns="0" tIns="0" rIns="0" bIns="0" rtlCol="0" anchor="ctr">
            <a:spAutoFit/>
          </a:bodyPr>
          <a:lstStyle/>
          <a:p>
            <a:pPr marL="0" indent="0">
              <a:buNone/>
            </a:pPr>
            <a:r>
              <a:rPr lang="en-US" sz="1037" b="1" kern="0" spc="1" dirty="0">
                <a:solidFill>
                  <a:srgbClr val="E31E24"/>
                </a:solidFill>
                <a:latin typeface="Noto Sans" pitchFamily="34" charset="0"/>
                <a:ea typeface="Noto Sans" pitchFamily="34" charset="-122"/>
                <a:cs typeface="Noto Sans" pitchFamily="34" charset="-120"/>
              </a:rPr>
              <a:t>Age Distribution</a:t>
            </a:r>
            <a:endParaRPr lang="en-US" sz="837" dirty="0"/>
          </a:p>
        </p:txBody>
      </p:sp>
      <p:sp>
        <p:nvSpPr>
          <p:cNvPr id="7" name="Text 4"/>
          <p:cNvSpPr/>
          <p:nvPr/>
        </p:nvSpPr>
        <p:spPr>
          <a:xfrm>
            <a:off x="428625" y="1438728"/>
            <a:ext cx="620363" cy="13542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18–29 years</a:t>
            </a:r>
            <a:endParaRPr lang="en-US" sz="680" dirty="0"/>
          </a:p>
        </p:txBody>
      </p:sp>
      <p:sp>
        <p:nvSpPr>
          <p:cNvPr id="8" name="Text 5"/>
          <p:cNvSpPr/>
          <p:nvPr/>
        </p:nvSpPr>
        <p:spPr>
          <a:xfrm>
            <a:off x="4234011" y="1443038"/>
            <a:ext cx="266551"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25.6%</a:t>
            </a:r>
            <a:endParaRPr lang="en-US" sz="680" dirty="0"/>
          </a:p>
        </p:txBody>
      </p:sp>
      <p:sp>
        <p:nvSpPr>
          <p:cNvPr id="9" name="Text 6"/>
          <p:cNvSpPr/>
          <p:nvPr/>
        </p:nvSpPr>
        <p:spPr>
          <a:xfrm>
            <a:off x="428625" y="1691283"/>
            <a:ext cx="517754"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30–39 years</a:t>
            </a:r>
            <a:endParaRPr lang="en-US" sz="680" dirty="0"/>
          </a:p>
        </p:txBody>
      </p:sp>
      <p:sp>
        <p:nvSpPr>
          <p:cNvPr id="10" name="Text 7"/>
          <p:cNvSpPr/>
          <p:nvPr/>
        </p:nvSpPr>
        <p:spPr>
          <a:xfrm>
            <a:off x="4234011" y="1691283"/>
            <a:ext cx="266551"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24.4%</a:t>
            </a:r>
            <a:endParaRPr lang="en-US" sz="680" dirty="0"/>
          </a:p>
        </p:txBody>
      </p:sp>
      <p:sp>
        <p:nvSpPr>
          <p:cNvPr id="11" name="Text 8"/>
          <p:cNvSpPr/>
          <p:nvPr/>
        </p:nvSpPr>
        <p:spPr>
          <a:xfrm>
            <a:off x="428625" y="1939528"/>
            <a:ext cx="517754"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40–49 years</a:t>
            </a:r>
            <a:endParaRPr lang="en-US" sz="680" dirty="0"/>
          </a:p>
        </p:txBody>
      </p:sp>
      <p:sp>
        <p:nvSpPr>
          <p:cNvPr id="12" name="Text 9"/>
          <p:cNvSpPr/>
          <p:nvPr/>
        </p:nvSpPr>
        <p:spPr>
          <a:xfrm>
            <a:off x="4234011" y="1939528"/>
            <a:ext cx="266551"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20.0%</a:t>
            </a:r>
            <a:endParaRPr lang="en-US" sz="680" dirty="0"/>
          </a:p>
        </p:txBody>
      </p:sp>
      <p:sp>
        <p:nvSpPr>
          <p:cNvPr id="13" name="Text 10"/>
          <p:cNvSpPr/>
          <p:nvPr/>
        </p:nvSpPr>
        <p:spPr>
          <a:xfrm>
            <a:off x="428625" y="2187773"/>
            <a:ext cx="517754"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50–59 years</a:t>
            </a:r>
            <a:endParaRPr lang="en-US" sz="680" dirty="0"/>
          </a:p>
        </p:txBody>
      </p:sp>
      <p:sp>
        <p:nvSpPr>
          <p:cNvPr id="14" name="Text 11"/>
          <p:cNvSpPr/>
          <p:nvPr/>
        </p:nvSpPr>
        <p:spPr>
          <a:xfrm>
            <a:off x="4234011" y="2187773"/>
            <a:ext cx="266551"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17.4%</a:t>
            </a:r>
            <a:endParaRPr lang="en-US" sz="680" dirty="0"/>
          </a:p>
        </p:txBody>
      </p:sp>
      <p:sp>
        <p:nvSpPr>
          <p:cNvPr id="15" name="Text 12"/>
          <p:cNvSpPr/>
          <p:nvPr/>
        </p:nvSpPr>
        <p:spPr>
          <a:xfrm>
            <a:off x="428625" y="2436019"/>
            <a:ext cx="517754"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60–69 years</a:t>
            </a:r>
            <a:endParaRPr lang="en-US" sz="680" dirty="0"/>
          </a:p>
        </p:txBody>
      </p:sp>
      <p:sp>
        <p:nvSpPr>
          <p:cNvPr id="16" name="Text 13"/>
          <p:cNvSpPr/>
          <p:nvPr/>
        </p:nvSpPr>
        <p:spPr>
          <a:xfrm>
            <a:off x="4287143" y="2436019"/>
            <a:ext cx="213420"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8.4%</a:t>
            </a:r>
            <a:endParaRPr lang="en-US" sz="680" dirty="0"/>
          </a:p>
        </p:txBody>
      </p:sp>
      <p:sp>
        <p:nvSpPr>
          <p:cNvPr id="17" name="Text 14"/>
          <p:cNvSpPr/>
          <p:nvPr/>
        </p:nvSpPr>
        <p:spPr>
          <a:xfrm>
            <a:off x="428625" y="2684264"/>
            <a:ext cx="418188"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70+ years</a:t>
            </a:r>
            <a:endParaRPr lang="en-US" sz="680" dirty="0"/>
          </a:p>
        </p:txBody>
      </p:sp>
      <p:sp>
        <p:nvSpPr>
          <p:cNvPr id="18" name="Text 15"/>
          <p:cNvSpPr/>
          <p:nvPr/>
        </p:nvSpPr>
        <p:spPr>
          <a:xfrm>
            <a:off x="4287143" y="2684264"/>
            <a:ext cx="213420"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4.1%</a:t>
            </a:r>
            <a:endParaRPr lang="en-US" sz="680" dirty="0"/>
          </a:p>
        </p:txBody>
      </p:sp>
      <p:sp>
        <p:nvSpPr>
          <p:cNvPr id="19" name="Text 16"/>
          <p:cNvSpPr/>
          <p:nvPr/>
        </p:nvSpPr>
        <p:spPr>
          <a:xfrm>
            <a:off x="428625" y="3003947"/>
            <a:ext cx="4071938" cy="155377"/>
          </a:xfrm>
          <a:prstGeom prst="rect">
            <a:avLst/>
          </a:prstGeom>
          <a:noFill/>
          <a:ln/>
        </p:spPr>
        <p:txBody>
          <a:bodyPr wrap="none" lIns="0" tIns="0" rIns="0" bIns="0" rtlCol="0" anchor="ctr">
            <a:spAutoFit/>
          </a:bodyPr>
          <a:lstStyle/>
          <a:p>
            <a:pPr marL="0" indent="0">
              <a:buNone/>
            </a:pPr>
            <a:r>
              <a:rPr lang="en-US" sz="1037" b="1" kern="0" spc="1" dirty="0">
                <a:solidFill>
                  <a:srgbClr val="E31E24"/>
                </a:solidFill>
                <a:latin typeface="Noto Sans" pitchFamily="34" charset="0"/>
                <a:ea typeface="Noto Sans" pitchFamily="34" charset="-122"/>
                <a:cs typeface="Noto Sans" pitchFamily="34" charset="-120"/>
              </a:rPr>
              <a:t>Occupation</a:t>
            </a:r>
            <a:endParaRPr lang="en-US" sz="837" dirty="0"/>
          </a:p>
        </p:txBody>
      </p:sp>
      <p:sp>
        <p:nvSpPr>
          <p:cNvPr id="20" name="Text 17"/>
          <p:cNvSpPr/>
          <p:nvPr/>
        </p:nvSpPr>
        <p:spPr>
          <a:xfrm>
            <a:off x="428625" y="3302198"/>
            <a:ext cx="1016840"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Private/Business sector</a:t>
            </a:r>
            <a:endParaRPr lang="en-US" sz="680" dirty="0"/>
          </a:p>
        </p:txBody>
      </p:sp>
      <p:sp>
        <p:nvSpPr>
          <p:cNvPr id="21" name="Text 18"/>
          <p:cNvSpPr/>
          <p:nvPr/>
        </p:nvSpPr>
        <p:spPr>
          <a:xfrm>
            <a:off x="4234011" y="3302198"/>
            <a:ext cx="266551"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43.7%</a:t>
            </a:r>
            <a:endParaRPr lang="en-US" sz="680" dirty="0"/>
          </a:p>
        </p:txBody>
      </p:sp>
      <p:sp>
        <p:nvSpPr>
          <p:cNvPr id="22" name="Text 19"/>
          <p:cNvSpPr/>
          <p:nvPr/>
        </p:nvSpPr>
        <p:spPr>
          <a:xfrm>
            <a:off x="428625" y="3550444"/>
            <a:ext cx="1052224"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Public sector employees</a:t>
            </a:r>
            <a:endParaRPr lang="en-US" sz="680" dirty="0"/>
          </a:p>
        </p:txBody>
      </p:sp>
      <p:sp>
        <p:nvSpPr>
          <p:cNvPr id="23" name="Text 20"/>
          <p:cNvSpPr/>
          <p:nvPr/>
        </p:nvSpPr>
        <p:spPr>
          <a:xfrm>
            <a:off x="4234011" y="3550444"/>
            <a:ext cx="266551"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16.0%</a:t>
            </a:r>
            <a:endParaRPr lang="en-US" sz="680" dirty="0"/>
          </a:p>
        </p:txBody>
      </p:sp>
      <p:sp>
        <p:nvSpPr>
          <p:cNvPr id="24" name="Text 21"/>
          <p:cNvSpPr/>
          <p:nvPr/>
        </p:nvSpPr>
        <p:spPr>
          <a:xfrm>
            <a:off x="428625" y="3798689"/>
            <a:ext cx="789412"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Students/Scholars</a:t>
            </a:r>
            <a:endParaRPr lang="en-US" sz="680" dirty="0"/>
          </a:p>
        </p:txBody>
      </p:sp>
      <p:sp>
        <p:nvSpPr>
          <p:cNvPr id="25" name="Text 22"/>
          <p:cNvSpPr/>
          <p:nvPr/>
        </p:nvSpPr>
        <p:spPr>
          <a:xfrm>
            <a:off x="4234011" y="3798689"/>
            <a:ext cx="266551"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13.4%</a:t>
            </a:r>
            <a:endParaRPr lang="en-US" sz="680" dirty="0"/>
          </a:p>
        </p:txBody>
      </p:sp>
      <p:sp>
        <p:nvSpPr>
          <p:cNvPr id="26" name="Text 23"/>
          <p:cNvSpPr/>
          <p:nvPr/>
        </p:nvSpPr>
        <p:spPr>
          <a:xfrm>
            <a:off x="428625" y="4046934"/>
            <a:ext cx="556766"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Unemployed</a:t>
            </a:r>
            <a:endParaRPr lang="en-US" sz="680" dirty="0"/>
          </a:p>
        </p:txBody>
      </p:sp>
      <p:sp>
        <p:nvSpPr>
          <p:cNvPr id="27" name="Text 24"/>
          <p:cNvSpPr/>
          <p:nvPr/>
        </p:nvSpPr>
        <p:spPr>
          <a:xfrm>
            <a:off x="4287143" y="4046934"/>
            <a:ext cx="213420"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9.7%</a:t>
            </a:r>
            <a:endParaRPr lang="en-US" sz="680" dirty="0"/>
          </a:p>
        </p:txBody>
      </p:sp>
      <p:sp>
        <p:nvSpPr>
          <p:cNvPr id="28" name="Text 25"/>
          <p:cNvSpPr/>
          <p:nvPr/>
        </p:nvSpPr>
        <p:spPr>
          <a:xfrm>
            <a:off x="428625" y="4295180"/>
            <a:ext cx="313627"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Retired</a:t>
            </a:r>
            <a:endParaRPr lang="en-US" sz="680" dirty="0"/>
          </a:p>
        </p:txBody>
      </p:sp>
      <p:sp>
        <p:nvSpPr>
          <p:cNvPr id="29" name="Text 26"/>
          <p:cNvSpPr/>
          <p:nvPr/>
        </p:nvSpPr>
        <p:spPr>
          <a:xfrm>
            <a:off x="4287143" y="4295180"/>
            <a:ext cx="213420"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8.7%</a:t>
            </a:r>
            <a:endParaRPr lang="en-US" sz="680" dirty="0"/>
          </a:p>
        </p:txBody>
      </p:sp>
      <p:sp>
        <p:nvSpPr>
          <p:cNvPr id="30" name="Text 27"/>
          <p:cNvSpPr/>
          <p:nvPr/>
        </p:nvSpPr>
        <p:spPr>
          <a:xfrm>
            <a:off x="4643438" y="1144786"/>
            <a:ext cx="4071938" cy="155377"/>
          </a:xfrm>
          <a:prstGeom prst="rect">
            <a:avLst/>
          </a:prstGeom>
          <a:noFill/>
          <a:ln/>
        </p:spPr>
        <p:txBody>
          <a:bodyPr wrap="none" lIns="0" tIns="0" rIns="0" bIns="0" rtlCol="0" anchor="ctr">
            <a:spAutoFit/>
          </a:bodyPr>
          <a:lstStyle/>
          <a:p>
            <a:pPr marL="0" indent="0">
              <a:buNone/>
            </a:pPr>
            <a:r>
              <a:rPr lang="en-US" sz="1037" b="1" kern="0" spc="1" dirty="0">
                <a:solidFill>
                  <a:srgbClr val="E31E24"/>
                </a:solidFill>
                <a:latin typeface="Noto Sans" pitchFamily="34" charset="0"/>
                <a:ea typeface="Noto Sans" pitchFamily="34" charset="-122"/>
                <a:cs typeface="Noto Sans" pitchFamily="34" charset="-120"/>
              </a:rPr>
              <a:t>Gender Distribution</a:t>
            </a:r>
            <a:endParaRPr lang="en-US" sz="837" dirty="0"/>
          </a:p>
        </p:txBody>
      </p:sp>
      <p:sp>
        <p:nvSpPr>
          <p:cNvPr id="31" name="Text 28"/>
          <p:cNvSpPr/>
          <p:nvPr/>
        </p:nvSpPr>
        <p:spPr>
          <a:xfrm>
            <a:off x="4643438" y="1443038"/>
            <a:ext cx="315860"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Female</a:t>
            </a:r>
            <a:endParaRPr lang="en-US" sz="680" dirty="0"/>
          </a:p>
        </p:txBody>
      </p:sp>
      <p:sp>
        <p:nvSpPr>
          <p:cNvPr id="32" name="Text 29"/>
          <p:cNvSpPr/>
          <p:nvPr/>
        </p:nvSpPr>
        <p:spPr>
          <a:xfrm>
            <a:off x="8448824" y="1443038"/>
            <a:ext cx="266551"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50.6%</a:t>
            </a:r>
            <a:endParaRPr lang="en-US" sz="680" dirty="0"/>
          </a:p>
        </p:txBody>
      </p:sp>
      <p:sp>
        <p:nvSpPr>
          <p:cNvPr id="33" name="Text 30"/>
          <p:cNvSpPr/>
          <p:nvPr/>
        </p:nvSpPr>
        <p:spPr>
          <a:xfrm>
            <a:off x="4643438" y="1691283"/>
            <a:ext cx="212694"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Male</a:t>
            </a:r>
            <a:endParaRPr lang="en-US" sz="680" dirty="0"/>
          </a:p>
        </p:txBody>
      </p:sp>
      <p:sp>
        <p:nvSpPr>
          <p:cNvPr id="34" name="Text 31"/>
          <p:cNvSpPr/>
          <p:nvPr/>
        </p:nvSpPr>
        <p:spPr>
          <a:xfrm>
            <a:off x="8448824" y="1691283"/>
            <a:ext cx="266551"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48.9%</a:t>
            </a:r>
            <a:endParaRPr lang="en-US" sz="680" dirty="0"/>
          </a:p>
        </p:txBody>
      </p:sp>
      <p:sp>
        <p:nvSpPr>
          <p:cNvPr id="35" name="Text 32"/>
          <p:cNvSpPr/>
          <p:nvPr/>
        </p:nvSpPr>
        <p:spPr>
          <a:xfrm>
            <a:off x="4643438" y="1939528"/>
            <a:ext cx="490351"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Non-binary</a:t>
            </a:r>
            <a:endParaRPr lang="en-US" sz="680" dirty="0"/>
          </a:p>
        </p:txBody>
      </p:sp>
      <p:sp>
        <p:nvSpPr>
          <p:cNvPr id="36" name="Text 33"/>
          <p:cNvSpPr/>
          <p:nvPr/>
        </p:nvSpPr>
        <p:spPr>
          <a:xfrm>
            <a:off x="8501955" y="1939528"/>
            <a:ext cx="213420"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0.6%</a:t>
            </a:r>
            <a:endParaRPr lang="en-US" sz="680" dirty="0"/>
          </a:p>
        </p:txBody>
      </p:sp>
      <p:sp>
        <p:nvSpPr>
          <p:cNvPr id="37" name="Text 34"/>
          <p:cNvSpPr/>
          <p:nvPr/>
        </p:nvSpPr>
        <p:spPr>
          <a:xfrm>
            <a:off x="4643438" y="2259211"/>
            <a:ext cx="4071938" cy="155377"/>
          </a:xfrm>
          <a:prstGeom prst="rect">
            <a:avLst/>
          </a:prstGeom>
          <a:noFill/>
          <a:ln/>
        </p:spPr>
        <p:txBody>
          <a:bodyPr wrap="none" lIns="0" tIns="0" rIns="0" bIns="0" rtlCol="0" anchor="ctr">
            <a:spAutoFit/>
          </a:bodyPr>
          <a:lstStyle/>
          <a:p>
            <a:pPr marL="0" indent="0">
              <a:buNone/>
            </a:pPr>
            <a:r>
              <a:rPr lang="en-US" sz="1037" b="1" kern="0" spc="1" dirty="0">
                <a:solidFill>
                  <a:srgbClr val="E31E24"/>
                </a:solidFill>
                <a:latin typeface="Noto Sans" pitchFamily="34" charset="0"/>
                <a:ea typeface="Noto Sans" pitchFamily="34" charset="-122"/>
                <a:cs typeface="Noto Sans" pitchFamily="34" charset="-120"/>
              </a:rPr>
              <a:t>Education Level</a:t>
            </a:r>
            <a:endParaRPr lang="en-US" sz="837" dirty="0"/>
          </a:p>
        </p:txBody>
      </p:sp>
      <p:sp>
        <p:nvSpPr>
          <p:cNvPr id="38" name="Text 35"/>
          <p:cNvSpPr/>
          <p:nvPr/>
        </p:nvSpPr>
        <p:spPr>
          <a:xfrm>
            <a:off x="4643438" y="2557463"/>
            <a:ext cx="920623"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Postgraduate degree</a:t>
            </a:r>
            <a:endParaRPr lang="en-US" sz="680" dirty="0"/>
          </a:p>
        </p:txBody>
      </p:sp>
      <p:sp>
        <p:nvSpPr>
          <p:cNvPr id="39" name="Text 36"/>
          <p:cNvSpPr/>
          <p:nvPr/>
        </p:nvSpPr>
        <p:spPr>
          <a:xfrm>
            <a:off x="8448824" y="2557463"/>
            <a:ext cx="266551"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36.4%</a:t>
            </a:r>
            <a:endParaRPr lang="en-US" sz="680" dirty="0"/>
          </a:p>
        </p:txBody>
      </p:sp>
      <p:sp>
        <p:nvSpPr>
          <p:cNvPr id="40" name="Text 37"/>
          <p:cNvSpPr/>
          <p:nvPr/>
        </p:nvSpPr>
        <p:spPr>
          <a:xfrm>
            <a:off x="4643438" y="2805708"/>
            <a:ext cx="1002441"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Undergraduate degree</a:t>
            </a:r>
            <a:endParaRPr lang="en-US" sz="680" dirty="0"/>
          </a:p>
        </p:txBody>
      </p:sp>
      <p:sp>
        <p:nvSpPr>
          <p:cNvPr id="41" name="Text 38"/>
          <p:cNvSpPr/>
          <p:nvPr/>
        </p:nvSpPr>
        <p:spPr>
          <a:xfrm>
            <a:off x="8448824" y="2805708"/>
            <a:ext cx="266551"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32.4%</a:t>
            </a:r>
            <a:endParaRPr lang="en-US" sz="680" dirty="0"/>
          </a:p>
        </p:txBody>
      </p:sp>
      <p:sp>
        <p:nvSpPr>
          <p:cNvPr id="42" name="Text 39"/>
          <p:cNvSpPr/>
          <p:nvPr/>
        </p:nvSpPr>
        <p:spPr>
          <a:xfrm>
            <a:off x="4643438" y="3053953"/>
            <a:ext cx="763405"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Secondary school</a:t>
            </a:r>
            <a:endParaRPr lang="en-US" sz="680" dirty="0"/>
          </a:p>
        </p:txBody>
      </p:sp>
      <p:sp>
        <p:nvSpPr>
          <p:cNvPr id="43" name="Text 40"/>
          <p:cNvSpPr/>
          <p:nvPr/>
        </p:nvSpPr>
        <p:spPr>
          <a:xfrm>
            <a:off x="8448824" y="3053953"/>
            <a:ext cx="266551"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25.1%</a:t>
            </a:r>
            <a:endParaRPr lang="en-US" sz="680" dirty="0"/>
          </a:p>
        </p:txBody>
      </p:sp>
      <p:sp>
        <p:nvSpPr>
          <p:cNvPr id="44" name="Text 41"/>
          <p:cNvSpPr/>
          <p:nvPr/>
        </p:nvSpPr>
        <p:spPr>
          <a:xfrm>
            <a:off x="4643438" y="3302198"/>
            <a:ext cx="650109"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Primary school</a:t>
            </a:r>
            <a:endParaRPr lang="en-US" sz="680" dirty="0"/>
          </a:p>
        </p:txBody>
      </p:sp>
      <p:sp>
        <p:nvSpPr>
          <p:cNvPr id="45" name="Text 42"/>
          <p:cNvSpPr/>
          <p:nvPr/>
        </p:nvSpPr>
        <p:spPr>
          <a:xfrm>
            <a:off x="8501955" y="3302198"/>
            <a:ext cx="213420"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3.1%</a:t>
            </a:r>
            <a:endParaRPr lang="en-US" sz="680" dirty="0"/>
          </a:p>
        </p:txBody>
      </p:sp>
      <p:sp>
        <p:nvSpPr>
          <p:cNvPr id="46" name="Text 43"/>
          <p:cNvSpPr/>
          <p:nvPr/>
        </p:nvSpPr>
        <p:spPr>
          <a:xfrm>
            <a:off x="4643438" y="3550444"/>
            <a:ext cx="899080" cy="126802"/>
          </a:xfrm>
          <a:prstGeom prst="rect">
            <a:avLst/>
          </a:prstGeom>
          <a:noFill/>
          <a:ln/>
        </p:spPr>
        <p:txBody>
          <a:bodyPr wrap="non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No formal education</a:t>
            </a:r>
            <a:endParaRPr lang="en-US" sz="680" dirty="0"/>
          </a:p>
        </p:txBody>
      </p:sp>
      <p:sp>
        <p:nvSpPr>
          <p:cNvPr id="47" name="Text 44"/>
          <p:cNvSpPr/>
          <p:nvPr/>
        </p:nvSpPr>
        <p:spPr>
          <a:xfrm>
            <a:off x="8501955" y="3550444"/>
            <a:ext cx="213420" cy="126802"/>
          </a:xfrm>
          <a:prstGeom prst="rect">
            <a:avLst/>
          </a:prstGeom>
          <a:noFill/>
          <a:ln/>
        </p:spPr>
        <p:txBody>
          <a:bodyPr wrap="none" lIns="0" tIns="0" rIns="0" bIns="0" rtlCol="0" anchor="ctr">
            <a:spAutoFit/>
          </a:bodyPr>
          <a:lstStyle/>
          <a:p>
            <a:pPr marL="0" indent="0">
              <a:buNone/>
            </a:pPr>
            <a:r>
              <a:rPr lang="en-US" sz="880" b="1" dirty="0">
                <a:solidFill>
                  <a:srgbClr val="E31E24"/>
                </a:solidFill>
                <a:latin typeface="Noto Sans" pitchFamily="34" charset="0"/>
                <a:ea typeface="Noto Sans" pitchFamily="34" charset="-122"/>
                <a:cs typeface="Noto Sans" pitchFamily="34" charset="-120"/>
              </a:rPr>
              <a:t>2.9%</a:t>
            </a:r>
            <a:endParaRPr lang="en-US" sz="680" dirty="0"/>
          </a:p>
        </p:txBody>
      </p:sp>
      <p:sp>
        <p:nvSpPr>
          <p:cNvPr id="48" name="Shape 45"/>
          <p:cNvSpPr/>
          <p:nvPr/>
        </p:nvSpPr>
        <p:spPr>
          <a:xfrm>
            <a:off x="428625" y="4693444"/>
            <a:ext cx="8286750" cy="425053"/>
          </a:xfrm>
          <a:prstGeom prst="rect">
            <a:avLst/>
          </a:prstGeom>
          <a:solidFill>
            <a:srgbClr val="4A90E2">
              <a:alpha val="10000"/>
            </a:srgbClr>
          </a:solidFill>
          <a:ln/>
        </p:spPr>
        <p:txBody>
          <a:bodyPr/>
          <a:lstStyle/>
          <a:p>
            <a:endParaRPr/>
          </a:p>
        </p:txBody>
      </p:sp>
      <p:sp>
        <p:nvSpPr>
          <p:cNvPr id="49" name="Shape 46"/>
          <p:cNvSpPr/>
          <p:nvPr/>
        </p:nvSpPr>
        <p:spPr>
          <a:xfrm>
            <a:off x="428625" y="4693444"/>
            <a:ext cx="28575" cy="425053"/>
          </a:xfrm>
          <a:prstGeom prst="rect">
            <a:avLst/>
          </a:prstGeom>
          <a:solidFill>
            <a:srgbClr val="4A90E2"/>
          </a:solidFill>
          <a:ln/>
        </p:spPr>
        <p:txBody>
          <a:bodyPr/>
          <a:lstStyle/>
          <a:p>
            <a:endParaRPr/>
          </a:p>
        </p:txBody>
      </p:sp>
      <p:sp>
        <p:nvSpPr>
          <p:cNvPr id="50" name="Text 47"/>
          <p:cNvSpPr/>
          <p:nvPr/>
        </p:nvSpPr>
        <p:spPr>
          <a:xfrm>
            <a:off x="535781" y="4779169"/>
            <a:ext cx="8072438" cy="116086"/>
          </a:xfrm>
          <a:prstGeom prst="rect">
            <a:avLst/>
          </a:prstGeom>
          <a:noFill/>
          <a:ln/>
        </p:spPr>
        <p:txBody>
          <a:bodyPr wrap="none" lIns="0" tIns="0" rIns="0" bIns="0" rtlCol="0" anchor="ctr">
            <a:spAutoFit/>
          </a:bodyPr>
          <a:lstStyle/>
          <a:p>
            <a:pPr marL="0" indent="0">
              <a:buNone/>
            </a:pPr>
            <a:r>
              <a:rPr lang="en-US" sz="828" b="1" dirty="0">
                <a:solidFill>
                  <a:srgbClr val="4A90E2"/>
                </a:solidFill>
                <a:latin typeface="Noto Sans" pitchFamily="34" charset="0"/>
                <a:ea typeface="Noto Sans" pitchFamily="34" charset="-122"/>
                <a:cs typeface="Noto Sans" pitchFamily="34" charset="-120"/>
              </a:rPr>
              <a:t>Continued on next slide:</a:t>
            </a:r>
            <a:endParaRPr lang="en-US" sz="628" dirty="0"/>
          </a:p>
        </p:txBody>
      </p:sp>
      <p:sp>
        <p:nvSpPr>
          <p:cNvPr id="51" name="Text 48"/>
          <p:cNvSpPr/>
          <p:nvPr/>
        </p:nvSpPr>
        <p:spPr>
          <a:xfrm>
            <a:off x="535781" y="4916686"/>
            <a:ext cx="8072438" cy="116086"/>
          </a:xfrm>
          <a:prstGeom prst="rect">
            <a:avLst/>
          </a:prstGeom>
          <a:noFill/>
          <a:ln/>
        </p:spPr>
        <p:txBody>
          <a:bodyPr wrap="none" lIns="0" tIns="0" rIns="0" bIns="0" rtlCol="0" anchor="ctr">
            <a:spAutoFit/>
          </a:bodyPr>
          <a:lstStyle/>
          <a:p>
            <a:pPr marL="0" indent="0">
              <a:buNone/>
            </a:pPr>
            <a:r>
              <a:rPr lang="en-US" sz="828" dirty="0">
                <a:solidFill>
                  <a:srgbClr val="D0D0D0"/>
                </a:solidFill>
                <a:latin typeface="Noto Sans" pitchFamily="34" charset="0"/>
                <a:ea typeface="Noto Sans" pitchFamily="34" charset="-122"/>
                <a:cs typeface="Noto Sans" pitchFamily="34" charset="-120"/>
              </a:rPr>
              <a:t>Place of residence, yearly income distribution, and comprehensive visitor composition insights.</a:t>
            </a:r>
            <a:endParaRPr lang="en-US" sz="628"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448840"/>
          </a:xfrm>
          <a:prstGeom prst="rect">
            <a:avLst/>
          </a:prstGeom>
        </p:spPr>
      </p:pic>
      <p:sp>
        <p:nvSpPr>
          <p:cNvPr id="3" name="Shape 0"/>
          <p:cNvSpPr/>
          <p:nvPr/>
        </p:nvSpPr>
        <p:spPr>
          <a:xfrm>
            <a:off x="428625" y="483096"/>
            <a:ext cx="57150" cy="357188"/>
          </a:xfrm>
          <a:prstGeom prst="rect">
            <a:avLst/>
          </a:prstGeom>
          <a:solidFill>
            <a:srgbClr val="E31E24"/>
          </a:solidFill>
          <a:ln/>
        </p:spPr>
        <p:txBody>
          <a:bodyPr/>
          <a:lstStyle/>
          <a:p>
            <a:endParaRPr/>
          </a:p>
        </p:txBody>
      </p:sp>
      <p:sp>
        <p:nvSpPr>
          <p:cNvPr id="4" name="Text 1"/>
          <p:cNvSpPr/>
          <p:nvPr/>
        </p:nvSpPr>
        <p:spPr>
          <a:xfrm>
            <a:off x="628650" y="428625"/>
            <a:ext cx="5324549" cy="466130"/>
          </a:xfrm>
          <a:prstGeom prst="rect">
            <a:avLst/>
          </a:prstGeom>
          <a:noFill/>
          <a:ln/>
        </p:spPr>
        <p:txBody>
          <a:bodyPr wrap="none" lIns="0" tIns="0" rIns="0" bIns="0" rtlCol="0" anchor="ctr">
            <a:spAutoFit/>
          </a:bodyPr>
          <a:lstStyle/>
          <a:p>
            <a:pPr marL="0" indent="0">
              <a:buNone/>
            </a:pPr>
            <a:r>
              <a:rPr lang="en-US" sz="2900" b="1" dirty="0">
                <a:solidFill>
                  <a:srgbClr val="FFFFFF"/>
                </a:solidFill>
                <a:latin typeface="Noto Sans" pitchFamily="34" charset="0"/>
                <a:ea typeface="Noto Sans" pitchFamily="34" charset="-122"/>
                <a:cs typeface="Noto Sans" pitchFamily="34" charset="-120"/>
              </a:rPr>
              <a:t>Demographic Profile of Visitors</a:t>
            </a:r>
            <a:endParaRPr lang="en-US" sz="2700" dirty="0"/>
          </a:p>
        </p:txBody>
      </p:sp>
      <p:sp>
        <p:nvSpPr>
          <p:cNvPr id="5" name="Text 2"/>
          <p:cNvSpPr/>
          <p:nvPr/>
        </p:nvSpPr>
        <p:spPr>
          <a:xfrm>
            <a:off x="7338166" y="584002"/>
            <a:ext cx="1377209" cy="155377"/>
          </a:xfrm>
          <a:prstGeom prst="rect">
            <a:avLst/>
          </a:prstGeom>
          <a:noFill/>
          <a:ln/>
        </p:spPr>
        <p:txBody>
          <a:bodyPr wrap="none" lIns="0" tIns="0" rIns="0" bIns="0" rtlCol="0" anchor="ctr">
            <a:spAutoFit/>
          </a:bodyPr>
          <a:lstStyle/>
          <a:p>
            <a:pPr marL="0" indent="0">
              <a:buNone/>
            </a:pPr>
            <a:r>
              <a:rPr lang="en-US" sz="1037" i="1" dirty="0">
                <a:solidFill>
                  <a:srgbClr val="B0B0B0"/>
                </a:solidFill>
                <a:latin typeface="Noto Sans" pitchFamily="34" charset="0"/>
                <a:ea typeface="Noto Sans" pitchFamily="34" charset="-122"/>
                <a:cs typeface="Noto Sans" pitchFamily="34" charset="-120"/>
              </a:rPr>
              <a:t>Part 2: Residence &amp; Income</a:t>
            </a:r>
            <a:endParaRPr lang="en-US" sz="837" dirty="0"/>
          </a:p>
        </p:txBody>
      </p:sp>
      <p:sp>
        <p:nvSpPr>
          <p:cNvPr id="6" name="Text 3"/>
          <p:cNvSpPr/>
          <p:nvPr/>
        </p:nvSpPr>
        <p:spPr>
          <a:xfrm>
            <a:off x="428625" y="1323380"/>
            <a:ext cx="4036219" cy="175022"/>
          </a:xfrm>
          <a:prstGeom prst="rect">
            <a:avLst/>
          </a:prstGeom>
          <a:noFill/>
          <a:ln/>
        </p:spPr>
        <p:txBody>
          <a:bodyPr wrap="none" lIns="0" tIns="0" rIns="0" bIns="0" rtlCol="0" anchor="ctr">
            <a:spAutoFit/>
          </a:bodyPr>
          <a:lstStyle/>
          <a:p>
            <a:pPr marL="0" indent="0">
              <a:buNone/>
            </a:pPr>
            <a:r>
              <a:rPr lang="en-US" sz="1142" b="1" kern="0" spc="1" dirty="0">
                <a:solidFill>
                  <a:srgbClr val="E31E24"/>
                </a:solidFill>
                <a:latin typeface="Noto Sans" pitchFamily="34" charset="0"/>
                <a:ea typeface="Noto Sans" pitchFamily="34" charset="-122"/>
                <a:cs typeface="Noto Sans" pitchFamily="34" charset="-120"/>
              </a:rPr>
              <a:t>Place of Residence</a:t>
            </a:r>
            <a:endParaRPr lang="en-US" sz="942" dirty="0"/>
          </a:p>
        </p:txBody>
      </p:sp>
      <p:sp>
        <p:nvSpPr>
          <p:cNvPr id="7" name="Text 4"/>
          <p:cNvSpPr/>
          <p:nvPr/>
        </p:nvSpPr>
        <p:spPr>
          <a:xfrm>
            <a:off x="428625" y="1691283"/>
            <a:ext cx="570691"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South Africa</a:t>
            </a:r>
            <a:endParaRPr lang="en-US" sz="732" dirty="0"/>
          </a:p>
        </p:txBody>
      </p:sp>
      <p:sp>
        <p:nvSpPr>
          <p:cNvPr id="8" name="Text 5"/>
          <p:cNvSpPr/>
          <p:nvPr/>
        </p:nvSpPr>
        <p:spPr>
          <a:xfrm>
            <a:off x="4177782" y="1691283"/>
            <a:ext cx="287062" cy="135731"/>
          </a:xfrm>
          <a:prstGeom prst="rect">
            <a:avLst/>
          </a:prstGeom>
          <a:noFill/>
          <a:ln/>
        </p:spPr>
        <p:txBody>
          <a:bodyPr wrap="none" lIns="0" tIns="0" rIns="0" bIns="0" rtlCol="0" anchor="ctr">
            <a:spAutoFit/>
          </a:bodyPr>
          <a:lstStyle/>
          <a:p>
            <a:pPr marL="0" indent="0">
              <a:buNone/>
            </a:pPr>
            <a:r>
              <a:rPr lang="en-US" sz="932" b="1" dirty="0">
                <a:solidFill>
                  <a:srgbClr val="E31E24"/>
                </a:solidFill>
                <a:latin typeface="Noto Sans" pitchFamily="34" charset="0"/>
                <a:ea typeface="Noto Sans" pitchFamily="34" charset="-122"/>
                <a:cs typeface="Noto Sans" pitchFamily="34" charset="-120"/>
              </a:rPr>
              <a:t>41.7%</a:t>
            </a:r>
            <a:endParaRPr lang="en-US" sz="732" dirty="0"/>
          </a:p>
        </p:txBody>
      </p:sp>
      <p:sp>
        <p:nvSpPr>
          <p:cNvPr id="9" name="Text 6"/>
          <p:cNvSpPr/>
          <p:nvPr/>
        </p:nvSpPr>
        <p:spPr>
          <a:xfrm>
            <a:off x="428625" y="2005608"/>
            <a:ext cx="335142"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Europe</a:t>
            </a:r>
            <a:endParaRPr lang="en-US" sz="732" dirty="0"/>
          </a:p>
        </p:txBody>
      </p:sp>
      <p:sp>
        <p:nvSpPr>
          <p:cNvPr id="10" name="Text 7"/>
          <p:cNvSpPr/>
          <p:nvPr/>
        </p:nvSpPr>
        <p:spPr>
          <a:xfrm>
            <a:off x="4177782" y="2005608"/>
            <a:ext cx="287062" cy="135731"/>
          </a:xfrm>
          <a:prstGeom prst="rect">
            <a:avLst/>
          </a:prstGeom>
          <a:noFill/>
          <a:ln/>
        </p:spPr>
        <p:txBody>
          <a:bodyPr wrap="none" lIns="0" tIns="0" rIns="0" bIns="0" rtlCol="0" anchor="ctr">
            <a:spAutoFit/>
          </a:bodyPr>
          <a:lstStyle/>
          <a:p>
            <a:pPr marL="0" indent="0">
              <a:buNone/>
            </a:pPr>
            <a:r>
              <a:rPr lang="en-US" sz="932" b="1" dirty="0">
                <a:solidFill>
                  <a:srgbClr val="E31E24"/>
                </a:solidFill>
                <a:latin typeface="Noto Sans" pitchFamily="34" charset="0"/>
                <a:ea typeface="Noto Sans" pitchFamily="34" charset="-122"/>
                <a:cs typeface="Noto Sans" pitchFamily="34" charset="-120"/>
              </a:rPr>
              <a:t>25.1%</a:t>
            </a:r>
            <a:endParaRPr lang="en-US" sz="732" dirty="0"/>
          </a:p>
        </p:txBody>
      </p:sp>
      <p:sp>
        <p:nvSpPr>
          <p:cNvPr id="11" name="Text 8"/>
          <p:cNvSpPr/>
          <p:nvPr/>
        </p:nvSpPr>
        <p:spPr>
          <a:xfrm>
            <a:off x="428625" y="2319933"/>
            <a:ext cx="706310"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Africa (excl. SA)</a:t>
            </a:r>
            <a:endParaRPr lang="en-US" sz="732" dirty="0"/>
          </a:p>
        </p:txBody>
      </p:sp>
      <p:sp>
        <p:nvSpPr>
          <p:cNvPr id="12" name="Text 9"/>
          <p:cNvSpPr/>
          <p:nvPr/>
        </p:nvSpPr>
        <p:spPr>
          <a:xfrm>
            <a:off x="4177782" y="2319933"/>
            <a:ext cx="287062" cy="135731"/>
          </a:xfrm>
          <a:prstGeom prst="rect">
            <a:avLst/>
          </a:prstGeom>
          <a:noFill/>
          <a:ln/>
        </p:spPr>
        <p:txBody>
          <a:bodyPr wrap="none" lIns="0" tIns="0" rIns="0" bIns="0" rtlCol="0" anchor="ctr">
            <a:spAutoFit/>
          </a:bodyPr>
          <a:lstStyle/>
          <a:p>
            <a:pPr marL="0" indent="0">
              <a:buNone/>
            </a:pPr>
            <a:r>
              <a:rPr lang="en-US" sz="932" b="1" dirty="0">
                <a:solidFill>
                  <a:srgbClr val="E31E24"/>
                </a:solidFill>
                <a:latin typeface="Noto Sans" pitchFamily="34" charset="0"/>
                <a:ea typeface="Noto Sans" pitchFamily="34" charset="-122"/>
                <a:cs typeface="Noto Sans" pitchFamily="34" charset="-120"/>
              </a:rPr>
              <a:t>14.6%</a:t>
            </a:r>
            <a:endParaRPr lang="en-US" sz="732" dirty="0"/>
          </a:p>
        </p:txBody>
      </p:sp>
      <p:sp>
        <p:nvSpPr>
          <p:cNvPr id="13" name="Text 10"/>
          <p:cNvSpPr/>
          <p:nvPr/>
        </p:nvSpPr>
        <p:spPr>
          <a:xfrm>
            <a:off x="428625" y="2634258"/>
            <a:ext cx="432978"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Americas</a:t>
            </a:r>
            <a:endParaRPr lang="en-US" sz="732" dirty="0"/>
          </a:p>
        </p:txBody>
      </p:sp>
      <p:sp>
        <p:nvSpPr>
          <p:cNvPr id="14" name="Text 11"/>
          <p:cNvSpPr/>
          <p:nvPr/>
        </p:nvSpPr>
        <p:spPr>
          <a:xfrm>
            <a:off x="4234988" y="2634258"/>
            <a:ext cx="229856" cy="135731"/>
          </a:xfrm>
          <a:prstGeom prst="rect">
            <a:avLst/>
          </a:prstGeom>
          <a:noFill/>
          <a:ln/>
        </p:spPr>
        <p:txBody>
          <a:bodyPr wrap="none" lIns="0" tIns="0" rIns="0" bIns="0" rtlCol="0" anchor="ctr">
            <a:spAutoFit/>
          </a:bodyPr>
          <a:lstStyle/>
          <a:p>
            <a:pPr marL="0" indent="0">
              <a:buNone/>
            </a:pPr>
            <a:r>
              <a:rPr lang="en-US" sz="932" b="1" dirty="0">
                <a:solidFill>
                  <a:srgbClr val="E31E24"/>
                </a:solidFill>
                <a:latin typeface="Noto Sans" pitchFamily="34" charset="0"/>
                <a:ea typeface="Noto Sans" pitchFamily="34" charset="-122"/>
                <a:cs typeface="Noto Sans" pitchFamily="34" charset="-120"/>
              </a:rPr>
              <a:t>8.1%</a:t>
            </a:r>
            <a:endParaRPr lang="en-US" sz="732" dirty="0"/>
          </a:p>
        </p:txBody>
      </p:sp>
      <p:sp>
        <p:nvSpPr>
          <p:cNvPr id="15" name="Text 12"/>
          <p:cNvSpPr/>
          <p:nvPr/>
        </p:nvSpPr>
        <p:spPr>
          <a:xfrm>
            <a:off x="428625" y="2948583"/>
            <a:ext cx="543483"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Middle East</a:t>
            </a:r>
            <a:endParaRPr lang="en-US" sz="732" dirty="0"/>
          </a:p>
        </p:txBody>
      </p:sp>
      <p:sp>
        <p:nvSpPr>
          <p:cNvPr id="16" name="Text 13"/>
          <p:cNvSpPr/>
          <p:nvPr/>
        </p:nvSpPr>
        <p:spPr>
          <a:xfrm>
            <a:off x="4234988" y="2948583"/>
            <a:ext cx="229856" cy="135731"/>
          </a:xfrm>
          <a:prstGeom prst="rect">
            <a:avLst/>
          </a:prstGeom>
          <a:noFill/>
          <a:ln/>
        </p:spPr>
        <p:txBody>
          <a:bodyPr wrap="none" lIns="0" tIns="0" rIns="0" bIns="0" rtlCol="0" anchor="ctr">
            <a:spAutoFit/>
          </a:bodyPr>
          <a:lstStyle/>
          <a:p>
            <a:pPr marL="0" indent="0">
              <a:buNone/>
            </a:pPr>
            <a:r>
              <a:rPr lang="en-US" sz="932" b="1" dirty="0">
                <a:solidFill>
                  <a:srgbClr val="E31E24"/>
                </a:solidFill>
                <a:latin typeface="Noto Sans" pitchFamily="34" charset="0"/>
                <a:ea typeface="Noto Sans" pitchFamily="34" charset="-122"/>
                <a:cs typeface="Noto Sans" pitchFamily="34" charset="-120"/>
              </a:rPr>
              <a:t>4.9%</a:t>
            </a:r>
            <a:endParaRPr lang="en-US" sz="732" dirty="0"/>
          </a:p>
        </p:txBody>
      </p:sp>
      <p:sp>
        <p:nvSpPr>
          <p:cNvPr id="17" name="Text 14"/>
          <p:cNvSpPr/>
          <p:nvPr/>
        </p:nvSpPr>
        <p:spPr>
          <a:xfrm>
            <a:off x="428625" y="3262908"/>
            <a:ext cx="415454"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East Asia</a:t>
            </a:r>
            <a:endParaRPr lang="en-US" sz="732" dirty="0"/>
          </a:p>
        </p:txBody>
      </p:sp>
      <p:sp>
        <p:nvSpPr>
          <p:cNvPr id="18" name="Text 15"/>
          <p:cNvSpPr/>
          <p:nvPr/>
        </p:nvSpPr>
        <p:spPr>
          <a:xfrm>
            <a:off x="4234988" y="3262908"/>
            <a:ext cx="229856" cy="135731"/>
          </a:xfrm>
          <a:prstGeom prst="rect">
            <a:avLst/>
          </a:prstGeom>
          <a:noFill/>
          <a:ln/>
        </p:spPr>
        <p:txBody>
          <a:bodyPr wrap="none" lIns="0" tIns="0" rIns="0" bIns="0" rtlCol="0" anchor="ctr">
            <a:spAutoFit/>
          </a:bodyPr>
          <a:lstStyle/>
          <a:p>
            <a:pPr marL="0" indent="0">
              <a:buNone/>
            </a:pPr>
            <a:r>
              <a:rPr lang="en-US" sz="932" b="1" dirty="0">
                <a:solidFill>
                  <a:srgbClr val="E31E24"/>
                </a:solidFill>
                <a:latin typeface="Noto Sans" pitchFamily="34" charset="0"/>
                <a:ea typeface="Noto Sans" pitchFamily="34" charset="-122"/>
                <a:cs typeface="Noto Sans" pitchFamily="34" charset="-120"/>
              </a:rPr>
              <a:t>3.7%</a:t>
            </a:r>
            <a:endParaRPr lang="en-US" sz="732" dirty="0"/>
          </a:p>
        </p:txBody>
      </p:sp>
      <p:sp>
        <p:nvSpPr>
          <p:cNvPr id="19" name="Text 16"/>
          <p:cNvSpPr/>
          <p:nvPr/>
        </p:nvSpPr>
        <p:spPr>
          <a:xfrm>
            <a:off x="4679156" y="1323380"/>
            <a:ext cx="4036219" cy="175022"/>
          </a:xfrm>
          <a:prstGeom prst="rect">
            <a:avLst/>
          </a:prstGeom>
          <a:noFill/>
          <a:ln/>
        </p:spPr>
        <p:txBody>
          <a:bodyPr wrap="none" lIns="0" tIns="0" rIns="0" bIns="0" rtlCol="0" anchor="ctr">
            <a:spAutoFit/>
          </a:bodyPr>
          <a:lstStyle/>
          <a:p>
            <a:pPr marL="0" indent="0">
              <a:buNone/>
            </a:pPr>
            <a:r>
              <a:rPr lang="en-US" sz="1142" b="1" kern="0" spc="1" dirty="0">
                <a:solidFill>
                  <a:srgbClr val="E31E24"/>
                </a:solidFill>
                <a:latin typeface="Noto Sans" pitchFamily="34" charset="0"/>
                <a:ea typeface="Noto Sans" pitchFamily="34" charset="-122"/>
                <a:cs typeface="Noto Sans" pitchFamily="34" charset="-120"/>
              </a:rPr>
              <a:t>Yearly Income (USD)</a:t>
            </a:r>
            <a:endParaRPr lang="en-US" sz="942" dirty="0"/>
          </a:p>
        </p:txBody>
      </p:sp>
      <p:sp>
        <p:nvSpPr>
          <p:cNvPr id="20" name="Text 17"/>
          <p:cNvSpPr/>
          <p:nvPr/>
        </p:nvSpPr>
        <p:spPr>
          <a:xfrm>
            <a:off x="4679156" y="1691283"/>
            <a:ext cx="842516"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Less than $25,000</a:t>
            </a:r>
            <a:endParaRPr lang="en-US" sz="732" dirty="0"/>
          </a:p>
        </p:txBody>
      </p:sp>
      <p:sp>
        <p:nvSpPr>
          <p:cNvPr id="21" name="Text 18"/>
          <p:cNvSpPr/>
          <p:nvPr/>
        </p:nvSpPr>
        <p:spPr>
          <a:xfrm>
            <a:off x="8428313" y="1691283"/>
            <a:ext cx="287062" cy="135731"/>
          </a:xfrm>
          <a:prstGeom prst="rect">
            <a:avLst/>
          </a:prstGeom>
          <a:noFill/>
          <a:ln/>
        </p:spPr>
        <p:txBody>
          <a:bodyPr wrap="none" lIns="0" tIns="0" rIns="0" bIns="0" rtlCol="0" anchor="ctr">
            <a:spAutoFit/>
          </a:bodyPr>
          <a:lstStyle/>
          <a:p>
            <a:pPr marL="0" indent="0">
              <a:buNone/>
            </a:pPr>
            <a:r>
              <a:rPr lang="en-US" sz="932" b="1" dirty="0">
                <a:solidFill>
                  <a:srgbClr val="E31E24"/>
                </a:solidFill>
                <a:latin typeface="Noto Sans" pitchFamily="34" charset="0"/>
                <a:ea typeface="Noto Sans" pitchFamily="34" charset="-122"/>
                <a:cs typeface="Noto Sans" pitchFamily="34" charset="-120"/>
              </a:rPr>
              <a:t>20.1%</a:t>
            </a:r>
            <a:endParaRPr lang="en-US" sz="732" dirty="0"/>
          </a:p>
        </p:txBody>
      </p:sp>
      <p:sp>
        <p:nvSpPr>
          <p:cNvPr id="22" name="Text 19"/>
          <p:cNvSpPr/>
          <p:nvPr/>
        </p:nvSpPr>
        <p:spPr>
          <a:xfrm>
            <a:off x="4679156" y="2005608"/>
            <a:ext cx="842125"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$25,001 – $50,000</a:t>
            </a:r>
            <a:endParaRPr lang="en-US" sz="732" dirty="0"/>
          </a:p>
        </p:txBody>
      </p:sp>
      <p:sp>
        <p:nvSpPr>
          <p:cNvPr id="23" name="Text 20"/>
          <p:cNvSpPr/>
          <p:nvPr/>
        </p:nvSpPr>
        <p:spPr>
          <a:xfrm>
            <a:off x="8428313" y="2005608"/>
            <a:ext cx="287062" cy="135731"/>
          </a:xfrm>
          <a:prstGeom prst="rect">
            <a:avLst/>
          </a:prstGeom>
          <a:noFill/>
          <a:ln/>
        </p:spPr>
        <p:txBody>
          <a:bodyPr wrap="none" lIns="0" tIns="0" rIns="0" bIns="0" rtlCol="0" anchor="ctr">
            <a:spAutoFit/>
          </a:bodyPr>
          <a:lstStyle/>
          <a:p>
            <a:pPr marL="0" indent="0">
              <a:buNone/>
            </a:pPr>
            <a:r>
              <a:rPr lang="en-US" sz="932" b="1" dirty="0">
                <a:solidFill>
                  <a:srgbClr val="E31E24"/>
                </a:solidFill>
                <a:latin typeface="Noto Sans" pitchFamily="34" charset="0"/>
                <a:ea typeface="Noto Sans" pitchFamily="34" charset="-122"/>
                <a:cs typeface="Noto Sans" pitchFamily="34" charset="-120"/>
              </a:rPr>
              <a:t>12.4%</a:t>
            </a:r>
            <a:endParaRPr lang="en-US" sz="732" dirty="0"/>
          </a:p>
        </p:txBody>
      </p:sp>
      <p:sp>
        <p:nvSpPr>
          <p:cNvPr id="24" name="Text 21"/>
          <p:cNvSpPr/>
          <p:nvPr/>
        </p:nvSpPr>
        <p:spPr>
          <a:xfrm>
            <a:off x="4679156" y="2319933"/>
            <a:ext cx="842125"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$50,001 – $75,000</a:t>
            </a:r>
            <a:endParaRPr lang="en-US" sz="732" dirty="0"/>
          </a:p>
        </p:txBody>
      </p:sp>
      <p:sp>
        <p:nvSpPr>
          <p:cNvPr id="25" name="Text 22"/>
          <p:cNvSpPr/>
          <p:nvPr/>
        </p:nvSpPr>
        <p:spPr>
          <a:xfrm>
            <a:off x="8428313" y="2319933"/>
            <a:ext cx="287062" cy="135731"/>
          </a:xfrm>
          <a:prstGeom prst="rect">
            <a:avLst/>
          </a:prstGeom>
          <a:noFill/>
          <a:ln/>
        </p:spPr>
        <p:txBody>
          <a:bodyPr wrap="none" lIns="0" tIns="0" rIns="0" bIns="0" rtlCol="0" anchor="ctr">
            <a:spAutoFit/>
          </a:bodyPr>
          <a:lstStyle/>
          <a:p>
            <a:pPr marL="0" indent="0">
              <a:buNone/>
            </a:pPr>
            <a:r>
              <a:rPr lang="en-US" sz="932" b="1" dirty="0">
                <a:solidFill>
                  <a:srgbClr val="E31E24"/>
                </a:solidFill>
                <a:latin typeface="Noto Sans" pitchFamily="34" charset="0"/>
                <a:ea typeface="Noto Sans" pitchFamily="34" charset="-122"/>
                <a:cs typeface="Noto Sans" pitchFamily="34" charset="-120"/>
              </a:rPr>
              <a:t>11.6%</a:t>
            </a:r>
            <a:endParaRPr lang="en-US" sz="732" dirty="0"/>
          </a:p>
        </p:txBody>
      </p:sp>
      <p:sp>
        <p:nvSpPr>
          <p:cNvPr id="26" name="Text 23"/>
          <p:cNvSpPr/>
          <p:nvPr/>
        </p:nvSpPr>
        <p:spPr>
          <a:xfrm>
            <a:off x="4679156" y="2634258"/>
            <a:ext cx="899331"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$75,001 – $100,000</a:t>
            </a:r>
            <a:endParaRPr lang="en-US" sz="732" dirty="0"/>
          </a:p>
        </p:txBody>
      </p:sp>
      <p:sp>
        <p:nvSpPr>
          <p:cNvPr id="27" name="Text 24"/>
          <p:cNvSpPr/>
          <p:nvPr/>
        </p:nvSpPr>
        <p:spPr>
          <a:xfrm>
            <a:off x="8485519" y="2634258"/>
            <a:ext cx="229856" cy="135731"/>
          </a:xfrm>
          <a:prstGeom prst="rect">
            <a:avLst/>
          </a:prstGeom>
          <a:noFill/>
          <a:ln/>
        </p:spPr>
        <p:txBody>
          <a:bodyPr wrap="none" lIns="0" tIns="0" rIns="0" bIns="0" rtlCol="0" anchor="ctr">
            <a:spAutoFit/>
          </a:bodyPr>
          <a:lstStyle/>
          <a:p>
            <a:pPr marL="0" indent="0">
              <a:buNone/>
            </a:pPr>
            <a:r>
              <a:rPr lang="en-US" sz="932" b="1" dirty="0">
                <a:solidFill>
                  <a:srgbClr val="E31E24"/>
                </a:solidFill>
                <a:latin typeface="Noto Sans" pitchFamily="34" charset="0"/>
                <a:ea typeface="Noto Sans" pitchFamily="34" charset="-122"/>
                <a:cs typeface="Noto Sans" pitchFamily="34" charset="-120"/>
              </a:rPr>
              <a:t>8.7%</a:t>
            </a:r>
            <a:endParaRPr lang="en-US" sz="732" dirty="0"/>
          </a:p>
        </p:txBody>
      </p:sp>
      <p:sp>
        <p:nvSpPr>
          <p:cNvPr id="28" name="Text 25"/>
          <p:cNvSpPr/>
          <p:nvPr/>
        </p:nvSpPr>
        <p:spPr>
          <a:xfrm>
            <a:off x="4679156" y="2948583"/>
            <a:ext cx="484463" cy="135731"/>
          </a:xfrm>
          <a:prstGeom prst="rect">
            <a:avLst/>
          </a:prstGeom>
          <a:noFill/>
          <a:ln/>
        </p:spPr>
        <p:txBody>
          <a:bodyPr wrap="non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$100,000+</a:t>
            </a:r>
            <a:endParaRPr lang="en-US" sz="732" dirty="0"/>
          </a:p>
        </p:txBody>
      </p:sp>
      <p:sp>
        <p:nvSpPr>
          <p:cNvPr id="29" name="Text 26"/>
          <p:cNvSpPr/>
          <p:nvPr/>
        </p:nvSpPr>
        <p:spPr>
          <a:xfrm>
            <a:off x="8485519" y="2948583"/>
            <a:ext cx="229856" cy="135731"/>
          </a:xfrm>
          <a:prstGeom prst="rect">
            <a:avLst/>
          </a:prstGeom>
          <a:noFill/>
          <a:ln/>
        </p:spPr>
        <p:txBody>
          <a:bodyPr wrap="none" lIns="0" tIns="0" rIns="0" bIns="0" rtlCol="0" anchor="ctr">
            <a:spAutoFit/>
          </a:bodyPr>
          <a:lstStyle/>
          <a:p>
            <a:pPr marL="0" indent="0">
              <a:buNone/>
            </a:pPr>
            <a:r>
              <a:rPr lang="en-US" sz="932" b="1" dirty="0">
                <a:solidFill>
                  <a:srgbClr val="E31E24"/>
                </a:solidFill>
                <a:latin typeface="Noto Sans" pitchFamily="34" charset="0"/>
                <a:ea typeface="Noto Sans" pitchFamily="34" charset="-122"/>
                <a:cs typeface="Noto Sans" pitchFamily="34" charset="-120"/>
              </a:rPr>
              <a:t>5.4%</a:t>
            </a:r>
            <a:endParaRPr lang="en-US" sz="732" dirty="0"/>
          </a:p>
        </p:txBody>
      </p:sp>
      <p:sp>
        <p:nvSpPr>
          <p:cNvPr id="30" name="Shape 27"/>
          <p:cNvSpPr/>
          <p:nvPr/>
        </p:nvSpPr>
        <p:spPr>
          <a:xfrm>
            <a:off x="428625" y="3841552"/>
            <a:ext cx="8286750" cy="1157232"/>
          </a:xfrm>
          <a:prstGeom prst="rect">
            <a:avLst/>
          </a:prstGeom>
          <a:solidFill>
            <a:srgbClr val="E31E24">
              <a:alpha val="10000"/>
            </a:srgbClr>
          </a:solidFill>
          <a:ln/>
        </p:spPr>
        <p:txBody>
          <a:bodyPr/>
          <a:lstStyle/>
          <a:p>
            <a:endParaRPr/>
          </a:p>
        </p:txBody>
      </p:sp>
      <p:sp>
        <p:nvSpPr>
          <p:cNvPr id="31" name="Shape 28"/>
          <p:cNvSpPr/>
          <p:nvPr/>
        </p:nvSpPr>
        <p:spPr>
          <a:xfrm>
            <a:off x="428625" y="3841552"/>
            <a:ext cx="28575" cy="1157232"/>
          </a:xfrm>
          <a:prstGeom prst="rect">
            <a:avLst/>
          </a:prstGeom>
          <a:solidFill>
            <a:srgbClr val="E31E24"/>
          </a:solidFill>
          <a:ln/>
        </p:spPr>
        <p:txBody>
          <a:bodyPr/>
          <a:lstStyle/>
          <a:p>
            <a:endParaRPr/>
          </a:p>
        </p:txBody>
      </p:sp>
      <p:sp>
        <p:nvSpPr>
          <p:cNvPr id="32" name="Text 29"/>
          <p:cNvSpPr/>
          <p:nvPr/>
        </p:nvSpPr>
        <p:spPr>
          <a:xfrm>
            <a:off x="571500" y="3984427"/>
            <a:ext cx="8001000" cy="160009"/>
          </a:xfrm>
          <a:prstGeom prst="rect">
            <a:avLst/>
          </a:prstGeom>
          <a:noFill/>
          <a:ln/>
        </p:spPr>
        <p:txBody>
          <a:bodyPr wrap="none" lIns="0" tIns="0" rIns="0" bIns="0" rtlCol="0" anchor="ctr">
            <a:spAutoFit/>
          </a:bodyPr>
          <a:lstStyle/>
          <a:p>
            <a:pPr marL="0" indent="0">
              <a:buNone/>
            </a:pPr>
            <a:r>
              <a:rPr lang="en-US" sz="932" b="1" dirty="0">
                <a:solidFill>
                  <a:srgbClr val="E31E24"/>
                </a:solidFill>
                <a:latin typeface="Noto Sans" pitchFamily="34" charset="0"/>
                <a:ea typeface="Noto Sans" pitchFamily="34" charset="-122"/>
                <a:cs typeface="Noto Sans" pitchFamily="34" charset="-120"/>
              </a:rPr>
              <a:t>Market Composition &amp; Insights</a:t>
            </a:r>
            <a:endParaRPr lang="en-US" sz="732" dirty="0"/>
          </a:p>
        </p:txBody>
      </p:sp>
      <p:sp>
        <p:nvSpPr>
          <p:cNvPr id="33" name="Text 30"/>
          <p:cNvSpPr/>
          <p:nvPr/>
        </p:nvSpPr>
        <p:spPr>
          <a:xfrm>
            <a:off x="571500" y="4215873"/>
            <a:ext cx="8001000" cy="640035"/>
          </a:xfrm>
          <a:prstGeom prst="rect">
            <a:avLst/>
          </a:prstGeom>
          <a:noFill/>
          <a:ln/>
        </p:spPr>
        <p:txBody>
          <a:bodyPr wrap="square" lIns="0" tIns="0" rIns="0" bIns="0" rtlCol="0" anchor="ctr">
            <a:spAutoFit/>
          </a:bodyPr>
          <a:lstStyle/>
          <a:p>
            <a:pPr marL="0" indent="0">
              <a:buNone/>
            </a:pPr>
            <a:r>
              <a:rPr lang="en-US" sz="932" dirty="0">
                <a:solidFill>
                  <a:srgbClr val="D0D0D0"/>
                </a:solidFill>
                <a:latin typeface="Noto Sans" pitchFamily="34" charset="0"/>
                <a:ea typeface="Noto Sans" pitchFamily="34" charset="-122"/>
                <a:cs typeface="Noto Sans" pitchFamily="34" charset="-120"/>
              </a:rPr>
              <a:t>Domestic visitors dominate at 41.7%, with Europe as the second-largest source market at 25.1%. Other international regions collectively account for approximately 20% of visitors. Income distribution shows that 20.1% of visitors earn less than $25,000 annually, indicating affordability is a key factor. The combined lower three income brackets (less than $75,000) account for approximately 44.1% of visitors, while upper brackets ($75,000+) represent 14.1%, suggesting a diverse market with both budget-conscious and affluent visitor segments.</a:t>
            </a:r>
            <a:endParaRPr lang="en-US" sz="73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420934"/>
          </a:xfrm>
          <a:prstGeom prst="rect">
            <a:avLst/>
          </a:prstGeom>
        </p:spPr>
      </p:pic>
      <p:sp>
        <p:nvSpPr>
          <p:cNvPr id="3" name="Shape 0"/>
          <p:cNvSpPr/>
          <p:nvPr/>
        </p:nvSpPr>
        <p:spPr>
          <a:xfrm>
            <a:off x="428625" y="483096"/>
            <a:ext cx="57150" cy="357188"/>
          </a:xfrm>
          <a:prstGeom prst="rect">
            <a:avLst/>
          </a:prstGeom>
          <a:solidFill>
            <a:srgbClr val="E31E24"/>
          </a:solidFill>
          <a:ln/>
        </p:spPr>
        <p:txBody>
          <a:bodyPr/>
          <a:lstStyle/>
          <a:p>
            <a:endParaRPr/>
          </a:p>
        </p:txBody>
      </p:sp>
      <p:sp>
        <p:nvSpPr>
          <p:cNvPr id="4" name="Text 1"/>
          <p:cNvSpPr/>
          <p:nvPr/>
        </p:nvSpPr>
        <p:spPr>
          <a:xfrm>
            <a:off x="628650" y="428625"/>
            <a:ext cx="5250852" cy="466130"/>
          </a:xfrm>
          <a:prstGeom prst="rect">
            <a:avLst/>
          </a:prstGeom>
          <a:noFill/>
          <a:ln/>
        </p:spPr>
        <p:txBody>
          <a:bodyPr wrap="none" lIns="0" tIns="0" rIns="0" bIns="0" rtlCol="0" anchor="ctr">
            <a:spAutoFit/>
          </a:bodyPr>
          <a:lstStyle/>
          <a:p>
            <a:pPr marL="0" indent="0">
              <a:buNone/>
            </a:pPr>
            <a:r>
              <a:rPr lang="en-US" sz="2900" b="1" dirty="0">
                <a:solidFill>
                  <a:srgbClr val="FFFFFF"/>
                </a:solidFill>
                <a:latin typeface="Noto Sans" pitchFamily="34" charset="0"/>
                <a:ea typeface="Noto Sans" pitchFamily="34" charset="-122"/>
                <a:cs typeface="Noto Sans" pitchFamily="34" charset="-120"/>
              </a:rPr>
              <a:t>State-Owned Entity Categories</a:t>
            </a:r>
            <a:endParaRPr lang="en-US" sz="2700" dirty="0"/>
          </a:p>
        </p:txBody>
      </p:sp>
      <p:sp>
        <p:nvSpPr>
          <p:cNvPr id="5" name="Text 2"/>
          <p:cNvSpPr/>
          <p:nvPr/>
        </p:nvSpPr>
        <p:spPr>
          <a:xfrm>
            <a:off x="428625" y="1442145"/>
            <a:ext cx="2000250" cy="155377"/>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National Parks</a:t>
            </a:r>
            <a:endParaRPr lang="en-US" sz="837" dirty="0"/>
          </a:p>
        </p:txBody>
      </p:sp>
      <p:sp>
        <p:nvSpPr>
          <p:cNvPr id="6" name="Shape 3"/>
          <p:cNvSpPr/>
          <p:nvPr/>
        </p:nvSpPr>
        <p:spPr>
          <a:xfrm>
            <a:off x="2571750" y="1394817"/>
            <a:ext cx="6143625" cy="250031"/>
          </a:xfrm>
          <a:prstGeom prst="rect">
            <a:avLst/>
          </a:prstGeom>
          <a:solidFill>
            <a:srgbClr val="FFFFFF">
              <a:alpha val="10000"/>
            </a:srgbClr>
          </a:solidFill>
          <a:ln/>
        </p:spPr>
        <p:txBody>
          <a:bodyPr/>
          <a:lstStyle/>
          <a:p>
            <a:endParaRPr/>
          </a:p>
        </p:txBody>
      </p:sp>
      <p:sp>
        <p:nvSpPr>
          <p:cNvPr id="7" name="Shape 4"/>
          <p:cNvSpPr/>
          <p:nvPr/>
        </p:nvSpPr>
        <p:spPr>
          <a:xfrm>
            <a:off x="2571750" y="1394817"/>
            <a:ext cx="21431" cy="250031"/>
          </a:xfrm>
          <a:prstGeom prst="rect">
            <a:avLst/>
          </a:prstGeom>
          <a:solidFill>
            <a:srgbClr val="E31E24"/>
          </a:solidFill>
          <a:ln/>
        </p:spPr>
        <p:txBody>
          <a:bodyPr/>
          <a:lstStyle/>
          <a:p>
            <a:endParaRPr/>
          </a:p>
        </p:txBody>
      </p:sp>
      <p:sp>
        <p:nvSpPr>
          <p:cNvPr id="8" name="Shape 5"/>
          <p:cNvSpPr/>
          <p:nvPr/>
        </p:nvSpPr>
        <p:spPr>
          <a:xfrm>
            <a:off x="2571750" y="1394817"/>
            <a:ext cx="2008956" cy="250031"/>
          </a:xfrm>
          <a:prstGeom prst="rect">
            <a:avLst/>
          </a:prstGeom>
          <a:solidFill>
            <a:srgbClr val="4A90E2"/>
          </a:solidFill>
          <a:ln/>
        </p:spPr>
        <p:txBody>
          <a:bodyPr/>
          <a:lstStyle/>
          <a:p>
            <a:endParaRPr/>
          </a:p>
        </p:txBody>
      </p:sp>
      <p:sp>
        <p:nvSpPr>
          <p:cNvPr id="9" name="Text 6"/>
          <p:cNvSpPr/>
          <p:nvPr/>
        </p:nvSpPr>
        <p:spPr>
          <a:xfrm>
            <a:off x="4145496" y="1442145"/>
            <a:ext cx="328054" cy="155377"/>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32.7%</a:t>
            </a:r>
            <a:endParaRPr lang="en-US" sz="837" dirty="0"/>
          </a:p>
        </p:txBody>
      </p:sp>
      <p:sp>
        <p:nvSpPr>
          <p:cNvPr id="10" name="Text 7"/>
          <p:cNvSpPr/>
          <p:nvPr/>
        </p:nvSpPr>
        <p:spPr>
          <a:xfrm>
            <a:off x="2571750" y="1701998"/>
            <a:ext cx="6143625" cy="140001"/>
          </a:xfrm>
          <a:prstGeom prst="rect">
            <a:avLst/>
          </a:prstGeom>
          <a:noFill/>
          <a:ln/>
        </p:spPr>
        <p:txBody>
          <a:bodyPr wrap="none" lIns="0" tIns="0" rIns="0" bIns="0" rtlCol="0" anchor="ctr">
            <a:spAutoFit/>
          </a:bodyPr>
          <a:lstStyle/>
          <a:p>
            <a:pPr marL="0" indent="0">
              <a:buNone/>
            </a:pPr>
            <a:r>
              <a:rPr lang="en-US" sz="932" dirty="0">
                <a:solidFill>
                  <a:srgbClr val="B0B0B0"/>
                </a:solidFill>
                <a:latin typeface="Noto Sans" pitchFamily="34" charset="0"/>
                <a:ea typeface="Noto Sans" pitchFamily="34" charset="-122"/>
                <a:cs typeface="Noto Sans" pitchFamily="34" charset="-120"/>
              </a:rPr>
              <a:t>Strong emphasis on biodiversity conservation, large-scale ecotourism, and ecosystem services.</a:t>
            </a:r>
            <a:endParaRPr lang="en-US" sz="732" dirty="0"/>
          </a:p>
        </p:txBody>
      </p:sp>
      <p:sp>
        <p:nvSpPr>
          <p:cNvPr id="11" name="Text 8"/>
          <p:cNvSpPr/>
          <p:nvPr/>
        </p:nvSpPr>
        <p:spPr>
          <a:xfrm>
            <a:off x="428625" y="2067920"/>
            <a:ext cx="2000250" cy="155377"/>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Other Categories</a:t>
            </a:r>
            <a:endParaRPr lang="en-US" sz="837" dirty="0"/>
          </a:p>
        </p:txBody>
      </p:sp>
      <p:sp>
        <p:nvSpPr>
          <p:cNvPr id="12" name="Shape 9"/>
          <p:cNvSpPr/>
          <p:nvPr/>
        </p:nvSpPr>
        <p:spPr>
          <a:xfrm>
            <a:off x="2571750" y="2020593"/>
            <a:ext cx="6143625" cy="250031"/>
          </a:xfrm>
          <a:prstGeom prst="rect">
            <a:avLst/>
          </a:prstGeom>
          <a:solidFill>
            <a:srgbClr val="FFFFFF">
              <a:alpha val="10000"/>
            </a:srgbClr>
          </a:solidFill>
          <a:ln/>
        </p:spPr>
        <p:txBody>
          <a:bodyPr/>
          <a:lstStyle/>
          <a:p>
            <a:endParaRPr/>
          </a:p>
        </p:txBody>
      </p:sp>
      <p:sp>
        <p:nvSpPr>
          <p:cNvPr id="13" name="Shape 10"/>
          <p:cNvSpPr/>
          <p:nvPr/>
        </p:nvSpPr>
        <p:spPr>
          <a:xfrm>
            <a:off x="2571750" y="2020593"/>
            <a:ext cx="21431" cy="250031"/>
          </a:xfrm>
          <a:prstGeom prst="rect">
            <a:avLst/>
          </a:prstGeom>
          <a:solidFill>
            <a:srgbClr val="E31E24"/>
          </a:solidFill>
          <a:ln/>
        </p:spPr>
        <p:txBody>
          <a:bodyPr/>
          <a:lstStyle/>
          <a:p>
            <a:endParaRPr/>
          </a:p>
        </p:txBody>
      </p:sp>
      <p:sp>
        <p:nvSpPr>
          <p:cNvPr id="14" name="Shape 11"/>
          <p:cNvSpPr/>
          <p:nvPr/>
        </p:nvSpPr>
        <p:spPr>
          <a:xfrm>
            <a:off x="2571750" y="2020593"/>
            <a:ext cx="1376149" cy="250031"/>
          </a:xfrm>
          <a:prstGeom prst="rect">
            <a:avLst/>
          </a:prstGeom>
          <a:solidFill>
            <a:srgbClr val="4A90E2"/>
          </a:solidFill>
          <a:ln/>
        </p:spPr>
        <p:txBody>
          <a:bodyPr/>
          <a:lstStyle/>
          <a:p>
            <a:endParaRPr/>
          </a:p>
        </p:txBody>
      </p:sp>
      <p:sp>
        <p:nvSpPr>
          <p:cNvPr id="15" name="Text 12"/>
          <p:cNvSpPr/>
          <p:nvPr/>
        </p:nvSpPr>
        <p:spPr>
          <a:xfrm>
            <a:off x="3512688" y="2067920"/>
            <a:ext cx="328054" cy="155377"/>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22.4%</a:t>
            </a:r>
            <a:endParaRPr lang="en-US" sz="837" dirty="0"/>
          </a:p>
        </p:txBody>
      </p:sp>
      <p:sp>
        <p:nvSpPr>
          <p:cNvPr id="16" name="Text 13"/>
          <p:cNvSpPr/>
          <p:nvPr/>
        </p:nvSpPr>
        <p:spPr>
          <a:xfrm>
            <a:off x="2571750" y="2327774"/>
            <a:ext cx="6143625" cy="140001"/>
          </a:xfrm>
          <a:prstGeom prst="rect">
            <a:avLst/>
          </a:prstGeom>
          <a:noFill/>
          <a:ln/>
        </p:spPr>
        <p:txBody>
          <a:bodyPr wrap="none" lIns="0" tIns="0" rIns="0" bIns="0" rtlCol="0" anchor="ctr">
            <a:spAutoFit/>
          </a:bodyPr>
          <a:lstStyle/>
          <a:p>
            <a:pPr marL="0" indent="0">
              <a:buNone/>
            </a:pPr>
            <a:r>
              <a:rPr lang="en-US" sz="932" dirty="0">
                <a:solidFill>
                  <a:srgbClr val="B0B0B0"/>
                </a:solidFill>
                <a:latin typeface="Noto Sans" pitchFamily="34" charset="0"/>
                <a:ea typeface="Noto Sans" pitchFamily="34" charset="-122"/>
                <a:cs typeface="Noto Sans" pitchFamily="34" charset="-120"/>
              </a:rPr>
              <a:t>Diversification and potential definitional ambiguities warranting refinement for improved accountability.</a:t>
            </a:r>
            <a:endParaRPr lang="en-US" sz="732" dirty="0"/>
          </a:p>
        </p:txBody>
      </p:sp>
      <p:sp>
        <p:nvSpPr>
          <p:cNvPr id="17" name="Text 14"/>
          <p:cNvSpPr/>
          <p:nvPr/>
        </p:nvSpPr>
        <p:spPr>
          <a:xfrm>
            <a:off x="428625" y="2693696"/>
            <a:ext cx="2000250" cy="155377"/>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Protected Areas</a:t>
            </a:r>
            <a:endParaRPr lang="en-US" sz="837" dirty="0"/>
          </a:p>
        </p:txBody>
      </p:sp>
      <p:sp>
        <p:nvSpPr>
          <p:cNvPr id="18" name="Shape 15"/>
          <p:cNvSpPr/>
          <p:nvPr/>
        </p:nvSpPr>
        <p:spPr>
          <a:xfrm>
            <a:off x="2571750" y="2646369"/>
            <a:ext cx="6143625" cy="250031"/>
          </a:xfrm>
          <a:prstGeom prst="rect">
            <a:avLst/>
          </a:prstGeom>
          <a:solidFill>
            <a:srgbClr val="FFFFFF">
              <a:alpha val="10000"/>
            </a:srgbClr>
          </a:solidFill>
          <a:ln/>
        </p:spPr>
        <p:txBody>
          <a:bodyPr/>
          <a:lstStyle/>
          <a:p>
            <a:endParaRPr/>
          </a:p>
        </p:txBody>
      </p:sp>
      <p:sp>
        <p:nvSpPr>
          <p:cNvPr id="19" name="Shape 16"/>
          <p:cNvSpPr/>
          <p:nvPr/>
        </p:nvSpPr>
        <p:spPr>
          <a:xfrm>
            <a:off x="2571750" y="2646369"/>
            <a:ext cx="21431" cy="250031"/>
          </a:xfrm>
          <a:prstGeom prst="rect">
            <a:avLst/>
          </a:prstGeom>
          <a:solidFill>
            <a:srgbClr val="E31E24"/>
          </a:solidFill>
          <a:ln/>
        </p:spPr>
        <p:txBody>
          <a:bodyPr/>
          <a:lstStyle/>
          <a:p>
            <a:endParaRPr/>
          </a:p>
        </p:txBody>
      </p:sp>
      <p:sp>
        <p:nvSpPr>
          <p:cNvPr id="20" name="Shape 17"/>
          <p:cNvSpPr/>
          <p:nvPr/>
        </p:nvSpPr>
        <p:spPr>
          <a:xfrm>
            <a:off x="2571750" y="2646369"/>
            <a:ext cx="878514" cy="250031"/>
          </a:xfrm>
          <a:prstGeom prst="rect">
            <a:avLst/>
          </a:prstGeom>
          <a:solidFill>
            <a:srgbClr val="4A90E2"/>
          </a:solidFill>
          <a:ln/>
        </p:spPr>
        <p:txBody>
          <a:bodyPr/>
          <a:lstStyle/>
          <a:p>
            <a:endParaRPr/>
          </a:p>
        </p:txBody>
      </p:sp>
      <p:sp>
        <p:nvSpPr>
          <p:cNvPr id="21" name="Text 18"/>
          <p:cNvSpPr/>
          <p:nvPr/>
        </p:nvSpPr>
        <p:spPr>
          <a:xfrm>
            <a:off x="3015053" y="2693696"/>
            <a:ext cx="328054" cy="155377"/>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14.3%</a:t>
            </a:r>
            <a:endParaRPr lang="en-US" sz="837" dirty="0"/>
          </a:p>
        </p:txBody>
      </p:sp>
      <p:sp>
        <p:nvSpPr>
          <p:cNvPr id="22" name="Text 19"/>
          <p:cNvSpPr/>
          <p:nvPr/>
        </p:nvSpPr>
        <p:spPr>
          <a:xfrm>
            <a:off x="2571750" y="2953550"/>
            <a:ext cx="6143625" cy="140001"/>
          </a:xfrm>
          <a:prstGeom prst="rect">
            <a:avLst/>
          </a:prstGeom>
          <a:noFill/>
          <a:ln/>
        </p:spPr>
        <p:txBody>
          <a:bodyPr wrap="none" lIns="0" tIns="0" rIns="0" bIns="0" rtlCol="0" anchor="ctr">
            <a:spAutoFit/>
          </a:bodyPr>
          <a:lstStyle/>
          <a:p>
            <a:pPr marL="0" indent="0">
              <a:buNone/>
            </a:pPr>
            <a:r>
              <a:rPr lang="en-US" sz="932" dirty="0">
                <a:solidFill>
                  <a:srgbClr val="B0B0B0"/>
                </a:solidFill>
                <a:latin typeface="Noto Sans" pitchFamily="34" charset="0"/>
                <a:ea typeface="Noto Sans" pitchFamily="34" charset="-122"/>
                <a:cs typeface="Noto Sans" pitchFamily="34" charset="-120"/>
              </a:rPr>
              <a:t>Critical buffers and community-based tourism anchors for integrated land management and co-governance.</a:t>
            </a:r>
            <a:endParaRPr lang="en-US" sz="732" dirty="0"/>
          </a:p>
        </p:txBody>
      </p:sp>
      <p:sp>
        <p:nvSpPr>
          <p:cNvPr id="23" name="Text 20"/>
          <p:cNvSpPr/>
          <p:nvPr/>
        </p:nvSpPr>
        <p:spPr>
          <a:xfrm>
            <a:off x="428625" y="3237566"/>
            <a:ext cx="2035814" cy="319190"/>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Historical, Cultural &amp; Heritage </a:t>
            </a:r>
          </a:p>
          <a:p>
            <a:pPr marL="0" indent="0">
              <a:buNone/>
            </a:pPr>
            <a:r>
              <a:rPr lang="en-US" sz="1037" b="1" dirty="0">
                <a:solidFill>
                  <a:srgbClr val="FFFFFF"/>
                </a:solidFill>
                <a:latin typeface="Noto Sans" pitchFamily="34" charset="0"/>
                <a:ea typeface="Noto Sans" pitchFamily="34" charset="-122"/>
                <a:cs typeface="Noto Sans" pitchFamily="34" charset="-120"/>
              </a:rPr>
              <a:t>Sites</a:t>
            </a:r>
            <a:endParaRPr lang="en-US" sz="837" dirty="0"/>
          </a:p>
        </p:txBody>
      </p:sp>
      <p:sp>
        <p:nvSpPr>
          <p:cNvPr id="24" name="Shape 21"/>
          <p:cNvSpPr/>
          <p:nvPr/>
        </p:nvSpPr>
        <p:spPr>
          <a:xfrm>
            <a:off x="2571750" y="3272144"/>
            <a:ext cx="6143625" cy="250031"/>
          </a:xfrm>
          <a:prstGeom prst="rect">
            <a:avLst/>
          </a:prstGeom>
          <a:solidFill>
            <a:srgbClr val="FFFFFF">
              <a:alpha val="10000"/>
            </a:srgbClr>
          </a:solidFill>
          <a:ln/>
        </p:spPr>
        <p:txBody>
          <a:bodyPr/>
          <a:lstStyle/>
          <a:p>
            <a:endParaRPr/>
          </a:p>
        </p:txBody>
      </p:sp>
      <p:sp>
        <p:nvSpPr>
          <p:cNvPr id="25" name="Shape 22"/>
          <p:cNvSpPr/>
          <p:nvPr/>
        </p:nvSpPr>
        <p:spPr>
          <a:xfrm>
            <a:off x="2571750" y="3272144"/>
            <a:ext cx="21431" cy="250031"/>
          </a:xfrm>
          <a:prstGeom prst="rect">
            <a:avLst/>
          </a:prstGeom>
          <a:solidFill>
            <a:srgbClr val="E31E24"/>
          </a:solidFill>
          <a:ln/>
        </p:spPr>
        <p:txBody>
          <a:bodyPr/>
          <a:lstStyle/>
          <a:p>
            <a:endParaRPr/>
          </a:p>
        </p:txBody>
      </p:sp>
      <p:sp>
        <p:nvSpPr>
          <p:cNvPr id="26" name="Shape 23"/>
          <p:cNvSpPr/>
          <p:nvPr/>
        </p:nvSpPr>
        <p:spPr>
          <a:xfrm>
            <a:off x="2571750" y="3272144"/>
            <a:ext cx="626641" cy="250031"/>
          </a:xfrm>
          <a:prstGeom prst="rect">
            <a:avLst/>
          </a:prstGeom>
          <a:solidFill>
            <a:srgbClr val="4A90E2"/>
          </a:solidFill>
          <a:ln/>
        </p:spPr>
        <p:txBody>
          <a:bodyPr/>
          <a:lstStyle/>
          <a:p>
            <a:endParaRPr/>
          </a:p>
        </p:txBody>
      </p:sp>
      <p:sp>
        <p:nvSpPr>
          <p:cNvPr id="27" name="Text 24"/>
          <p:cNvSpPr/>
          <p:nvPr/>
        </p:nvSpPr>
        <p:spPr>
          <a:xfrm>
            <a:off x="2763180" y="3319472"/>
            <a:ext cx="328054" cy="155377"/>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10.2%</a:t>
            </a:r>
            <a:endParaRPr lang="en-US" sz="837" dirty="0"/>
          </a:p>
        </p:txBody>
      </p:sp>
      <p:sp>
        <p:nvSpPr>
          <p:cNvPr id="28" name="Text 25"/>
          <p:cNvSpPr/>
          <p:nvPr/>
        </p:nvSpPr>
        <p:spPr>
          <a:xfrm>
            <a:off x="2571750" y="3579326"/>
            <a:ext cx="6143625" cy="140001"/>
          </a:xfrm>
          <a:prstGeom prst="rect">
            <a:avLst/>
          </a:prstGeom>
          <a:noFill/>
          <a:ln/>
        </p:spPr>
        <p:txBody>
          <a:bodyPr wrap="none" lIns="0" tIns="0" rIns="0" bIns="0" rtlCol="0" anchor="ctr">
            <a:spAutoFit/>
          </a:bodyPr>
          <a:lstStyle/>
          <a:p>
            <a:pPr marL="0" indent="0">
              <a:buNone/>
            </a:pPr>
            <a:r>
              <a:rPr lang="en-US" sz="932" dirty="0">
                <a:solidFill>
                  <a:srgbClr val="B0B0B0"/>
                </a:solidFill>
                <a:latin typeface="Noto Sans" pitchFamily="34" charset="0"/>
                <a:ea typeface="Noto Sans" pitchFamily="34" charset="-122"/>
                <a:cs typeface="Noto Sans" pitchFamily="34" charset="-120"/>
              </a:rPr>
              <a:t>Reflecting the social dimension of tourism and the need for authentic experiences.</a:t>
            </a:r>
            <a:endParaRPr lang="en-US" sz="732" dirty="0"/>
          </a:p>
        </p:txBody>
      </p:sp>
      <p:sp>
        <p:nvSpPr>
          <p:cNvPr id="29" name="Text 26"/>
          <p:cNvSpPr/>
          <p:nvPr/>
        </p:nvSpPr>
        <p:spPr>
          <a:xfrm>
            <a:off x="428625" y="3945248"/>
            <a:ext cx="2000250" cy="155377"/>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Stakeholder/Service Provider</a:t>
            </a:r>
            <a:endParaRPr lang="en-US" sz="837" dirty="0"/>
          </a:p>
        </p:txBody>
      </p:sp>
      <p:sp>
        <p:nvSpPr>
          <p:cNvPr id="30" name="Shape 27"/>
          <p:cNvSpPr/>
          <p:nvPr/>
        </p:nvSpPr>
        <p:spPr>
          <a:xfrm>
            <a:off x="2571750" y="3897920"/>
            <a:ext cx="6143625" cy="250031"/>
          </a:xfrm>
          <a:prstGeom prst="rect">
            <a:avLst/>
          </a:prstGeom>
          <a:solidFill>
            <a:srgbClr val="FFFFFF">
              <a:alpha val="10000"/>
            </a:srgbClr>
          </a:solidFill>
          <a:ln/>
        </p:spPr>
        <p:txBody>
          <a:bodyPr/>
          <a:lstStyle/>
          <a:p>
            <a:endParaRPr/>
          </a:p>
        </p:txBody>
      </p:sp>
      <p:sp>
        <p:nvSpPr>
          <p:cNvPr id="31" name="Shape 28"/>
          <p:cNvSpPr/>
          <p:nvPr/>
        </p:nvSpPr>
        <p:spPr>
          <a:xfrm>
            <a:off x="2571750" y="3897920"/>
            <a:ext cx="21431" cy="250031"/>
          </a:xfrm>
          <a:prstGeom prst="rect">
            <a:avLst/>
          </a:prstGeom>
          <a:solidFill>
            <a:srgbClr val="E31E24"/>
          </a:solidFill>
          <a:ln/>
        </p:spPr>
        <p:txBody>
          <a:bodyPr/>
          <a:lstStyle/>
          <a:p>
            <a:endParaRPr/>
          </a:p>
        </p:txBody>
      </p:sp>
      <p:sp>
        <p:nvSpPr>
          <p:cNvPr id="32" name="Shape 29"/>
          <p:cNvSpPr/>
          <p:nvPr/>
        </p:nvSpPr>
        <p:spPr>
          <a:xfrm>
            <a:off x="2571750" y="3897920"/>
            <a:ext cx="749508" cy="250031"/>
          </a:xfrm>
          <a:prstGeom prst="rect">
            <a:avLst/>
          </a:prstGeom>
          <a:solidFill>
            <a:srgbClr val="4A90E2"/>
          </a:solidFill>
          <a:ln/>
        </p:spPr>
        <p:txBody>
          <a:bodyPr/>
          <a:lstStyle/>
          <a:p>
            <a:endParaRPr/>
          </a:p>
        </p:txBody>
      </p:sp>
      <p:sp>
        <p:nvSpPr>
          <p:cNvPr id="33" name="Text 30"/>
          <p:cNvSpPr/>
          <p:nvPr/>
        </p:nvSpPr>
        <p:spPr>
          <a:xfrm>
            <a:off x="2886047" y="3945248"/>
            <a:ext cx="328054" cy="155377"/>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12.2%</a:t>
            </a:r>
            <a:endParaRPr lang="en-US" sz="837" dirty="0"/>
          </a:p>
        </p:txBody>
      </p:sp>
      <p:sp>
        <p:nvSpPr>
          <p:cNvPr id="34" name="Text 31"/>
          <p:cNvSpPr/>
          <p:nvPr/>
        </p:nvSpPr>
        <p:spPr>
          <a:xfrm>
            <a:off x="2571750" y="4205101"/>
            <a:ext cx="6143625" cy="140001"/>
          </a:xfrm>
          <a:prstGeom prst="rect">
            <a:avLst/>
          </a:prstGeom>
          <a:noFill/>
          <a:ln/>
        </p:spPr>
        <p:txBody>
          <a:bodyPr wrap="none" lIns="0" tIns="0" rIns="0" bIns="0" rtlCol="0" anchor="ctr">
            <a:spAutoFit/>
          </a:bodyPr>
          <a:lstStyle/>
          <a:p>
            <a:pPr marL="0" indent="0">
              <a:buNone/>
            </a:pPr>
            <a:r>
              <a:rPr lang="en-US" sz="932" dirty="0">
                <a:solidFill>
                  <a:srgbClr val="B0B0B0"/>
                </a:solidFill>
                <a:latin typeface="Noto Sans" pitchFamily="34" charset="0"/>
                <a:ea typeface="Noto Sans" pitchFamily="34" charset="-122"/>
                <a:cs typeface="Noto Sans" pitchFamily="34" charset="-120"/>
              </a:rPr>
              <a:t>Highlighting the importance of partnerships and service quality in the tourism ecosystem.</a:t>
            </a:r>
            <a:endParaRPr lang="en-US" sz="732" dirty="0"/>
          </a:p>
        </p:txBody>
      </p:sp>
      <p:sp>
        <p:nvSpPr>
          <p:cNvPr id="35" name="Text 32"/>
          <p:cNvSpPr/>
          <p:nvPr/>
        </p:nvSpPr>
        <p:spPr>
          <a:xfrm>
            <a:off x="428625" y="4571023"/>
            <a:ext cx="2000250" cy="155377"/>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Museums and Monuments</a:t>
            </a:r>
            <a:endParaRPr lang="en-US" sz="837" dirty="0"/>
          </a:p>
        </p:txBody>
      </p:sp>
      <p:sp>
        <p:nvSpPr>
          <p:cNvPr id="36" name="Shape 33"/>
          <p:cNvSpPr/>
          <p:nvPr/>
        </p:nvSpPr>
        <p:spPr>
          <a:xfrm>
            <a:off x="2571750" y="4523696"/>
            <a:ext cx="6143625" cy="250031"/>
          </a:xfrm>
          <a:prstGeom prst="rect">
            <a:avLst/>
          </a:prstGeom>
          <a:solidFill>
            <a:srgbClr val="FFFFFF">
              <a:alpha val="10000"/>
            </a:srgbClr>
          </a:solidFill>
          <a:ln/>
        </p:spPr>
        <p:txBody>
          <a:bodyPr/>
          <a:lstStyle/>
          <a:p>
            <a:endParaRPr/>
          </a:p>
        </p:txBody>
      </p:sp>
      <p:sp>
        <p:nvSpPr>
          <p:cNvPr id="37" name="Shape 34"/>
          <p:cNvSpPr/>
          <p:nvPr/>
        </p:nvSpPr>
        <p:spPr>
          <a:xfrm>
            <a:off x="2571750" y="4523696"/>
            <a:ext cx="21431" cy="250031"/>
          </a:xfrm>
          <a:prstGeom prst="rect">
            <a:avLst/>
          </a:prstGeom>
          <a:solidFill>
            <a:srgbClr val="E31E24"/>
          </a:solidFill>
          <a:ln/>
        </p:spPr>
        <p:txBody>
          <a:bodyPr/>
          <a:lstStyle/>
          <a:p>
            <a:endParaRPr/>
          </a:p>
        </p:txBody>
      </p:sp>
      <p:sp>
        <p:nvSpPr>
          <p:cNvPr id="38" name="Shape 35"/>
          <p:cNvSpPr/>
          <p:nvPr/>
        </p:nvSpPr>
        <p:spPr>
          <a:xfrm>
            <a:off x="2571750" y="4523696"/>
            <a:ext cx="503774" cy="250031"/>
          </a:xfrm>
          <a:prstGeom prst="rect">
            <a:avLst/>
          </a:prstGeom>
          <a:solidFill>
            <a:srgbClr val="4A90E2"/>
          </a:solidFill>
          <a:ln/>
        </p:spPr>
        <p:txBody>
          <a:bodyPr/>
          <a:lstStyle/>
          <a:p>
            <a:endParaRPr/>
          </a:p>
        </p:txBody>
      </p:sp>
      <p:sp>
        <p:nvSpPr>
          <p:cNvPr id="39" name="Text 36"/>
          <p:cNvSpPr/>
          <p:nvPr/>
        </p:nvSpPr>
        <p:spPr>
          <a:xfrm>
            <a:off x="2705695" y="4571023"/>
            <a:ext cx="262672" cy="155377"/>
          </a:xfrm>
          <a:prstGeom prst="rect">
            <a:avLst/>
          </a:prstGeom>
          <a:noFill/>
          <a:ln/>
        </p:spPr>
        <p:txBody>
          <a:bodyPr wrap="none" lIns="0" tIns="0" rIns="0" bIns="0" rtlCol="0" anchor="ctr">
            <a:spAutoFit/>
          </a:bodyPr>
          <a:lstStyle/>
          <a:p>
            <a:pPr marL="0" indent="0">
              <a:buNone/>
            </a:pPr>
            <a:r>
              <a:rPr lang="en-US" sz="1037" b="1" dirty="0">
                <a:solidFill>
                  <a:srgbClr val="FFFFFF"/>
                </a:solidFill>
                <a:latin typeface="Noto Sans" pitchFamily="34" charset="0"/>
                <a:ea typeface="Noto Sans" pitchFamily="34" charset="-122"/>
                <a:cs typeface="Noto Sans" pitchFamily="34" charset="-120"/>
              </a:rPr>
              <a:t>8.2%</a:t>
            </a:r>
            <a:endParaRPr lang="en-US" sz="837" dirty="0"/>
          </a:p>
        </p:txBody>
      </p:sp>
      <p:sp>
        <p:nvSpPr>
          <p:cNvPr id="40" name="Text 37"/>
          <p:cNvSpPr/>
          <p:nvPr/>
        </p:nvSpPr>
        <p:spPr>
          <a:xfrm>
            <a:off x="2571750" y="4830877"/>
            <a:ext cx="6143625" cy="140001"/>
          </a:xfrm>
          <a:prstGeom prst="rect">
            <a:avLst/>
          </a:prstGeom>
          <a:noFill/>
          <a:ln/>
        </p:spPr>
        <p:txBody>
          <a:bodyPr wrap="none" lIns="0" tIns="0" rIns="0" bIns="0" rtlCol="0" anchor="ctr">
            <a:spAutoFit/>
          </a:bodyPr>
          <a:lstStyle/>
          <a:p>
            <a:pPr marL="0" indent="0">
              <a:buNone/>
            </a:pPr>
            <a:r>
              <a:rPr lang="en-US" sz="932" dirty="0">
                <a:solidFill>
                  <a:srgbClr val="B0B0B0"/>
                </a:solidFill>
                <a:latin typeface="Noto Sans" pitchFamily="34" charset="0"/>
                <a:ea typeface="Noto Sans" pitchFamily="34" charset="-122"/>
                <a:cs typeface="Noto Sans" pitchFamily="34" charset="-120"/>
              </a:rPr>
              <a:t>Vital for cultural education and heritage preservation, requiring ongoing conservation investments.</a:t>
            </a:r>
            <a:endParaRPr lang="en-US" sz="73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428625" y="483096"/>
            <a:ext cx="57150" cy="357188"/>
          </a:xfrm>
          <a:prstGeom prst="rect">
            <a:avLst/>
          </a:prstGeom>
          <a:solidFill>
            <a:srgbClr val="E31E24"/>
          </a:solidFill>
          <a:ln/>
        </p:spPr>
        <p:txBody>
          <a:bodyPr/>
          <a:lstStyle/>
          <a:p>
            <a:endParaRPr/>
          </a:p>
        </p:txBody>
      </p:sp>
      <p:sp>
        <p:nvSpPr>
          <p:cNvPr id="4" name="Text 1"/>
          <p:cNvSpPr/>
          <p:nvPr/>
        </p:nvSpPr>
        <p:spPr>
          <a:xfrm>
            <a:off x="628650" y="438552"/>
            <a:ext cx="5854167" cy="446276"/>
          </a:xfrm>
          <a:prstGeom prst="rect">
            <a:avLst/>
          </a:prstGeom>
          <a:noFill/>
          <a:ln/>
        </p:spPr>
        <p:txBody>
          <a:bodyPr wrap="none" lIns="0" tIns="0" rIns="0" bIns="0" rtlCol="0" anchor="ctr">
            <a:spAutoFit/>
          </a:bodyPr>
          <a:lstStyle/>
          <a:p>
            <a:pPr marL="0" indent="0">
              <a:buNone/>
            </a:pPr>
            <a:r>
              <a:rPr lang="en-US" sz="2900" b="1" dirty="0">
                <a:solidFill>
                  <a:srgbClr val="FFFFFF"/>
                </a:solidFill>
                <a:latin typeface="Noto Sans" pitchFamily="34" charset="0"/>
                <a:ea typeface="Noto Sans" pitchFamily="34" charset="-122"/>
                <a:cs typeface="Noto Sans" pitchFamily="34" charset="-120"/>
              </a:rPr>
              <a:t>Infrastructure and Accessibility</a:t>
            </a:r>
            <a:endParaRPr lang="en-US" sz="2700" dirty="0"/>
          </a:p>
        </p:txBody>
      </p:sp>
      <p:sp>
        <p:nvSpPr>
          <p:cNvPr id="5" name="Text 2"/>
          <p:cNvSpPr/>
          <p:nvPr/>
        </p:nvSpPr>
        <p:spPr>
          <a:xfrm>
            <a:off x="428625" y="1323380"/>
            <a:ext cx="4000500" cy="175022"/>
          </a:xfrm>
          <a:prstGeom prst="rect">
            <a:avLst/>
          </a:prstGeom>
          <a:noFill/>
          <a:ln/>
        </p:spPr>
        <p:txBody>
          <a:bodyPr wrap="none" lIns="0" tIns="0" rIns="0" bIns="0" rtlCol="0" anchor="ctr">
            <a:spAutoFit/>
          </a:bodyPr>
          <a:lstStyle/>
          <a:p>
            <a:pPr marL="0" indent="0">
              <a:buNone/>
            </a:pPr>
            <a:r>
              <a:rPr lang="en-US" sz="1142" b="1" kern="0" spc="1" dirty="0">
                <a:solidFill>
                  <a:srgbClr val="E31E24"/>
                </a:solidFill>
                <a:latin typeface="Noto Sans" pitchFamily="34" charset="0"/>
                <a:ea typeface="Noto Sans" pitchFamily="34" charset="-122"/>
                <a:cs typeface="Noto Sans" pitchFamily="34" charset="-120"/>
              </a:rPr>
              <a:t>General Infrastructure</a:t>
            </a:r>
            <a:endParaRPr lang="en-US" sz="942" dirty="0"/>
          </a:p>
        </p:txBody>
      </p:sp>
      <p:sp>
        <p:nvSpPr>
          <p:cNvPr id="6" name="Text 3"/>
          <p:cNvSpPr/>
          <p:nvPr/>
        </p:nvSpPr>
        <p:spPr>
          <a:xfrm>
            <a:off x="428625" y="1534120"/>
            <a:ext cx="4000500" cy="126802"/>
          </a:xfrm>
          <a:prstGeom prst="rect">
            <a:avLst/>
          </a:prstGeom>
          <a:noFill/>
          <a:ln/>
        </p:spPr>
        <p:txBody>
          <a:bodyPr wrap="none" lIns="0" tIns="0" rIns="0" bIns="0" rtlCol="0" anchor="ctr">
            <a:spAutoFit/>
          </a:bodyPr>
          <a:lstStyle/>
          <a:p>
            <a:pPr marL="0" indent="0">
              <a:buNone/>
            </a:pPr>
            <a:r>
              <a:rPr lang="en-US" sz="880" b="1" dirty="0">
                <a:solidFill>
                  <a:srgbClr val="B0B0B0"/>
                </a:solidFill>
                <a:latin typeface="Noto Sans" pitchFamily="34" charset="0"/>
                <a:ea typeface="Noto Sans" pitchFamily="34" charset="-122"/>
                <a:cs typeface="Noto Sans" pitchFamily="34" charset="-120"/>
              </a:rPr>
              <a:t>Trails, Maintenance &amp; Signage</a:t>
            </a:r>
            <a:endParaRPr lang="en-US" sz="680" dirty="0"/>
          </a:p>
        </p:txBody>
      </p:sp>
      <p:sp>
        <p:nvSpPr>
          <p:cNvPr id="7" name="Text 4"/>
          <p:cNvSpPr/>
          <p:nvPr/>
        </p:nvSpPr>
        <p:spPr>
          <a:xfrm>
            <a:off x="428625" y="1785938"/>
            <a:ext cx="571500" cy="135731"/>
          </a:xfrm>
          <a:prstGeom prst="rect">
            <a:avLst/>
          </a:prstGeom>
          <a:noFill/>
          <a:ln/>
        </p:spPr>
        <p:txBody>
          <a:bodyPr wrap="none" lIns="0" tIns="0" rIns="0" bIns="0" rtlCol="0" anchor="ctr">
            <a:spAutoFit/>
          </a:bodyPr>
          <a:lstStyle/>
          <a:p>
            <a:pPr marL="0" indent="0">
              <a:buNone/>
            </a:pPr>
            <a:r>
              <a:rPr lang="en-US" sz="932" b="1" dirty="0">
                <a:solidFill>
                  <a:srgbClr val="D0D0D0"/>
                </a:solidFill>
                <a:latin typeface="Noto Sans" pitchFamily="34" charset="0"/>
                <a:ea typeface="Noto Sans" pitchFamily="34" charset="-122"/>
                <a:cs typeface="Noto Sans" pitchFamily="34" charset="-120"/>
              </a:rPr>
              <a:t>Good</a:t>
            </a:r>
            <a:endParaRPr lang="en-US" sz="732" dirty="0"/>
          </a:p>
        </p:txBody>
      </p:sp>
      <p:sp>
        <p:nvSpPr>
          <p:cNvPr id="8" name="Shape 5"/>
          <p:cNvSpPr/>
          <p:nvPr/>
        </p:nvSpPr>
        <p:spPr>
          <a:xfrm>
            <a:off x="1107281" y="1768078"/>
            <a:ext cx="3214688" cy="171450"/>
          </a:xfrm>
          <a:prstGeom prst="rect">
            <a:avLst/>
          </a:prstGeom>
          <a:solidFill>
            <a:srgbClr val="FFFFFF">
              <a:alpha val="10000"/>
            </a:srgbClr>
          </a:solidFill>
          <a:ln/>
        </p:spPr>
        <p:txBody>
          <a:bodyPr/>
          <a:lstStyle/>
          <a:p>
            <a:endParaRPr/>
          </a:p>
        </p:txBody>
      </p:sp>
      <p:sp>
        <p:nvSpPr>
          <p:cNvPr id="9" name="Shape 6"/>
          <p:cNvSpPr/>
          <p:nvPr/>
        </p:nvSpPr>
        <p:spPr>
          <a:xfrm>
            <a:off x="1107281" y="1768078"/>
            <a:ext cx="1247282" cy="171450"/>
          </a:xfrm>
          <a:prstGeom prst="rect">
            <a:avLst/>
          </a:prstGeom>
          <a:solidFill>
            <a:srgbClr val="E31E24"/>
          </a:solidFill>
          <a:ln/>
        </p:spPr>
        <p:txBody>
          <a:bodyPr/>
          <a:lstStyle/>
          <a:p>
            <a:endParaRPr/>
          </a:p>
        </p:txBody>
      </p:sp>
      <p:sp>
        <p:nvSpPr>
          <p:cNvPr id="10" name="Text 7"/>
          <p:cNvSpPr/>
          <p:nvPr/>
        </p:nvSpPr>
        <p:spPr>
          <a:xfrm>
            <a:off x="2011663" y="1790402"/>
            <a:ext cx="285750" cy="126802"/>
          </a:xfrm>
          <a:prstGeom prst="rect">
            <a:avLst/>
          </a:prstGeom>
          <a:noFill/>
          <a:ln/>
        </p:spPr>
        <p:txBody>
          <a:bodyPr wrap="none" lIns="0" tIns="0" rIns="0" bIns="0" rtlCol="0" anchor="ctr">
            <a:spAutoFit/>
          </a:bodyPr>
          <a:lstStyle/>
          <a:p>
            <a:pPr marL="0" indent="0" algn="r">
              <a:buNone/>
            </a:pPr>
            <a:r>
              <a:rPr lang="en-US" sz="880" b="1" dirty="0">
                <a:solidFill>
                  <a:srgbClr val="FFFFFF"/>
                </a:solidFill>
                <a:latin typeface="Noto Sans" pitchFamily="34" charset="0"/>
                <a:ea typeface="Noto Sans" pitchFamily="34" charset="-122"/>
                <a:cs typeface="Noto Sans" pitchFamily="34" charset="-120"/>
              </a:rPr>
              <a:t>38.8%</a:t>
            </a:r>
            <a:endParaRPr lang="en-US" sz="680" dirty="0"/>
          </a:p>
        </p:txBody>
      </p:sp>
      <p:sp>
        <p:nvSpPr>
          <p:cNvPr id="11" name="Text 8"/>
          <p:cNvSpPr/>
          <p:nvPr/>
        </p:nvSpPr>
        <p:spPr>
          <a:xfrm>
            <a:off x="428625" y="2071688"/>
            <a:ext cx="571500" cy="135731"/>
          </a:xfrm>
          <a:prstGeom prst="rect">
            <a:avLst/>
          </a:prstGeom>
          <a:noFill/>
          <a:ln/>
        </p:spPr>
        <p:txBody>
          <a:bodyPr wrap="none" lIns="0" tIns="0" rIns="0" bIns="0" rtlCol="0" anchor="ctr">
            <a:spAutoFit/>
          </a:bodyPr>
          <a:lstStyle/>
          <a:p>
            <a:pPr marL="0" indent="0">
              <a:buNone/>
            </a:pPr>
            <a:r>
              <a:rPr lang="en-US" sz="932" b="1" dirty="0">
                <a:solidFill>
                  <a:srgbClr val="D0D0D0"/>
                </a:solidFill>
                <a:latin typeface="Noto Sans" pitchFamily="34" charset="0"/>
                <a:ea typeface="Noto Sans" pitchFamily="34" charset="-122"/>
                <a:cs typeface="Noto Sans" pitchFamily="34" charset="-120"/>
              </a:rPr>
              <a:t>Excellent</a:t>
            </a:r>
            <a:endParaRPr lang="en-US" sz="732" dirty="0"/>
          </a:p>
        </p:txBody>
      </p:sp>
      <p:sp>
        <p:nvSpPr>
          <p:cNvPr id="12" name="Shape 9"/>
          <p:cNvSpPr/>
          <p:nvPr/>
        </p:nvSpPr>
        <p:spPr>
          <a:xfrm>
            <a:off x="1107281" y="2053828"/>
            <a:ext cx="3214688" cy="171450"/>
          </a:xfrm>
          <a:prstGeom prst="rect">
            <a:avLst/>
          </a:prstGeom>
          <a:solidFill>
            <a:srgbClr val="FFFFFF">
              <a:alpha val="10000"/>
            </a:srgbClr>
          </a:solidFill>
          <a:ln/>
        </p:spPr>
        <p:txBody>
          <a:bodyPr/>
          <a:lstStyle/>
          <a:p>
            <a:endParaRPr/>
          </a:p>
        </p:txBody>
      </p:sp>
      <p:sp>
        <p:nvSpPr>
          <p:cNvPr id="13" name="Shape 10"/>
          <p:cNvSpPr/>
          <p:nvPr/>
        </p:nvSpPr>
        <p:spPr>
          <a:xfrm>
            <a:off x="1107281" y="2053828"/>
            <a:ext cx="655774" cy="171450"/>
          </a:xfrm>
          <a:prstGeom prst="rect">
            <a:avLst/>
          </a:prstGeom>
          <a:solidFill>
            <a:srgbClr val="E31E24"/>
          </a:solidFill>
          <a:ln/>
        </p:spPr>
        <p:txBody>
          <a:bodyPr/>
          <a:lstStyle/>
          <a:p>
            <a:endParaRPr/>
          </a:p>
        </p:txBody>
      </p:sp>
      <p:sp>
        <p:nvSpPr>
          <p:cNvPr id="14" name="Text 11"/>
          <p:cNvSpPr/>
          <p:nvPr/>
        </p:nvSpPr>
        <p:spPr>
          <a:xfrm>
            <a:off x="1420155" y="2076152"/>
            <a:ext cx="285750" cy="126802"/>
          </a:xfrm>
          <a:prstGeom prst="rect">
            <a:avLst/>
          </a:prstGeom>
          <a:noFill/>
          <a:ln/>
        </p:spPr>
        <p:txBody>
          <a:bodyPr wrap="none" lIns="0" tIns="0" rIns="0" bIns="0" rtlCol="0" anchor="ctr">
            <a:spAutoFit/>
          </a:bodyPr>
          <a:lstStyle/>
          <a:p>
            <a:pPr marL="0" indent="0" algn="r">
              <a:buNone/>
            </a:pPr>
            <a:r>
              <a:rPr lang="en-US" sz="880" b="1" dirty="0">
                <a:solidFill>
                  <a:srgbClr val="FFFFFF"/>
                </a:solidFill>
                <a:latin typeface="Noto Sans" pitchFamily="34" charset="0"/>
                <a:ea typeface="Noto Sans" pitchFamily="34" charset="-122"/>
                <a:cs typeface="Noto Sans" pitchFamily="34" charset="-120"/>
              </a:rPr>
              <a:t>20.4%</a:t>
            </a:r>
            <a:endParaRPr lang="en-US" sz="680" dirty="0"/>
          </a:p>
        </p:txBody>
      </p:sp>
      <p:sp>
        <p:nvSpPr>
          <p:cNvPr id="15" name="Text 12"/>
          <p:cNvSpPr/>
          <p:nvPr/>
        </p:nvSpPr>
        <p:spPr>
          <a:xfrm>
            <a:off x="428625" y="2357438"/>
            <a:ext cx="571500" cy="135731"/>
          </a:xfrm>
          <a:prstGeom prst="rect">
            <a:avLst/>
          </a:prstGeom>
          <a:noFill/>
          <a:ln/>
        </p:spPr>
        <p:txBody>
          <a:bodyPr wrap="none" lIns="0" tIns="0" rIns="0" bIns="0" rtlCol="0" anchor="ctr">
            <a:spAutoFit/>
          </a:bodyPr>
          <a:lstStyle/>
          <a:p>
            <a:pPr marL="0" indent="0">
              <a:buNone/>
            </a:pPr>
            <a:r>
              <a:rPr lang="en-US" sz="932" b="1" dirty="0">
                <a:solidFill>
                  <a:srgbClr val="D0D0D0"/>
                </a:solidFill>
                <a:latin typeface="Noto Sans" pitchFamily="34" charset="0"/>
                <a:ea typeface="Noto Sans" pitchFamily="34" charset="-122"/>
                <a:cs typeface="Noto Sans" pitchFamily="34" charset="-120"/>
              </a:rPr>
              <a:t>Fair</a:t>
            </a:r>
            <a:endParaRPr lang="en-US" sz="732" dirty="0"/>
          </a:p>
        </p:txBody>
      </p:sp>
      <p:sp>
        <p:nvSpPr>
          <p:cNvPr id="16" name="Shape 13"/>
          <p:cNvSpPr/>
          <p:nvPr/>
        </p:nvSpPr>
        <p:spPr>
          <a:xfrm>
            <a:off x="1107281" y="2339578"/>
            <a:ext cx="3214688" cy="171450"/>
          </a:xfrm>
          <a:prstGeom prst="rect">
            <a:avLst/>
          </a:prstGeom>
          <a:solidFill>
            <a:srgbClr val="FFFFFF">
              <a:alpha val="10000"/>
            </a:srgbClr>
          </a:solidFill>
          <a:ln/>
        </p:spPr>
        <p:txBody>
          <a:bodyPr/>
          <a:lstStyle/>
          <a:p>
            <a:endParaRPr/>
          </a:p>
        </p:txBody>
      </p:sp>
      <p:sp>
        <p:nvSpPr>
          <p:cNvPr id="17" name="Shape 14"/>
          <p:cNvSpPr/>
          <p:nvPr/>
        </p:nvSpPr>
        <p:spPr>
          <a:xfrm>
            <a:off x="1107281" y="2339578"/>
            <a:ext cx="787598" cy="171450"/>
          </a:xfrm>
          <a:prstGeom prst="rect">
            <a:avLst/>
          </a:prstGeom>
          <a:solidFill>
            <a:srgbClr val="E31E24"/>
          </a:solidFill>
          <a:ln/>
        </p:spPr>
        <p:txBody>
          <a:bodyPr/>
          <a:lstStyle/>
          <a:p>
            <a:endParaRPr/>
          </a:p>
        </p:txBody>
      </p:sp>
      <p:sp>
        <p:nvSpPr>
          <p:cNvPr id="18" name="Text 15"/>
          <p:cNvSpPr/>
          <p:nvPr/>
        </p:nvSpPr>
        <p:spPr>
          <a:xfrm>
            <a:off x="1551980" y="2361902"/>
            <a:ext cx="285750" cy="126802"/>
          </a:xfrm>
          <a:prstGeom prst="rect">
            <a:avLst/>
          </a:prstGeom>
          <a:noFill/>
          <a:ln/>
        </p:spPr>
        <p:txBody>
          <a:bodyPr wrap="none" lIns="0" tIns="0" rIns="0" bIns="0" rtlCol="0" anchor="ctr">
            <a:spAutoFit/>
          </a:bodyPr>
          <a:lstStyle/>
          <a:p>
            <a:pPr marL="0" indent="0" algn="r">
              <a:buNone/>
            </a:pPr>
            <a:r>
              <a:rPr lang="en-US" sz="880" b="1" dirty="0">
                <a:solidFill>
                  <a:srgbClr val="FFFFFF"/>
                </a:solidFill>
                <a:latin typeface="Noto Sans" pitchFamily="34" charset="0"/>
                <a:ea typeface="Noto Sans" pitchFamily="34" charset="-122"/>
                <a:cs typeface="Noto Sans" pitchFamily="34" charset="-120"/>
              </a:rPr>
              <a:t>24.5%</a:t>
            </a:r>
            <a:endParaRPr lang="en-US" sz="680" dirty="0"/>
          </a:p>
        </p:txBody>
      </p:sp>
      <p:sp>
        <p:nvSpPr>
          <p:cNvPr id="19" name="Text 16"/>
          <p:cNvSpPr/>
          <p:nvPr/>
        </p:nvSpPr>
        <p:spPr>
          <a:xfrm>
            <a:off x="428625" y="2643188"/>
            <a:ext cx="571500" cy="135731"/>
          </a:xfrm>
          <a:prstGeom prst="rect">
            <a:avLst/>
          </a:prstGeom>
          <a:noFill/>
          <a:ln/>
        </p:spPr>
        <p:txBody>
          <a:bodyPr wrap="none" lIns="0" tIns="0" rIns="0" bIns="0" rtlCol="0" anchor="ctr">
            <a:spAutoFit/>
          </a:bodyPr>
          <a:lstStyle/>
          <a:p>
            <a:pPr marL="0" indent="0">
              <a:buNone/>
            </a:pPr>
            <a:r>
              <a:rPr lang="en-US" sz="932" b="1" dirty="0">
                <a:solidFill>
                  <a:srgbClr val="D0D0D0"/>
                </a:solidFill>
                <a:latin typeface="Noto Sans" pitchFamily="34" charset="0"/>
                <a:ea typeface="Noto Sans" pitchFamily="34" charset="-122"/>
                <a:cs typeface="Noto Sans" pitchFamily="34" charset="-120"/>
              </a:rPr>
              <a:t>Poor</a:t>
            </a:r>
            <a:endParaRPr lang="en-US" sz="732" dirty="0"/>
          </a:p>
        </p:txBody>
      </p:sp>
      <p:sp>
        <p:nvSpPr>
          <p:cNvPr id="20" name="Shape 17"/>
          <p:cNvSpPr/>
          <p:nvPr/>
        </p:nvSpPr>
        <p:spPr>
          <a:xfrm>
            <a:off x="1107281" y="2625328"/>
            <a:ext cx="3214688" cy="171450"/>
          </a:xfrm>
          <a:prstGeom prst="rect">
            <a:avLst/>
          </a:prstGeom>
          <a:solidFill>
            <a:srgbClr val="FFFFFF">
              <a:alpha val="10000"/>
            </a:srgbClr>
          </a:solidFill>
          <a:ln/>
        </p:spPr>
        <p:txBody>
          <a:bodyPr/>
          <a:lstStyle/>
          <a:p>
            <a:endParaRPr/>
          </a:p>
        </p:txBody>
      </p:sp>
      <p:sp>
        <p:nvSpPr>
          <p:cNvPr id="21" name="Shape 18"/>
          <p:cNvSpPr/>
          <p:nvPr/>
        </p:nvSpPr>
        <p:spPr>
          <a:xfrm>
            <a:off x="1107281" y="2625328"/>
            <a:ext cx="523977" cy="171450"/>
          </a:xfrm>
          <a:prstGeom prst="rect">
            <a:avLst/>
          </a:prstGeom>
          <a:solidFill>
            <a:srgbClr val="E31E24"/>
          </a:solidFill>
          <a:ln/>
        </p:spPr>
        <p:txBody>
          <a:bodyPr/>
          <a:lstStyle/>
          <a:p>
            <a:endParaRPr/>
          </a:p>
        </p:txBody>
      </p:sp>
      <p:sp>
        <p:nvSpPr>
          <p:cNvPr id="22" name="Text 19"/>
          <p:cNvSpPr/>
          <p:nvPr/>
        </p:nvSpPr>
        <p:spPr>
          <a:xfrm>
            <a:off x="1288359" y="2647652"/>
            <a:ext cx="285750" cy="126802"/>
          </a:xfrm>
          <a:prstGeom prst="rect">
            <a:avLst/>
          </a:prstGeom>
          <a:noFill/>
          <a:ln/>
        </p:spPr>
        <p:txBody>
          <a:bodyPr wrap="none" lIns="0" tIns="0" rIns="0" bIns="0" rtlCol="0" anchor="ctr">
            <a:spAutoFit/>
          </a:bodyPr>
          <a:lstStyle/>
          <a:p>
            <a:pPr marL="0" indent="0" algn="r">
              <a:buNone/>
            </a:pPr>
            <a:r>
              <a:rPr lang="en-US" sz="880" b="1" dirty="0">
                <a:solidFill>
                  <a:srgbClr val="FFFFFF"/>
                </a:solidFill>
                <a:latin typeface="Noto Sans" pitchFamily="34" charset="0"/>
                <a:ea typeface="Noto Sans" pitchFamily="34" charset="-122"/>
                <a:cs typeface="Noto Sans" pitchFamily="34" charset="-120"/>
              </a:rPr>
              <a:t>16.3%</a:t>
            </a:r>
            <a:endParaRPr lang="en-US" sz="680" dirty="0"/>
          </a:p>
        </p:txBody>
      </p:sp>
      <p:sp>
        <p:nvSpPr>
          <p:cNvPr id="23" name="Shape 20"/>
          <p:cNvSpPr/>
          <p:nvPr/>
        </p:nvSpPr>
        <p:spPr>
          <a:xfrm>
            <a:off x="428625" y="3053953"/>
            <a:ext cx="4000500" cy="757238"/>
          </a:xfrm>
          <a:prstGeom prst="rect">
            <a:avLst/>
          </a:prstGeom>
          <a:solidFill>
            <a:srgbClr val="E31E24">
              <a:alpha val="8000"/>
            </a:srgbClr>
          </a:solidFill>
          <a:ln/>
        </p:spPr>
        <p:txBody>
          <a:bodyPr/>
          <a:lstStyle/>
          <a:p>
            <a:endParaRPr/>
          </a:p>
        </p:txBody>
      </p:sp>
      <p:sp>
        <p:nvSpPr>
          <p:cNvPr id="24" name="Shape 21"/>
          <p:cNvSpPr/>
          <p:nvPr/>
        </p:nvSpPr>
        <p:spPr>
          <a:xfrm>
            <a:off x="428625" y="3053953"/>
            <a:ext cx="28575" cy="757238"/>
          </a:xfrm>
          <a:prstGeom prst="rect">
            <a:avLst/>
          </a:prstGeom>
          <a:solidFill>
            <a:srgbClr val="4A90E2"/>
          </a:solidFill>
          <a:ln/>
        </p:spPr>
        <p:txBody>
          <a:bodyPr/>
          <a:lstStyle/>
          <a:p>
            <a:endParaRPr/>
          </a:p>
        </p:txBody>
      </p:sp>
      <p:sp>
        <p:nvSpPr>
          <p:cNvPr id="25" name="Text 22"/>
          <p:cNvSpPr/>
          <p:nvPr/>
        </p:nvSpPr>
        <p:spPr>
          <a:xfrm>
            <a:off x="571500" y="3196828"/>
            <a:ext cx="3714750" cy="135731"/>
          </a:xfrm>
          <a:prstGeom prst="rect">
            <a:avLst/>
          </a:prstGeom>
          <a:noFill/>
          <a:ln/>
        </p:spPr>
        <p:txBody>
          <a:bodyPr wrap="none" lIns="0" tIns="0" rIns="0" bIns="0" rtlCol="0" anchor="ctr">
            <a:spAutoFit/>
          </a:bodyPr>
          <a:lstStyle/>
          <a:p>
            <a:pPr marL="0" indent="0">
              <a:buNone/>
            </a:pPr>
            <a:r>
              <a:rPr lang="en-US" sz="932" b="1" dirty="0">
                <a:solidFill>
                  <a:srgbClr val="4A90E2"/>
                </a:solidFill>
                <a:latin typeface="Noto Sans" pitchFamily="34" charset="0"/>
                <a:ea typeface="Noto Sans" pitchFamily="34" charset="-122"/>
                <a:cs typeface="Noto Sans" pitchFamily="34" charset="-120"/>
              </a:rPr>
              <a:t>Key Finding</a:t>
            </a:r>
            <a:endParaRPr lang="en-US" sz="732" dirty="0"/>
          </a:p>
        </p:txBody>
      </p:sp>
      <p:sp>
        <p:nvSpPr>
          <p:cNvPr id="26" name="Text 23"/>
          <p:cNvSpPr/>
          <p:nvPr/>
        </p:nvSpPr>
        <p:spPr>
          <a:xfrm>
            <a:off x="571500" y="3325880"/>
            <a:ext cx="3714750" cy="406265"/>
          </a:xfrm>
          <a:prstGeom prst="rect">
            <a:avLst/>
          </a:prstGeom>
          <a:noFill/>
          <a:ln/>
        </p:spPr>
        <p:txBody>
          <a:bodyPr wrap="squar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Budgetary constraints and funding gaps are primary drivers of deterioration. Focused maintenance plan with adequate budgeting is required to restore </a:t>
            </a:r>
            <a:r>
              <a:rPr lang="en-US" sz="880" dirty="0" err="1">
                <a:solidFill>
                  <a:srgbClr val="D0D0D0"/>
                </a:solidFill>
                <a:latin typeface="Noto Sans" pitchFamily="34" charset="0"/>
                <a:ea typeface="Noto Sans" pitchFamily="34" charset="-122"/>
                <a:cs typeface="Noto Sans" pitchFamily="34" charset="-120"/>
              </a:rPr>
              <a:t>exellence</a:t>
            </a:r>
            <a:r>
              <a:rPr lang="en-US" sz="880" dirty="0">
                <a:solidFill>
                  <a:srgbClr val="D0D0D0"/>
                </a:solidFill>
                <a:latin typeface="Noto Sans" pitchFamily="34" charset="0"/>
                <a:ea typeface="Noto Sans" pitchFamily="34" charset="-122"/>
                <a:cs typeface="Noto Sans" pitchFamily="34" charset="-120"/>
              </a:rPr>
              <a:t>.</a:t>
            </a:r>
            <a:endParaRPr lang="en-US" sz="680" dirty="0"/>
          </a:p>
        </p:txBody>
      </p:sp>
      <p:sp>
        <p:nvSpPr>
          <p:cNvPr id="27" name="Text 24"/>
          <p:cNvSpPr/>
          <p:nvPr/>
        </p:nvSpPr>
        <p:spPr>
          <a:xfrm>
            <a:off x="4714875" y="1323380"/>
            <a:ext cx="4000500" cy="175022"/>
          </a:xfrm>
          <a:prstGeom prst="rect">
            <a:avLst/>
          </a:prstGeom>
          <a:noFill/>
          <a:ln/>
        </p:spPr>
        <p:txBody>
          <a:bodyPr wrap="none" lIns="0" tIns="0" rIns="0" bIns="0" rtlCol="0" anchor="ctr">
            <a:spAutoFit/>
          </a:bodyPr>
          <a:lstStyle/>
          <a:p>
            <a:pPr marL="0" indent="0">
              <a:buNone/>
            </a:pPr>
            <a:r>
              <a:rPr lang="en-US" sz="1142" b="1" kern="0" spc="1" dirty="0">
                <a:solidFill>
                  <a:srgbClr val="E31E24"/>
                </a:solidFill>
                <a:latin typeface="Noto Sans" pitchFamily="34" charset="0"/>
                <a:ea typeface="Noto Sans" pitchFamily="34" charset="-122"/>
                <a:cs typeface="Noto Sans" pitchFamily="34" charset="-120"/>
              </a:rPr>
              <a:t>Accessibility</a:t>
            </a:r>
            <a:endParaRPr lang="en-US" sz="942" dirty="0"/>
          </a:p>
        </p:txBody>
      </p:sp>
      <p:sp>
        <p:nvSpPr>
          <p:cNvPr id="28" name="Text 25"/>
          <p:cNvSpPr/>
          <p:nvPr/>
        </p:nvSpPr>
        <p:spPr>
          <a:xfrm>
            <a:off x="4714875" y="1534120"/>
            <a:ext cx="4000500" cy="126802"/>
          </a:xfrm>
          <a:prstGeom prst="rect">
            <a:avLst/>
          </a:prstGeom>
          <a:noFill/>
          <a:ln/>
        </p:spPr>
        <p:txBody>
          <a:bodyPr wrap="none" lIns="0" tIns="0" rIns="0" bIns="0" rtlCol="0" anchor="ctr">
            <a:spAutoFit/>
          </a:bodyPr>
          <a:lstStyle/>
          <a:p>
            <a:pPr marL="0" indent="0">
              <a:buNone/>
            </a:pPr>
            <a:r>
              <a:rPr lang="en-US" sz="880" b="1" dirty="0">
                <a:solidFill>
                  <a:srgbClr val="B0B0B0"/>
                </a:solidFill>
                <a:latin typeface="Noto Sans" pitchFamily="34" charset="0"/>
                <a:ea typeface="Noto Sans" pitchFamily="34" charset="-122"/>
                <a:cs typeface="Noto Sans" pitchFamily="34" charset="-120"/>
              </a:rPr>
              <a:t>People with Disabilities</a:t>
            </a:r>
            <a:endParaRPr lang="en-US" sz="680" dirty="0"/>
          </a:p>
        </p:txBody>
      </p:sp>
      <p:sp>
        <p:nvSpPr>
          <p:cNvPr id="29" name="Text 26"/>
          <p:cNvSpPr/>
          <p:nvPr/>
        </p:nvSpPr>
        <p:spPr>
          <a:xfrm>
            <a:off x="4714875" y="1785938"/>
            <a:ext cx="571500" cy="135731"/>
          </a:xfrm>
          <a:prstGeom prst="rect">
            <a:avLst/>
          </a:prstGeom>
          <a:noFill/>
          <a:ln/>
        </p:spPr>
        <p:txBody>
          <a:bodyPr wrap="none" lIns="0" tIns="0" rIns="0" bIns="0" rtlCol="0" anchor="ctr">
            <a:spAutoFit/>
          </a:bodyPr>
          <a:lstStyle/>
          <a:p>
            <a:pPr marL="0" indent="0">
              <a:buNone/>
            </a:pPr>
            <a:r>
              <a:rPr lang="en-US" sz="932" b="1" dirty="0">
                <a:solidFill>
                  <a:srgbClr val="D0D0D0"/>
                </a:solidFill>
                <a:latin typeface="Noto Sans" pitchFamily="34" charset="0"/>
                <a:ea typeface="Noto Sans" pitchFamily="34" charset="-122"/>
                <a:cs typeface="Noto Sans" pitchFamily="34" charset="-120"/>
              </a:rPr>
              <a:t>Good</a:t>
            </a:r>
            <a:endParaRPr lang="en-US" sz="732" dirty="0"/>
          </a:p>
        </p:txBody>
      </p:sp>
      <p:sp>
        <p:nvSpPr>
          <p:cNvPr id="30" name="Shape 27"/>
          <p:cNvSpPr/>
          <p:nvPr/>
        </p:nvSpPr>
        <p:spPr>
          <a:xfrm>
            <a:off x="5393531" y="1768078"/>
            <a:ext cx="3214688" cy="171450"/>
          </a:xfrm>
          <a:prstGeom prst="rect">
            <a:avLst/>
          </a:prstGeom>
          <a:solidFill>
            <a:srgbClr val="FFFFFF">
              <a:alpha val="10000"/>
            </a:srgbClr>
          </a:solidFill>
          <a:ln/>
        </p:spPr>
        <p:txBody>
          <a:bodyPr/>
          <a:lstStyle/>
          <a:p>
            <a:endParaRPr/>
          </a:p>
        </p:txBody>
      </p:sp>
      <p:sp>
        <p:nvSpPr>
          <p:cNvPr id="31" name="Shape 28"/>
          <p:cNvSpPr/>
          <p:nvPr/>
        </p:nvSpPr>
        <p:spPr>
          <a:xfrm>
            <a:off x="5393531" y="1768078"/>
            <a:ext cx="983689" cy="171450"/>
          </a:xfrm>
          <a:prstGeom prst="rect">
            <a:avLst/>
          </a:prstGeom>
          <a:solidFill>
            <a:srgbClr val="E31E24"/>
          </a:solidFill>
          <a:ln/>
        </p:spPr>
        <p:txBody>
          <a:bodyPr/>
          <a:lstStyle/>
          <a:p>
            <a:endParaRPr/>
          </a:p>
        </p:txBody>
      </p:sp>
      <p:sp>
        <p:nvSpPr>
          <p:cNvPr id="32" name="Text 29"/>
          <p:cNvSpPr/>
          <p:nvPr/>
        </p:nvSpPr>
        <p:spPr>
          <a:xfrm>
            <a:off x="6034320" y="1790402"/>
            <a:ext cx="285750" cy="126802"/>
          </a:xfrm>
          <a:prstGeom prst="rect">
            <a:avLst/>
          </a:prstGeom>
          <a:noFill/>
          <a:ln/>
        </p:spPr>
        <p:txBody>
          <a:bodyPr wrap="none" lIns="0" tIns="0" rIns="0" bIns="0" rtlCol="0" anchor="ctr">
            <a:spAutoFit/>
          </a:bodyPr>
          <a:lstStyle/>
          <a:p>
            <a:pPr marL="0" indent="0" algn="r">
              <a:buNone/>
            </a:pPr>
            <a:r>
              <a:rPr lang="en-US" sz="880" b="1" dirty="0">
                <a:solidFill>
                  <a:srgbClr val="FFFFFF"/>
                </a:solidFill>
                <a:latin typeface="Noto Sans" pitchFamily="34" charset="0"/>
                <a:ea typeface="Noto Sans" pitchFamily="34" charset="-122"/>
                <a:cs typeface="Noto Sans" pitchFamily="34" charset="-120"/>
              </a:rPr>
              <a:t>30.6%</a:t>
            </a:r>
            <a:endParaRPr lang="en-US" sz="680" dirty="0"/>
          </a:p>
        </p:txBody>
      </p:sp>
      <p:sp>
        <p:nvSpPr>
          <p:cNvPr id="33" name="Text 30"/>
          <p:cNvSpPr/>
          <p:nvPr/>
        </p:nvSpPr>
        <p:spPr>
          <a:xfrm>
            <a:off x="4714875" y="2071688"/>
            <a:ext cx="571500" cy="135731"/>
          </a:xfrm>
          <a:prstGeom prst="rect">
            <a:avLst/>
          </a:prstGeom>
          <a:noFill/>
          <a:ln/>
        </p:spPr>
        <p:txBody>
          <a:bodyPr wrap="none" lIns="0" tIns="0" rIns="0" bIns="0" rtlCol="0" anchor="ctr">
            <a:spAutoFit/>
          </a:bodyPr>
          <a:lstStyle/>
          <a:p>
            <a:pPr marL="0" indent="0">
              <a:buNone/>
            </a:pPr>
            <a:r>
              <a:rPr lang="en-US" sz="932" b="1" dirty="0">
                <a:solidFill>
                  <a:srgbClr val="D0D0D0"/>
                </a:solidFill>
                <a:latin typeface="Noto Sans" pitchFamily="34" charset="0"/>
                <a:ea typeface="Noto Sans" pitchFamily="34" charset="-122"/>
                <a:cs typeface="Noto Sans" pitchFamily="34" charset="-120"/>
              </a:rPr>
              <a:t>Excellent</a:t>
            </a:r>
            <a:endParaRPr lang="en-US" sz="732" dirty="0"/>
          </a:p>
        </p:txBody>
      </p:sp>
      <p:sp>
        <p:nvSpPr>
          <p:cNvPr id="34" name="Shape 31"/>
          <p:cNvSpPr/>
          <p:nvPr/>
        </p:nvSpPr>
        <p:spPr>
          <a:xfrm>
            <a:off x="5393531" y="2053828"/>
            <a:ext cx="3214688" cy="171450"/>
          </a:xfrm>
          <a:prstGeom prst="rect">
            <a:avLst/>
          </a:prstGeom>
          <a:solidFill>
            <a:srgbClr val="FFFFFF">
              <a:alpha val="10000"/>
            </a:srgbClr>
          </a:solidFill>
          <a:ln/>
        </p:spPr>
        <p:txBody>
          <a:bodyPr/>
          <a:lstStyle/>
          <a:p>
            <a:endParaRPr/>
          </a:p>
        </p:txBody>
      </p:sp>
      <p:sp>
        <p:nvSpPr>
          <p:cNvPr id="35" name="Shape 32"/>
          <p:cNvSpPr/>
          <p:nvPr/>
        </p:nvSpPr>
        <p:spPr>
          <a:xfrm>
            <a:off x="5393531" y="2053828"/>
            <a:ext cx="919395" cy="171450"/>
          </a:xfrm>
          <a:prstGeom prst="rect">
            <a:avLst/>
          </a:prstGeom>
          <a:solidFill>
            <a:srgbClr val="E31E24"/>
          </a:solidFill>
          <a:ln/>
        </p:spPr>
        <p:txBody>
          <a:bodyPr/>
          <a:lstStyle/>
          <a:p>
            <a:endParaRPr/>
          </a:p>
        </p:txBody>
      </p:sp>
      <p:sp>
        <p:nvSpPr>
          <p:cNvPr id="36" name="Text 33"/>
          <p:cNvSpPr/>
          <p:nvPr/>
        </p:nvSpPr>
        <p:spPr>
          <a:xfrm>
            <a:off x="5970026" y="2076152"/>
            <a:ext cx="285750" cy="126802"/>
          </a:xfrm>
          <a:prstGeom prst="rect">
            <a:avLst/>
          </a:prstGeom>
          <a:noFill/>
          <a:ln/>
        </p:spPr>
        <p:txBody>
          <a:bodyPr wrap="none" lIns="0" tIns="0" rIns="0" bIns="0" rtlCol="0" anchor="ctr">
            <a:spAutoFit/>
          </a:bodyPr>
          <a:lstStyle/>
          <a:p>
            <a:pPr marL="0" indent="0" algn="r">
              <a:buNone/>
            </a:pPr>
            <a:r>
              <a:rPr lang="en-US" sz="880" b="1" dirty="0">
                <a:solidFill>
                  <a:srgbClr val="FFFFFF"/>
                </a:solidFill>
                <a:latin typeface="Noto Sans" pitchFamily="34" charset="0"/>
                <a:ea typeface="Noto Sans" pitchFamily="34" charset="-122"/>
                <a:cs typeface="Noto Sans" pitchFamily="34" charset="-120"/>
              </a:rPr>
              <a:t>28.6%</a:t>
            </a:r>
            <a:endParaRPr lang="en-US" sz="680" dirty="0"/>
          </a:p>
        </p:txBody>
      </p:sp>
      <p:sp>
        <p:nvSpPr>
          <p:cNvPr id="37" name="Text 34"/>
          <p:cNvSpPr/>
          <p:nvPr/>
        </p:nvSpPr>
        <p:spPr>
          <a:xfrm>
            <a:off x="4714875" y="2357438"/>
            <a:ext cx="571500" cy="135731"/>
          </a:xfrm>
          <a:prstGeom prst="rect">
            <a:avLst/>
          </a:prstGeom>
          <a:noFill/>
          <a:ln/>
        </p:spPr>
        <p:txBody>
          <a:bodyPr wrap="none" lIns="0" tIns="0" rIns="0" bIns="0" rtlCol="0" anchor="ctr">
            <a:spAutoFit/>
          </a:bodyPr>
          <a:lstStyle/>
          <a:p>
            <a:pPr marL="0" indent="0">
              <a:buNone/>
            </a:pPr>
            <a:r>
              <a:rPr lang="en-US" sz="932" b="1" dirty="0">
                <a:solidFill>
                  <a:srgbClr val="D0D0D0"/>
                </a:solidFill>
                <a:latin typeface="Noto Sans" pitchFamily="34" charset="0"/>
                <a:ea typeface="Noto Sans" pitchFamily="34" charset="-122"/>
                <a:cs typeface="Noto Sans" pitchFamily="34" charset="-120"/>
              </a:rPr>
              <a:t>Fair</a:t>
            </a:r>
            <a:endParaRPr lang="en-US" sz="732" dirty="0"/>
          </a:p>
        </p:txBody>
      </p:sp>
      <p:sp>
        <p:nvSpPr>
          <p:cNvPr id="38" name="Shape 35"/>
          <p:cNvSpPr/>
          <p:nvPr/>
        </p:nvSpPr>
        <p:spPr>
          <a:xfrm>
            <a:off x="5393531" y="2339578"/>
            <a:ext cx="3214688" cy="171450"/>
          </a:xfrm>
          <a:prstGeom prst="rect">
            <a:avLst/>
          </a:prstGeom>
          <a:solidFill>
            <a:srgbClr val="FFFFFF">
              <a:alpha val="10000"/>
            </a:srgbClr>
          </a:solidFill>
          <a:ln/>
        </p:spPr>
        <p:txBody>
          <a:bodyPr/>
          <a:lstStyle/>
          <a:p>
            <a:endParaRPr/>
          </a:p>
        </p:txBody>
      </p:sp>
      <p:sp>
        <p:nvSpPr>
          <p:cNvPr id="39" name="Shape 36"/>
          <p:cNvSpPr/>
          <p:nvPr/>
        </p:nvSpPr>
        <p:spPr>
          <a:xfrm>
            <a:off x="5393531" y="2339578"/>
            <a:ext cx="523977" cy="171450"/>
          </a:xfrm>
          <a:prstGeom prst="rect">
            <a:avLst/>
          </a:prstGeom>
          <a:solidFill>
            <a:srgbClr val="E31E24"/>
          </a:solidFill>
          <a:ln/>
        </p:spPr>
        <p:txBody>
          <a:bodyPr/>
          <a:lstStyle/>
          <a:p>
            <a:endParaRPr/>
          </a:p>
        </p:txBody>
      </p:sp>
      <p:sp>
        <p:nvSpPr>
          <p:cNvPr id="40" name="Text 37"/>
          <p:cNvSpPr/>
          <p:nvPr/>
        </p:nvSpPr>
        <p:spPr>
          <a:xfrm>
            <a:off x="5574609" y="2361902"/>
            <a:ext cx="285750" cy="126802"/>
          </a:xfrm>
          <a:prstGeom prst="rect">
            <a:avLst/>
          </a:prstGeom>
          <a:noFill/>
          <a:ln/>
        </p:spPr>
        <p:txBody>
          <a:bodyPr wrap="none" lIns="0" tIns="0" rIns="0" bIns="0" rtlCol="0" anchor="ctr">
            <a:spAutoFit/>
          </a:bodyPr>
          <a:lstStyle/>
          <a:p>
            <a:pPr marL="0" indent="0" algn="r">
              <a:buNone/>
            </a:pPr>
            <a:r>
              <a:rPr lang="en-US" sz="880" b="1" dirty="0">
                <a:solidFill>
                  <a:srgbClr val="FFFFFF"/>
                </a:solidFill>
                <a:latin typeface="Noto Sans" pitchFamily="34" charset="0"/>
                <a:ea typeface="Noto Sans" pitchFamily="34" charset="-122"/>
                <a:cs typeface="Noto Sans" pitchFamily="34" charset="-120"/>
              </a:rPr>
              <a:t>16.3%</a:t>
            </a:r>
            <a:endParaRPr lang="en-US" sz="680" dirty="0"/>
          </a:p>
        </p:txBody>
      </p:sp>
      <p:sp>
        <p:nvSpPr>
          <p:cNvPr id="41" name="Text 38"/>
          <p:cNvSpPr/>
          <p:nvPr/>
        </p:nvSpPr>
        <p:spPr>
          <a:xfrm>
            <a:off x="4714875" y="2643188"/>
            <a:ext cx="571500" cy="135731"/>
          </a:xfrm>
          <a:prstGeom prst="rect">
            <a:avLst/>
          </a:prstGeom>
          <a:noFill/>
          <a:ln/>
        </p:spPr>
        <p:txBody>
          <a:bodyPr wrap="none" lIns="0" tIns="0" rIns="0" bIns="0" rtlCol="0" anchor="ctr">
            <a:spAutoFit/>
          </a:bodyPr>
          <a:lstStyle/>
          <a:p>
            <a:pPr marL="0" indent="0">
              <a:buNone/>
            </a:pPr>
            <a:r>
              <a:rPr lang="en-US" sz="932" b="1" dirty="0">
                <a:solidFill>
                  <a:srgbClr val="D0D0D0"/>
                </a:solidFill>
                <a:latin typeface="Noto Sans" pitchFamily="34" charset="0"/>
                <a:ea typeface="Noto Sans" pitchFamily="34" charset="-122"/>
                <a:cs typeface="Noto Sans" pitchFamily="34" charset="-120"/>
              </a:rPr>
              <a:t>Poor</a:t>
            </a:r>
            <a:endParaRPr lang="en-US" sz="732" dirty="0"/>
          </a:p>
        </p:txBody>
      </p:sp>
      <p:sp>
        <p:nvSpPr>
          <p:cNvPr id="42" name="Shape 39"/>
          <p:cNvSpPr/>
          <p:nvPr/>
        </p:nvSpPr>
        <p:spPr>
          <a:xfrm>
            <a:off x="5393531" y="2625328"/>
            <a:ext cx="3214688" cy="171450"/>
          </a:xfrm>
          <a:prstGeom prst="rect">
            <a:avLst/>
          </a:prstGeom>
          <a:solidFill>
            <a:srgbClr val="FFFFFF">
              <a:alpha val="10000"/>
            </a:srgbClr>
          </a:solidFill>
          <a:ln/>
        </p:spPr>
        <p:txBody>
          <a:bodyPr/>
          <a:lstStyle/>
          <a:p>
            <a:endParaRPr/>
          </a:p>
        </p:txBody>
      </p:sp>
      <p:sp>
        <p:nvSpPr>
          <p:cNvPr id="43" name="Shape 40"/>
          <p:cNvSpPr/>
          <p:nvPr/>
        </p:nvSpPr>
        <p:spPr>
          <a:xfrm>
            <a:off x="5393531" y="2625328"/>
            <a:ext cx="787598" cy="171450"/>
          </a:xfrm>
          <a:prstGeom prst="rect">
            <a:avLst/>
          </a:prstGeom>
          <a:solidFill>
            <a:srgbClr val="E31E24"/>
          </a:solidFill>
          <a:ln/>
        </p:spPr>
        <p:txBody>
          <a:bodyPr/>
          <a:lstStyle/>
          <a:p>
            <a:endParaRPr/>
          </a:p>
        </p:txBody>
      </p:sp>
      <p:sp>
        <p:nvSpPr>
          <p:cNvPr id="44" name="Text 41"/>
          <p:cNvSpPr/>
          <p:nvPr/>
        </p:nvSpPr>
        <p:spPr>
          <a:xfrm>
            <a:off x="5838230" y="2647652"/>
            <a:ext cx="285750" cy="126802"/>
          </a:xfrm>
          <a:prstGeom prst="rect">
            <a:avLst/>
          </a:prstGeom>
          <a:noFill/>
          <a:ln/>
        </p:spPr>
        <p:txBody>
          <a:bodyPr wrap="none" lIns="0" tIns="0" rIns="0" bIns="0" rtlCol="0" anchor="ctr">
            <a:spAutoFit/>
          </a:bodyPr>
          <a:lstStyle/>
          <a:p>
            <a:pPr marL="0" indent="0" algn="r">
              <a:buNone/>
            </a:pPr>
            <a:r>
              <a:rPr lang="en-US" sz="880" b="1" dirty="0">
                <a:solidFill>
                  <a:srgbClr val="FFFFFF"/>
                </a:solidFill>
                <a:latin typeface="Noto Sans" pitchFamily="34" charset="0"/>
                <a:ea typeface="Noto Sans" pitchFamily="34" charset="-122"/>
                <a:cs typeface="Noto Sans" pitchFamily="34" charset="-120"/>
              </a:rPr>
              <a:t>24.5%</a:t>
            </a:r>
            <a:endParaRPr lang="en-US" sz="680" dirty="0"/>
          </a:p>
        </p:txBody>
      </p:sp>
      <p:sp>
        <p:nvSpPr>
          <p:cNvPr id="45" name="Shape 42"/>
          <p:cNvSpPr/>
          <p:nvPr/>
        </p:nvSpPr>
        <p:spPr>
          <a:xfrm>
            <a:off x="4714875" y="3053953"/>
            <a:ext cx="4000500" cy="757238"/>
          </a:xfrm>
          <a:prstGeom prst="rect">
            <a:avLst/>
          </a:prstGeom>
          <a:solidFill>
            <a:srgbClr val="E31E24">
              <a:alpha val="8000"/>
            </a:srgbClr>
          </a:solidFill>
          <a:ln/>
        </p:spPr>
        <p:txBody>
          <a:bodyPr/>
          <a:lstStyle/>
          <a:p>
            <a:endParaRPr/>
          </a:p>
        </p:txBody>
      </p:sp>
      <p:sp>
        <p:nvSpPr>
          <p:cNvPr id="46" name="Shape 43"/>
          <p:cNvSpPr/>
          <p:nvPr/>
        </p:nvSpPr>
        <p:spPr>
          <a:xfrm>
            <a:off x="4714875" y="3053953"/>
            <a:ext cx="28575" cy="757238"/>
          </a:xfrm>
          <a:prstGeom prst="rect">
            <a:avLst/>
          </a:prstGeom>
          <a:solidFill>
            <a:srgbClr val="4A90E2"/>
          </a:solidFill>
          <a:ln/>
        </p:spPr>
        <p:txBody>
          <a:bodyPr/>
          <a:lstStyle/>
          <a:p>
            <a:endParaRPr/>
          </a:p>
        </p:txBody>
      </p:sp>
      <p:sp>
        <p:nvSpPr>
          <p:cNvPr id="47" name="Text 44"/>
          <p:cNvSpPr/>
          <p:nvPr/>
        </p:nvSpPr>
        <p:spPr>
          <a:xfrm>
            <a:off x="4857750" y="3196828"/>
            <a:ext cx="3714750" cy="135731"/>
          </a:xfrm>
          <a:prstGeom prst="rect">
            <a:avLst/>
          </a:prstGeom>
          <a:noFill/>
          <a:ln/>
        </p:spPr>
        <p:txBody>
          <a:bodyPr wrap="none" lIns="0" tIns="0" rIns="0" bIns="0" rtlCol="0" anchor="ctr">
            <a:spAutoFit/>
          </a:bodyPr>
          <a:lstStyle/>
          <a:p>
            <a:pPr marL="0" indent="0">
              <a:buNone/>
            </a:pPr>
            <a:r>
              <a:rPr lang="en-US" sz="932" b="1" dirty="0">
                <a:solidFill>
                  <a:srgbClr val="4A90E2"/>
                </a:solidFill>
                <a:latin typeface="Noto Sans" pitchFamily="34" charset="0"/>
                <a:ea typeface="Noto Sans" pitchFamily="34" charset="-122"/>
                <a:cs typeface="Noto Sans" pitchFamily="34" charset="-120"/>
              </a:rPr>
              <a:t>Key Finding</a:t>
            </a:r>
            <a:endParaRPr lang="en-US" sz="732" dirty="0"/>
          </a:p>
        </p:txBody>
      </p:sp>
      <p:sp>
        <p:nvSpPr>
          <p:cNvPr id="48" name="Text 45"/>
          <p:cNvSpPr/>
          <p:nvPr/>
        </p:nvSpPr>
        <p:spPr>
          <a:xfrm>
            <a:off x="4857750" y="3389709"/>
            <a:ext cx="3714750" cy="278606"/>
          </a:xfrm>
          <a:prstGeom prst="rect">
            <a:avLst/>
          </a:prstGeom>
          <a:noFill/>
          <a:ln/>
        </p:spPr>
        <p:txBody>
          <a:bodyPr wrap="square" lIns="0" tIns="0" rIns="0" bIns="0" rtlCol="0" anchor="ctr">
            <a:spAutoFit/>
          </a:bodyPr>
          <a:lstStyle/>
          <a:p>
            <a:pPr marL="0" indent="0">
              <a:buNone/>
            </a:pPr>
            <a:r>
              <a:rPr lang="en-US" sz="880" dirty="0">
                <a:solidFill>
                  <a:srgbClr val="D0D0D0"/>
                </a:solidFill>
                <a:latin typeface="Noto Sans" pitchFamily="34" charset="0"/>
                <a:ea typeface="Noto Sans" pitchFamily="34" charset="-122"/>
                <a:cs typeface="Noto Sans" pitchFamily="34" charset="-120"/>
              </a:rPr>
              <a:t>Infrastructure needs enhancement to support safe, hassle-free travel and reliable access to tourism infrastructure, water, and sewage systems.</a:t>
            </a:r>
            <a:endParaRPr lang="en-US" sz="68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227</TotalTime>
  <Words>2374</Words>
  <Application>Microsoft Office PowerPoint</Application>
  <PresentationFormat>On-screen Show (16:9)</PresentationFormat>
  <Paragraphs>484</Paragraphs>
  <Slides>20</Slides>
  <Notes>16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Arial</vt:lpstr>
      <vt:lpstr>Arial Narrow</vt:lpstr>
      <vt:lpstr>Calibri</vt:lpstr>
      <vt:lpstr>Calibri body</vt:lpstr>
      <vt:lpstr>Noto Sans</vt:lpstr>
      <vt:lpstr>Times New Roman</vt:lpstr>
      <vt:lpstr>Tw Cen MT</vt:lpstr>
      <vt:lpstr>Tw Cen MT Condensed</vt:lpstr>
      <vt:lpstr>Wingdings 3</vt:lpstr>
      <vt:lpstr>Integral</vt:lpstr>
      <vt:lpstr>Office Theme</vt:lpstr>
      <vt:lpstr>1_Office Theme</vt:lpstr>
      <vt:lpstr>PowerPoint Presentation</vt:lpstr>
      <vt:lpstr>PowerPoint Presentation</vt:lpstr>
      <vt:lpstr> Purpose &amp; objectives of the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 </vt:lpstr>
      <vt:lpstr>Thank you!</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Joram Ndlovu</cp:lastModifiedBy>
  <cp:revision>33</cp:revision>
  <dcterms:created xsi:type="dcterms:W3CDTF">2025-10-22T12:51:06Z</dcterms:created>
  <dcterms:modified xsi:type="dcterms:W3CDTF">2025-10-24T09:35:15Z</dcterms:modified>
</cp:coreProperties>
</file>