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mp" ContentType="image/png"/>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1.xml" ContentType="application/vnd.openxmlformats-officedocument.themeOverr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2.xml" ContentType="application/vnd.openxmlformats-officedocument.themeOverr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3.xml" ContentType="application/vnd.openxmlformats-officedocument.themeOverr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4.xml" ContentType="application/vnd.openxmlformats-officedocument.themeOverr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5.xml" ContentType="application/vnd.openxmlformats-officedocument.themeOverr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theme/themeOverride6.xml" ContentType="application/vnd.openxmlformats-officedocument.themeOverr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theme/themeOverride7.xml" ContentType="application/vnd.openxmlformats-officedocument.themeOverr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theme/themeOverride8.xml" ContentType="application/vnd.openxmlformats-officedocument.themeOverr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42"/>
  </p:notesMasterIdLst>
  <p:handoutMasterIdLst>
    <p:handoutMasterId r:id="rId43"/>
  </p:handoutMasterIdLst>
  <p:sldIdLst>
    <p:sldId id="319" r:id="rId5"/>
    <p:sldId id="320" r:id="rId6"/>
    <p:sldId id="340" r:id="rId7"/>
    <p:sldId id="324" r:id="rId8"/>
    <p:sldId id="257" r:id="rId9"/>
    <p:sldId id="381" r:id="rId10"/>
    <p:sldId id="261" r:id="rId11"/>
    <p:sldId id="326" r:id="rId12"/>
    <p:sldId id="341" r:id="rId13"/>
    <p:sldId id="372" r:id="rId14"/>
    <p:sldId id="346" r:id="rId15"/>
    <p:sldId id="348" r:id="rId16"/>
    <p:sldId id="350" r:id="rId17"/>
    <p:sldId id="351" r:id="rId18"/>
    <p:sldId id="352" r:id="rId19"/>
    <p:sldId id="354" r:id="rId20"/>
    <p:sldId id="355" r:id="rId21"/>
    <p:sldId id="357" r:id="rId22"/>
    <p:sldId id="358" r:id="rId23"/>
    <p:sldId id="360" r:id="rId24"/>
    <p:sldId id="361" r:id="rId25"/>
    <p:sldId id="363" r:id="rId26"/>
    <p:sldId id="364" r:id="rId27"/>
    <p:sldId id="366" r:id="rId28"/>
    <p:sldId id="367" r:id="rId29"/>
    <p:sldId id="368" r:id="rId30"/>
    <p:sldId id="369" r:id="rId31"/>
    <p:sldId id="373" r:id="rId32"/>
    <p:sldId id="374" r:id="rId33"/>
    <p:sldId id="375" r:id="rId34"/>
    <p:sldId id="376" r:id="rId35"/>
    <p:sldId id="377" r:id="rId36"/>
    <p:sldId id="314" r:id="rId37"/>
    <p:sldId id="370" r:id="rId38"/>
    <p:sldId id="371" r:id="rId39"/>
    <p:sldId id="380" r:id="rId40"/>
    <p:sldId id="379"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5C5E9"/>
    <a:srgbClr val="002D62"/>
    <a:srgbClr val="9A9B9D"/>
    <a:srgbClr val="FDB913"/>
    <a:srgbClr val="D95900"/>
    <a:srgbClr val="666666"/>
    <a:srgbClr val="FFFFFF"/>
    <a:srgbClr val="93809D"/>
    <a:srgbClr val="D4D4D5"/>
    <a:srgbClr val="AC8A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1CC23C8-7E08-4483-A6D3-992AC2A2B996}" v="122" dt="2025-10-23T10:20:46.98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509" autoAdjust="0"/>
    <p:restoredTop sz="91977" autoAdjust="0"/>
  </p:normalViewPr>
  <p:slideViewPr>
    <p:cSldViewPr snapToGrid="0">
      <p:cViewPr varScale="1">
        <p:scale>
          <a:sx n="88" d="100"/>
          <a:sy n="88" d="100"/>
        </p:scale>
        <p:origin x="518" y="62"/>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93" d="100"/>
          <a:sy n="93" d="100"/>
        </p:scale>
        <p:origin x="3784" y="21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handoutMaster" Target="handoutMasters/handoutMaster1.xml"/><Relationship Id="rId48" Type="http://schemas.microsoft.com/office/2015/10/relationships/revisionInfo" Target="revisionInfo.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themeOverride" Target="../theme/themeOverride8.xml"/><Relationship Id="rId2" Type="http://schemas.microsoft.com/office/2011/relationships/chartColorStyle" Target="colors10.xml"/><Relationship Id="rId1" Type="http://schemas.microsoft.com/office/2011/relationships/chartStyle" Target="style10.xml"/><Relationship Id="rId4" Type="http://schemas.openxmlformats.org/officeDocument/2006/relationships/package" Target="../embeddings/Microsoft_Excel_Worksheet8.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package" Target="../embeddings/Microsoft_Excel_Worksheet4.xlsx"/></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package" Target="../embeddings/Microsoft_Excel_Worksheet5.xlsx"/></Relationships>
</file>

<file path=ppt/charts/_rels/chart7.xml.rels><?xml version="1.0" encoding="UTF-8" standalone="yes"?>
<Relationships xmlns="http://schemas.openxmlformats.org/package/2006/relationships"><Relationship Id="rId3" Type="http://schemas.openxmlformats.org/officeDocument/2006/relationships/themeOverride" Target="../theme/themeOverride6.xml"/><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package" Target="../embeddings/Microsoft_Excel_Worksheet6.xlsx"/></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7.xml"/><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package" Target="../embeddings/Microsoft_Excel_Worksheet7.xlsx"/></Relationships>
</file>

<file path=ppt/charts/_rels/chart9.xml.rels><?xml version="1.0" encoding="UTF-8" standalone="yes"?>
<Relationships xmlns="http://schemas.openxmlformats.org/package/2006/relationships"><Relationship Id="rId3" Type="http://schemas.openxmlformats.org/officeDocument/2006/relationships/oleObject" Target="https://d.docs.live.net/77175c93cf39180a/Documents/NDT/Tourism%20SMMEs/Results.xlsx" TargetMode="External"/><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000" b="1" i="0" u="none" strike="noStrike" kern="1200" baseline="0">
                <a:solidFill>
                  <a:schemeClr val="dk1">
                    <a:lumMod val="75000"/>
                    <a:lumOff val="25000"/>
                  </a:schemeClr>
                </a:solidFill>
                <a:latin typeface="Arial Narrow" panose="020B0606020202030204" pitchFamily="34" charset="0"/>
                <a:ea typeface="+mn-ea"/>
                <a:cs typeface="+mn-cs"/>
              </a:defRPr>
            </a:pPr>
            <a:r>
              <a:rPr lang="en-US" sz="1000">
                <a:latin typeface="Arial Narrow" panose="020B0606020202030204" pitchFamily="34" charset="0"/>
              </a:rPr>
              <a:t>Distribution</a:t>
            </a:r>
            <a:r>
              <a:rPr lang="en-US" sz="1000" baseline="0">
                <a:latin typeface="Arial Narrow" panose="020B0606020202030204" pitchFamily="34" charset="0"/>
              </a:rPr>
              <a:t> of tourism sectors</a:t>
            </a:r>
            <a:r>
              <a:rPr lang="en-US" sz="1000">
                <a:latin typeface="Arial Narrow" panose="020B0606020202030204" pitchFamily="34" charset="0"/>
              </a:rPr>
              <a:t> (n=400, in %)</a:t>
            </a:r>
          </a:p>
        </c:rich>
      </c:tx>
      <c:layout>
        <c:manualLayout>
          <c:xMode val="edge"/>
          <c:yMode val="edge"/>
          <c:x val="0.3900199600798403"/>
          <c:y val="4.730713245997089E-2"/>
        </c:manualLayout>
      </c:layout>
      <c:overlay val="0"/>
      <c:spPr>
        <a:noFill/>
        <a:ln>
          <a:noFill/>
        </a:ln>
        <a:effectLst/>
      </c:spPr>
      <c:txPr>
        <a:bodyPr rot="0" spcFirstLastPara="1" vertOverflow="ellipsis" vert="horz" wrap="square" anchor="ctr" anchorCtr="1"/>
        <a:lstStyle/>
        <a:p>
          <a:pPr>
            <a:defRPr sz="1000" b="1" i="0" u="none" strike="noStrike" kern="1200" baseline="0">
              <a:solidFill>
                <a:schemeClr val="dk1">
                  <a:lumMod val="75000"/>
                  <a:lumOff val="25000"/>
                </a:schemeClr>
              </a:solidFill>
              <a:latin typeface="Arial Narrow" panose="020B0606020202030204" pitchFamily="34" charset="0"/>
              <a:ea typeface="+mn-ea"/>
              <a:cs typeface="+mn-cs"/>
            </a:defRPr>
          </a:pPr>
          <a:endParaRPr lang="en-US"/>
        </a:p>
      </c:txPr>
    </c:title>
    <c:autoTitleDeleted val="0"/>
    <c:view3D>
      <c:rotX val="5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25860258239532141"/>
          <c:y val="0.20801223294981697"/>
          <c:w val="0.5793669079955609"/>
          <c:h val="0.79198776705018303"/>
        </c:manualLayout>
      </c:layout>
      <c:pie3DChart>
        <c:varyColors val="1"/>
        <c:ser>
          <c:idx val="0"/>
          <c:order val="0"/>
          <c:dPt>
            <c:idx val="0"/>
            <c:bubble3D val="0"/>
            <c:spPr>
              <a:solidFill>
                <a:schemeClr val="tx2">
                  <a:lumMod val="50000"/>
                  <a:lumOff val="50000"/>
                </a:schemeClr>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1-B8A1-41A7-9583-8A6D8C8B6C4D}"/>
              </c:ext>
            </c:extLst>
          </c:dPt>
          <c:dPt>
            <c:idx val="1"/>
            <c:bubble3D val="0"/>
            <c:spPr>
              <a:solidFill>
                <a:srgbClr val="EE0000"/>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3-B8A1-41A7-9583-8A6D8C8B6C4D}"/>
              </c:ext>
            </c:extLst>
          </c:dPt>
          <c:dPt>
            <c:idx val="2"/>
            <c:bubble3D val="0"/>
            <c:spPr>
              <a:solidFill>
                <a:srgbClr val="FFFF00"/>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5-B8A1-41A7-9583-8A6D8C8B6C4D}"/>
              </c:ext>
            </c:extLst>
          </c:dPt>
          <c:dPt>
            <c:idx val="3"/>
            <c:bubble3D val="0"/>
            <c:spPr>
              <a:solidFill>
                <a:schemeClr val="accent2"/>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7-B8A1-41A7-9583-8A6D8C8B6C4D}"/>
              </c:ext>
            </c:extLst>
          </c:dPt>
          <c:dPt>
            <c:idx val="4"/>
            <c:bubble3D val="0"/>
            <c:spPr>
              <a:solidFill>
                <a:schemeClr val="accent5"/>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9-B8A1-41A7-9583-8A6D8C8B6C4D}"/>
              </c:ext>
            </c:extLst>
          </c:dPt>
          <c:dLbls>
            <c:dLbl>
              <c:idx val="0"/>
              <c:layout>
                <c:manualLayout>
                  <c:x val="-9.0872483221476508E-2"/>
                  <c:y val="7.7189214984490578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B8A1-41A7-9583-8A6D8C8B6C4D}"/>
                </c:ext>
              </c:extLst>
            </c:dLbl>
            <c:dLbl>
              <c:idx val="1"/>
              <c:layout>
                <c:manualLayout>
                  <c:x val="2.8411456957142103E-2"/>
                  <c:y val="-0.17345822348703085"/>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B8A1-41A7-9583-8A6D8C8B6C4D}"/>
                </c:ext>
              </c:extLst>
            </c:dLbl>
            <c:dLbl>
              <c:idx val="2"/>
              <c:layout>
                <c:manualLayout>
                  <c:x val="4.6979865771812082E-2"/>
                  <c:y val="4.4764332396366131E-2"/>
                </c:manualLayout>
              </c:layout>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noAutofit/>
                </a:bodyPr>
                <a:lstStyle/>
                <a:p>
                  <a:pPr>
                    <a:defRPr sz="1000" b="0" i="0" u="none" strike="noStrike" kern="1200" baseline="0">
                      <a:solidFill>
                        <a:schemeClr val="lt1"/>
                      </a:solidFill>
                      <a:latin typeface="Arial Narrow" panose="020B0606020202030204" pitchFamily="34" charset="0"/>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manualLayout>
                      <c:w val="0.2796420581655481"/>
                      <c:h val="6.7442719881744273E-2"/>
                    </c:manualLayout>
                  </c15:layout>
                </c:ext>
                <c:ext xmlns:c16="http://schemas.microsoft.com/office/drawing/2014/chart" uri="{C3380CC4-5D6E-409C-BE32-E72D297353CC}">
                  <c16:uniqueId val="{00000005-B8A1-41A7-9583-8A6D8C8B6C4D}"/>
                </c:ext>
              </c:extLst>
            </c:dLbl>
            <c:dLbl>
              <c:idx val="3"/>
              <c:layout>
                <c:manualLayout>
                  <c:x val="1.3422818791946308E-2"/>
                  <c:y val="4.4578684870599308E-3"/>
                </c:manualLayout>
              </c:layout>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noAutofit/>
                </a:bodyPr>
                <a:lstStyle/>
                <a:p>
                  <a:pPr>
                    <a:defRPr sz="1000" b="0" i="0" u="none" strike="noStrike" kern="1200" baseline="0">
                      <a:solidFill>
                        <a:schemeClr val="lt1"/>
                      </a:solidFill>
                      <a:latin typeface="Arial Narrow" panose="020B0606020202030204" pitchFamily="34" charset="0"/>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manualLayout>
                      <c:w val="0.37919463087248323"/>
                      <c:h val="7.575757575757576E-2"/>
                    </c:manualLayout>
                  </c15:layout>
                </c:ext>
                <c:ext xmlns:c16="http://schemas.microsoft.com/office/drawing/2014/chart" uri="{C3380CC4-5D6E-409C-BE32-E72D297353CC}">
                  <c16:uniqueId val="{00000007-B8A1-41A7-9583-8A6D8C8B6C4D}"/>
                </c:ext>
              </c:extLst>
            </c:dLbl>
            <c:dLbl>
              <c:idx val="4"/>
              <c:layout>
                <c:manualLayout>
                  <c:x val="0.22371364653243847"/>
                  <c:y val="-2.280525632743801E-2"/>
                </c:manualLayout>
              </c:layout>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noAutofit/>
                </a:bodyPr>
                <a:lstStyle/>
                <a:p>
                  <a:pPr>
                    <a:defRPr sz="1000" b="0" i="0" u="none" strike="noStrike" kern="1200" baseline="0">
                      <a:solidFill>
                        <a:schemeClr val="lt1"/>
                      </a:solidFill>
                      <a:latin typeface="Arial Narrow" panose="020B0606020202030204" pitchFamily="34" charset="0"/>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manualLayout>
                      <c:w val="0.29586129753914991"/>
                      <c:h val="6.3747228381374726E-2"/>
                    </c:manualLayout>
                  </c15:layout>
                </c:ext>
                <c:ext xmlns:c16="http://schemas.microsoft.com/office/drawing/2014/chart" uri="{C3380CC4-5D6E-409C-BE32-E72D297353CC}">
                  <c16:uniqueId val="{00000009-B8A1-41A7-9583-8A6D8C8B6C4D}"/>
                </c:ext>
              </c:extLst>
            </c:dLbl>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lt1"/>
                    </a:solidFill>
                    <a:latin typeface="Arial Narrow" panose="020B0606020202030204" pitchFamily="34" charset="0"/>
                    <a:ea typeface="+mn-ea"/>
                    <a:cs typeface="+mn-cs"/>
                  </a:defRPr>
                </a:pPr>
                <a:endParaRPr lang="en-US"/>
              </a:p>
            </c:txPr>
            <c:dLblPos val="bestFit"/>
            <c:showLegendKey val="0"/>
            <c:showVal val="1"/>
            <c:showCatName val="1"/>
            <c:showSerName val="0"/>
            <c:showPercent val="0"/>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Sheet1!$B$15:$B$19</c:f>
              <c:strCache>
                <c:ptCount val="5"/>
                <c:pt idx="0">
                  <c:v>Accommodation</c:v>
                </c:pt>
                <c:pt idx="1">
                  <c:v>Travel services</c:v>
                </c:pt>
                <c:pt idx="2">
                  <c:v>Attractions and activities</c:v>
                </c:pt>
                <c:pt idx="3">
                  <c:v>Meetings, exhibitions and special events</c:v>
                </c:pt>
                <c:pt idx="4">
                  <c:v>Food and beverages </c:v>
                </c:pt>
              </c:strCache>
            </c:strRef>
          </c:cat>
          <c:val>
            <c:numRef>
              <c:f>Sheet1!$C$15:$C$19</c:f>
              <c:numCache>
                <c:formatCode>###0</c:formatCode>
                <c:ptCount val="5"/>
                <c:pt idx="0">
                  <c:v>165</c:v>
                </c:pt>
                <c:pt idx="1">
                  <c:v>155</c:v>
                </c:pt>
                <c:pt idx="2">
                  <c:v>40</c:v>
                </c:pt>
                <c:pt idx="3">
                  <c:v>20</c:v>
                </c:pt>
                <c:pt idx="4">
                  <c:v>20</c:v>
                </c:pt>
              </c:numCache>
            </c:numRef>
          </c:val>
          <c:extLst>
            <c:ext xmlns:c16="http://schemas.microsoft.com/office/drawing/2014/chart" uri="{C3380CC4-5D6E-409C-BE32-E72D297353CC}">
              <c16:uniqueId val="{0000000A-B8A1-41A7-9583-8A6D8C8B6C4D}"/>
            </c:ext>
          </c:extLst>
        </c:ser>
        <c:ser>
          <c:idx val="1"/>
          <c:order val="1"/>
          <c:dPt>
            <c:idx val="0"/>
            <c:bubble3D val="0"/>
            <c:spPr>
              <a:solidFill>
                <a:schemeClr val="accent1"/>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C-B8A1-41A7-9583-8A6D8C8B6C4D}"/>
              </c:ext>
            </c:extLst>
          </c:dPt>
          <c:dPt>
            <c:idx val="1"/>
            <c:bubble3D val="0"/>
            <c:spPr>
              <a:solidFill>
                <a:schemeClr val="accent2"/>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E-B8A1-41A7-9583-8A6D8C8B6C4D}"/>
              </c:ext>
            </c:extLst>
          </c:dPt>
          <c:dPt>
            <c:idx val="2"/>
            <c:bubble3D val="0"/>
            <c:spPr>
              <a:solidFill>
                <a:schemeClr val="accent3"/>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10-B8A1-41A7-9583-8A6D8C8B6C4D}"/>
              </c:ext>
            </c:extLst>
          </c:dPt>
          <c:dPt>
            <c:idx val="3"/>
            <c:bubble3D val="0"/>
            <c:spPr>
              <a:solidFill>
                <a:schemeClr val="accent4"/>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12-B8A1-41A7-9583-8A6D8C8B6C4D}"/>
              </c:ext>
            </c:extLst>
          </c:dPt>
          <c:dPt>
            <c:idx val="4"/>
            <c:bubble3D val="0"/>
            <c:spPr>
              <a:solidFill>
                <a:schemeClr val="accent5"/>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14-B8A1-41A7-9583-8A6D8C8B6C4D}"/>
              </c:ext>
            </c:extLst>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en-US"/>
              </a:p>
            </c:txPr>
            <c:dLblPos val="bestFit"/>
            <c:showLegendKey val="0"/>
            <c:showVal val="1"/>
            <c:showCatName val="0"/>
            <c:showSerName val="0"/>
            <c:showPercent val="0"/>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Sheet1!$B$15:$B$19</c:f>
              <c:strCache>
                <c:ptCount val="5"/>
                <c:pt idx="0">
                  <c:v>Accommodation</c:v>
                </c:pt>
                <c:pt idx="1">
                  <c:v>Travel services</c:v>
                </c:pt>
                <c:pt idx="2">
                  <c:v>Attractions and activities</c:v>
                </c:pt>
                <c:pt idx="3">
                  <c:v>Meetings, exhibitions and special events</c:v>
                </c:pt>
                <c:pt idx="4">
                  <c:v>Food and beverages </c:v>
                </c:pt>
              </c:strCache>
            </c:strRef>
          </c:cat>
          <c:val>
            <c:numRef>
              <c:f>Sheet1!$D$15:$D$19</c:f>
              <c:numCache>
                <c:formatCode>###0.0%</c:formatCode>
                <c:ptCount val="5"/>
                <c:pt idx="0">
                  <c:v>0.41249999999999998</c:v>
                </c:pt>
                <c:pt idx="1">
                  <c:v>0.38750000000000001</c:v>
                </c:pt>
                <c:pt idx="2">
                  <c:v>0.1</c:v>
                </c:pt>
                <c:pt idx="3">
                  <c:v>0.05</c:v>
                </c:pt>
                <c:pt idx="4">
                  <c:v>0.05</c:v>
                </c:pt>
              </c:numCache>
            </c:numRef>
          </c:val>
          <c:extLst>
            <c:ext xmlns:c16="http://schemas.microsoft.com/office/drawing/2014/chart" uri="{C3380CC4-5D6E-409C-BE32-E72D297353CC}">
              <c16:uniqueId val="{00000015-B8A1-41A7-9583-8A6D8C8B6C4D}"/>
            </c:ext>
          </c:extLst>
        </c:ser>
        <c:dLbls>
          <c:dLblPos val="bestFit"/>
          <c:showLegendKey val="0"/>
          <c:showVal val="1"/>
          <c:showCatName val="0"/>
          <c:showSerName val="0"/>
          <c:showPercent val="0"/>
          <c:showBubbleSize val="0"/>
          <c:showLeaderLines val="1"/>
        </c:dLbls>
      </c:pie3D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000" b="1" i="0" u="none" strike="noStrike" kern="1200" spc="0" baseline="0">
                <a:solidFill>
                  <a:schemeClr val="tx1">
                    <a:lumMod val="65000"/>
                    <a:lumOff val="35000"/>
                  </a:schemeClr>
                </a:solidFill>
                <a:latin typeface="Arial Narrow" panose="020B0606020202030204" pitchFamily="34" charset="0"/>
                <a:ea typeface="+mn-ea"/>
                <a:cs typeface="+mn-cs"/>
              </a:defRPr>
            </a:pPr>
            <a:r>
              <a:rPr lang="en-US" sz="1000" b="1">
                <a:latin typeface="Arial Narrow" panose="020B0606020202030204" pitchFamily="34" charset="0"/>
              </a:rPr>
              <a:t>Business areas that benefitted the most from technology adoption</a:t>
            </a:r>
          </a:p>
        </c:rich>
      </c:tx>
      <c:overlay val="0"/>
      <c:spPr>
        <a:noFill/>
        <a:ln>
          <a:noFill/>
        </a:ln>
        <a:effectLst/>
      </c:spPr>
      <c:txPr>
        <a:bodyPr rot="0" spcFirstLastPara="1" vertOverflow="ellipsis" vert="horz" wrap="square" anchor="ctr" anchorCtr="1"/>
        <a:lstStyle/>
        <a:p>
          <a:pPr>
            <a:defRPr sz="1000" b="1" i="0" u="none" strike="noStrike" kern="1200" spc="0" baseline="0">
              <a:solidFill>
                <a:schemeClr val="tx1">
                  <a:lumMod val="65000"/>
                  <a:lumOff val="35000"/>
                </a:schemeClr>
              </a:solidFill>
              <a:latin typeface="Arial Narrow" panose="020B0606020202030204" pitchFamily="34" charset="0"/>
              <a:ea typeface="+mn-ea"/>
              <a:cs typeface="+mn-cs"/>
            </a:defRPr>
          </a:pPr>
          <a:endParaRPr lang="en-US"/>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'Aspects that benefited'!$I$2</c:f>
              <c:strCache>
                <c:ptCount val="1"/>
                <c:pt idx="0">
                  <c:v>Yes %</c:v>
                </c:pt>
              </c:strCache>
            </c:strRef>
          </c:tx>
          <c:spPr>
            <a:solidFill>
              <a:srgbClr val="E97132"/>
            </a:solidFill>
            <a:ln>
              <a:noFill/>
            </a:ln>
            <a:effectLst/>
            <a:sp3d/>
          </c:spPr>
          <c:invertIfNegative val="0"/>
          <c:dPt>
            <c:idx val="0"/>
            <c:invertIfNegative val="0"/>
            <c:bubble3D val="0"/>
            <c:spPr>
              <a:solidFill>
                <a:srgbClr val="FF0000"/>
              </a:solidFill>
              <a:ln>
                <a:noFill/>
              </a:ln>
              <a:effectLst/>
              <a:sp3d/>
            </c:spPr>
            <c:extLst>
              <c:ext xmlns:c16="http://schemas.microsoft.com/office/drawing/2014/chart" uri="{C3380CC4-5D6E-409C-BE32-E72D297353CC}">
                <c16:uniqueId val="{00000002-3E20-4586-AAD5-23795C4D1B82}"/>
              </c:ext>
            </c:extLst>
          </c:dPt>
          <c:dPt>
            <c:idx val="1"/>
            <c:invertIfNegative val="0"/>
            <c:bubble3D val="0"/>
            <c:spPr>
              <a:solidFill>
                <a:srgbClr val="002D62"/>
              </a:solidFill>
              <a:ln>
                <a:noFill/>
              </a:ln>
              <a:effectLst/>
              <a:sp3d/>
            </c:spPr>
            <c:extLst>
              <c:ext xmlns:c16="http://schemas.microsoft.com/office/drawing/2014/chart" uri="{C3380CC4-5D6E-409C-BE32-E72D297353CC}">
                <c16:uniqueId val="{00000000-3E20-4586-AAD5-23795C4D1B82}"/>
              </c:ext>
            </c:extLst>
          </c:dPt>
          <c:dPt>
            <c:idx val="3"/>
            <c:invertIfNegative val="0"/>
            <c:bubble3D val="0"/>
            <c:spPr>
              <a:solidFill>
                <a:srgbClr val="00B050"/>
              </a:solidFill>
              <a:ln>
                <a:noFill/>
              </a:ln>
              <a:effectLst/>
              <a:sp3d/>
            </c:spPr>
            <c:extLst>
              <c:ext xmlns:c16="http://schemas.microsoft.com/office/drawing/2014/chart" uri="{C3380CC4-5D6E-409C-BE32-E72D297353CC}">
                <c16:uniqueId val="{00000001-3E20-4586-AAD5-23795C4D1B82}"/>
              </c:ext>
            </c:extLst>
          </c:dPt>
          <c:dPt>
            <c:idx val="4"/>
            <c:invertIfNegative val="0"/>
            <c:bubble3D val="0"/>
            <c:spPr>
              <a:solidFill>
                <a:srgbClr val="55C5E9"/>
              </a:solidFill>
              <a:ln>
                <a:noFill/>
              </a:ln>
              <a:effectLst/>
              <a:sp3d/>
            </c:spPr>
            <c:extLst>
              <c:ext xmlns:c16="http://schemas.microsoft.com/office/drawing/2014/chart" uri="{C3380CC4-5D6E-409C-BE32-E72D297353CC}">
                <c16:uniqueId val="{00000003-3E20-4586-AAD5-23795C4D1B82}"/>
              </c:ext>
            </c:extLst>
          </c:dPt>
          <c:dPt>
            <c:idx val="5"/>
            <c:invertIfNegative val="0"/>
            <c:bubble3D val="0"/>
            <c:spPr>
              <a:solidFill>
                <a:srgbClr val="26003B">
                  <a:lumMod val="50000"/>
                  <a:lumOff val="50000"/>
                </a:srgbClr>
              </a:solidFill>
              <a:ln>
                <a:noFill/>
              </a:ln>
              <a:effectLst/>
              <a:sp3d/>
            </c:spPr>
            <c:extLst>
              <c:ext xmlns:c16="http://schemas.microsoft.com/office/drawing/2014/chart" uri="{C3380CC4-5D6E-409C-BE32-E72D297353CC}">
                <c16:uniqueId val="{00000004-3E20-4586-AAD5-23795C4D1B82}"/>
              </c:ext>
            </c:extLst>
          </c:dPt>
          <c:dPt>
            <c:idx val="6"/>
            <c:invertIfNegative val="0"/>
            <c:bubble3D val="0"/>
            <c:spPr>
              <a:solidFill>
                <a:srgbClr val="FFFF00"/>
              </a:solidFill>
              <a:ln>
                <a:noFill/>
              </a:ln>
              <a:effectLst/>
              <a:sp3d/>
            </c:spPr>
            <c:extLst>
              <c:ext xmlns:c16="http://schemas.microsoft.com/office/drawing/2014/chart" uri="{C3380CC4-5D6E-409C-BE32-E72D297353CC}">
                <c16:uniqueId val="{00000005-3E20-4586-AAD5-23795C4D1B82}"/>
              </c:ext>
            </c:extLst>
          </c:dPt>
          <c:dPt>
            <c:idx val="7"/>
            <c:invertIfNegative val="0"/>
            <c:bubble3D val="0"/>
            <c:spPr>
              <a:solidFill>
                <a:srgbClr val="E98837">
                  <a:lumMod val="60000"/>
                  <a:lumOff val="40000"/>
                </a:srgbClr>
              </a:solidFill>
              <a:ln>
                <a:noFill/>
              </a:ln>
              <a:effectLst/>
              <a:sp3d/>
            </c:spPr>
            <c:extLst>
              <c:ext xmlns:c16="http://schemas.microsoft.com/office/drawing/2014/chart" uri="{C3380CC4-5D6E-409C-BE32-E72D297353CC}">
                <c16:uniqueId val="{00000006-3E20-4586-AAD5-23795C4D1B82}"/>
              </c:ext>
            </c:extLst>
          </c:dPt>
          <c:dPt>
            <c:idx val="8"/>
            <c:invertIfNegative val="0"/>
            <c:bubble3D val="0"/>
            <c:spPr>
              <a:solidFill>
                <a:srgbClr val="92D050"/>
              </a:solidFill>
              <a:ln>
                <a:noFill/>
              </a:ln>
              <a:effectLst/>
              <a:sp3d/>
            </c:spPr>
            <c:extLst>
              <c:ext xmlns:c16="http://schemas.microsoft.com/office/drawing/2014/chart" uri="{C3380CC4-5D6E-409C-BE32-E72D297353CC}">
                <c16:uniqueId val="{00000007-3E20-4586-AAD5-23795C4D1B82}"/>
              </c:ext>
            </c:extLst>
          </c:dPt>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Arial Narrow" panose="020B060602020203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'Aspects that benefited'!$H$3:$H$11</c:f>
              <c:strCache>
                <c:ptCount val="9"/>
                <c:pt idx="0">
                  <c:v>Marketing</c:v>
                </c:pt>
                <c:pt idx="1">
                  <c:v>Sales</c:v>
                </c:pt>
                <c:pt idx="2">
                  <c:v>Customer service</c:v>
                </c:pt>
                <c:pt idx="3">
                  <c:v>Operations</c:v>
                </c:pt>
                <c:pt idx="4">
                  <c:v>Communication and collaboration</c:v>
                </c:pt>
                <c:pt idx="5">
                  <c:v>Data analysis</c:v>
                </c:pt>
                <c:pt idx="6">
                  <c:v>Financial management</c:v>
                </c:pt>
                <c:pt idx="7">
                  <c:v>Inventory management</c:v>
                </c:pt>
                <c:pt idx="8">
                  <c:v>Employee management</c:v>
                </c:pt>
              </c:strCache>
            </c:strRef>
          </c:cat>
          <c:val>
            <c:numRef>
              <c:f>'Aspects that benefited'!$I$3:$I$11</c:f>
              <c:numCache>
                <c:formatCode>General</c:formatCode>
                <c:ptCount val="9"/>
                <c:pt idx="0">
                  <c:v>85.5</c:v>
                </c:pt>
                <c:pt idx="1">
                  <c:v>76.8</c:v>
                </c:pt>
                <c:pt idx="2">
                  <c:v>75.3</c:v>
                </c:pt>
                <c:pt idx="3">
                  <c:v>56.8</c:v>
                </c:pt>
                <c:pt idx="4">
                  <c:v>50.3</c:v>
                </c:pt>
                <c:pt idx="5">
                  <c:v>45</c:v>
                </c:pt>
                <c:pt idx="6">
                  <c:v>43.5</c:v>
                </c:pt>
                <c:pt idx="7">
                  <c:v>31.8</c:v>
                </c:pt>
                <c:pt idx="8">
                  <c:v>26.8</c:v>
                </c:pt>
              </c:numCache>
            </c:numRef>
          </c:val>
          <c:extLst>
            <c:ext xmlns:c16="http://schemas.microsoft.com/office/drawing/2014/chart" uri="{C3380CC4-5D6E-409C-BE32-E72D297353CC}">
              <c16:uniqueId val="{00000000-BB07-4AB7-8B3F-4E0A6981AF2E}"/>
            </c:ext>
          </c:extLst>
        </c:ser>
        <c:dLbls>
          <c:showLegendKey val="0"/>
          <c:showVal val="1"/>
          <c:showCatName val="0"/>
          <c:showSerName val="0"/>
          <c:showPercent val="0"/>
          <c:showBubbleSize val="0"/>
        </c:dLbls>
        <c:gapWidth val="150"/>
        <c:shape val="box"/>
        <c:axId val="202714016"/>
        <c:axId val="202715936"/>
        <c:axId val="0"/>
      </c:bar3DChart>
      <c:catAx>
        <c:axId val="202714016"/>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Arial Narrow" panose="020B0606020202030204" pitchFamily="34" charset="0"/>
                    <a:ea typeface="+mn-ea"/>
                    <a:cs typeface="+mn-cs"/>
                  </a:defRPr>
                </a:pPr>
                <a:r>
                  <a:rPr lang="en-ZA">
                    <a:latin typeface="Arial Narrow" panose="020B0606020202030204" pitchFamily="34" charset="0"/>
                  </a:rPr>
                  <a:t>Business</a:t>
                </a:r>
                <a:r>
                  <a:rPr lang="en-ZA" baseline="0">
                    <a:latin typeface="Arial Narrow" panose="020B0606020202030204" pitchFamily="34" charset="0"/>
                  </a:rPr>
                  <a:t> areas</a:t>
                </a:r>
                <a:endParaRPr lang="en-ZA">
                  <a:latin typeface="Arial Narrow" panose="020B0606020202030204" pitchFamily="34" charset="0"/>
                </a:endParaRP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Arial Narrow" panose="020B0606020202030204" pitchFamily="34" charset="0"/>
                  <a:ea typeface="+mn-ea"/>
                  <a:cs typeface="+mn-cs"/>
                </a:defRPr>
              </a:pPr>
              <a:endParaRPr lang="en-ZA"/>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Narrow" panose="020B0606020202030204" pitchFamily="34" charset="0"/>
                <a:ea typeface="+mn-ea"/>
                <a:cs typeface="+mn-cs"/>
              </a:defRPr>
            </a:pPr>
            <a:endParaRPr lang="en-US"/>
          </a:p>
        </c:txPr>
        <c:crossAx val="202715936"/>
        <c:crosses val="autoZero"/>
        <c:auto val="1"/>
        <c:lblAlgn val="ctr"/>
        <c:lblOffset val="100"/>
        <c:noMultiLvlLbl val="0"/>
      </c:catAx>
      <c:valAx>
        <c:axId val="20271593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Arial Narrow" panose="020B0606020202030204" pitchFamily="34" charset="0"/>
                    <a:ea typeface="+mn-ea"/>
                    <a:cs typeface="+mn-cs"/>
                  </a:defRPr>
                </a:pPr>
                <a:r>
                  <a:rPr lang="en-US">
                    <a:latin typeface="Arial Narrow" panose="020B0606020202030204" pitchFamily="34" charset="0"/>
                  </a:rPr>
                  <a:t>Frequency in %</a:t>
                </a:r>
              </a:p>
            </c:rich>
          </c:tx>
          <c:layout>
            <c:manualLayout>
              <c:xMode val="edge"/>
              <c:yMode val="edge"/>
              <c:x val="6.1155511811023619E-2"/>
              <c:y val="0.21944444444444444"/>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Arial Narrow" panose="020B0606020202030204" pitchFamily="34" charset="0"/>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Narrow" panose="020B0606020202030204" pitchFamily="34" charset="0"/>
                <a:ea typeface="+mn-ea"/>
                <a:cs typeface="+mn-cs"/>
              </a:defRPr>
            </a:pPr>
            <a:endParaRPr lang="en-US"/>
          </a:p>
        </c:txPr>
        <c:crossAx val="202714016"/>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000" b="1" i="0" u="none" strike="noStrike" kern="1200" baseline="0">
                <a:solidFill>
                  <a:schemeClr val="dk1">
                    <a:lumMod val="75000"/>
                    <a:lumOff val="25000"/>
                  </a:schemeClr>
                </a:solidFill>
                <a:latin typeface="Arial Narrow" panose="020B0606020202030204" pitchFamily="34" charset="0"/>
                <a:ea typeface="+mn-ea"/>
                <a:cs typeface="+mn-cs"/>
              </a:defRPr>
            </a:pPr>
            <a:r>
              <a:rPr lang="en-US" sz="1000" dirty="0">
                <a:latin typeface="Arial Narrow" panose="020B0606020202030204" pitchFamily="34" charset="0"/>
              </a:rPr>
              <a:t>SMME category (n=400, in %)</a:t>
            </a:r>
          </a:p>
        </c:rich>
      </c:tx>
      <c:overlay val="0"/>
      <c:spPr>
        <a:noFill/>
        <a:ln>
          <a:noFill/>
        </a:ln>
        <a:effectLst/>
      </c:spPr>
      <c:txPr>
        <a:bodyPr rot="0" spcFirstLastPara="1" vertOverflow="ellipsis" vert="horz" wrap="square" anchor="ctr" anchorCtr="1"/>
        <a:lstStyle/>
        <a:p>
          <a:pPr>
            <a:defRPr sz="1000" b="1" i="0" u="none" strike="noStrike" kern="1200" baseline="0">
              <a:solidFill>
                <a:schemeClr val="dk1">
                  <a:lumMod val="75000"/>
                  <a:lumOff val="25000"/>
                </a:schemeClr>
              </a:solidFill>
              <a:latin typeface="Arial Narrow" panose="020B0606020202030204" pitchFamily="34" charset="0"/>
              <a:ea typeface="+mn-ea"/>
              <a:cs typeface="+mn-cs"/>
            </a:defRPr>
          </a:pPr>
          <a:endParaRPr lang="en-US"/>
        </a:p>
      </c:txPr>
    </c:title>
    <c:autoTitleDeleted val="0"/>
    <c:view3D>
      <c:rotX val="5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3.6111111111111108E-2"/>
          <c:y val="0.14108814523184601"/>
          <c:w val="0.63269965875435163"/>
          <c:h val="0.84424845593185616"/>
        </c:manualLayout>
      </c:layout>
      <c:pie3DChart>
        <c:varyColors val="1"/>
        <c:ser>
          <c:idx val="0"/>
          <c:order val="0"/>
          <c:dPt>
            <c:idx val="0"/>
            <c:bubble3D val="0"/>
            <c:spPr>
              <a:solidFill>
                <a:schemeClr val="accent6"/>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1-5F9C-5947-BB96-284806A1E10F}"/>
              </c:ext>
            </c:extLst>
          </c:dPt>
          <c:dPt>
            <c:idx val="1"/>
            <c:bubble3D val="0"/>
            <c:spPr>
              <a:solidFill>
                <a:schemeClr val="accent5"/>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3-5F9C-5947-BB96-284806A1E10F}"/>
              </c:ext>
            </c:extLst>
          </c:dPt>
          <c:dPt>
            <c:idx val="2"/>
            <c:bubble3D val="0"/>
            <c:spPr>
              <a:solidFill>
                <a:schemeClr val="accent4"/>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5-5F9C-5947-BB96-284806A1E10F}"/>
              </c:ext>
            </c:extLst>
          </c:dPt>
          <c:dLbls>
            <c:dLbl>
              <c:idx val="0"/>
              <c:spPr>
                <a:no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noAutofit/>
                </a:bodyPr>
                <a:lstStyle/>
                <a:p>
                  <a:pPr>
                    <a:defRPr sz="1000" b="1" i="0" u="none" strike="noStrike" kern="1200" baseline="0">
                      <a:solidFill>
                        <a:schemeClr val="lt1"/>
                      </a:solidFill>
                      <a:latin typeface="Arial Narrow" panose="020B0606020202030204" pitchFamily="34" charset="0"/>
                      <a:ea typeface="+mn-ea"/>
                      <a:cs typeface="+mn-cs"/>
                    </a:defRPr>
                  </a:pPr>
                  <a:endParaRPr lang="en-US"/>
                </a:p>
              </c:txPr>
              <c:dLblPos val="ctr"/>
              <c:showLegendKey val="0"/>
              <c:showVal val="0"/>
              <c:showCatName val="0"/>
              <c:showSerName val="0"/>
              <c:showPercent val="1"/>
              <c:showBubbleSize val="0"/>
              <c:extLst>
                <c:ext xmlns:c15="http://schemas.microsoft.com/office/drawing/2012/chart" uri="{CE6537A1-D6FC-4f65-9D91-7224C49458BB}">
                  <c15:layout>
                    <c:manualLayout>
                      <c:w val="7.0512964418004268E-2"/>
                      <c:h val="0.11700758130140795"/>
                    </c:manualLayout>
                  </c15:layout>
                </c:ext>
                <c:ext xmlns:c16="http://schemas.microsoft.com/office/drawing/2014/chart" uri="{C3380CC4-5D6E-409C-BE32-E72D297353CC}">
                  <c16:uniqueId val="{00000001-5F9C-5947-BB96-284806A1E10F}"/>
                </c:ext>
              </c:extLst>
            </c:dLbl>
            <c:dLbl>
              <c:idx val="1"/>
              <c:spPr>
                <a:no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noAutofit/>
                </a:bodyPr>
                <a:lstStyle/>
                <a:p>
                  <a:pPr>
                    <a:defRPr sz="1000" b="1" i="0" u="none" strike="noStrike" kern="1200" baseline="0">
                      <a:solidFill>
                        <a:schemeClr val="lt1"/>
                      </a:solidFill>
                      <a:latin typeface="Arial Narrow" panose="020B0606020202030204" pitchFamily="34" charset="0"/>
                      <a:ea typeface="+mn-ea"/>
                      <a:cs typeface="+mn-cs"/>
                    </a:defRPr>
                  </a:pPr>
                  <a:endParaRPr lang="en-US"/>
                </a:p>
              </c:txPr>
              <c:dLblPos val="ctr"/>
              <c:showLegendKey val="0"/>
              <c:showVal val="0"/>
              <c:showCatName val="0"/>
              <c:showSerName val="0"/>
              <c:showPercent val="1"/>
              <c:showBubbleSize val="0"/>
              <c:extLst>
                <c:ext xmlns:c15="http://schemas.microsoft.com/office/drawing/2012/chart" uri="{CE6537A1-D6FC-4f65-9D91-7224C49458BB}">
                  <c15:layout>
                    <c:manualLayout>
                      <c:w val="7.0512964418004268E-2"/>
                      <c:h val="9.0985276468694198E-2"/>
                    </c:manualLayout>
                  </c15:layout>
                </c:ext>
                <c:ext xmlns:c16="http://schemas.microsoft.com/office/drawing/2014/chart" uri="{C3380CC4-5D6E-409C-BE32-E72D297353CC}">
                  <c16:uniqueId val="{00000003-5F9C-5947-BB96-284806A1E10F}"/>
                </c:ext>
              </c:extLst>
            </c:dLbl>
            <c:dLbl>
              <c:idx val="2"/>
              <c:spPr>
                <a:no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noAutofit/>
                </a:bodyPr>
                <a:lstStyle/>
                <a:p>
                  <a:pPr>
                    <a:defRPr sz="1000" b="1" i="0" u="none" strike="noStrike" kern="1200" baseline="0">
                      <a:solidFill>
                        <a:schemeClr val="lt1"/>
                      </a:solidFill>
                      <a:latin typeface="Arial Narrow" panose="020B0606020202030204" pitchFamily="34" charset="0"/>
                      <a:ea typeface="+mn-ea"/>
                      <a:cs typeface="+mn-cs"/>
                    </a:defRPr>
                  </a:pPr>
                  <a:endParaRPr lang="en-US"/>
                </a:p>
              </c:txPr>
              <c:dLblPos val="ctr"/>
              <c:showLegendKey val="0"/>
              <c:showVal val="0"/>
              <c:showCatName val="0"/>
              <c:showSerName val="0"/>
              <c:showPercent val="1"/>
              <c:showBubbleSize val="0"/>
              <c:extLst>
                <c:ext xmlns:c15="http://schemas.microsoft.com/office/drawing/2012/chart" uri="{CE6537A1-D6FC-4f65-9D91-7224C49458BB}">
                  <c15:layout>
                    <c:manualLayout>
                      <c:w val="5.1296441800426536E-2"/>
                      <c:h val="7.2397915873898669E-2"/>
                    </c:manualLayout>
                  </c15:layout>
                </c:ext>
                <c:ext xmlns:c16="http://schemas.microsoft.com/office/drawing/2014/chart" uri="{C3380CC4-5D6E-409C-BE32-E72D297353CC}">
                  <c16:uniqueId val="{00000005-5F9C-5947-BB96-284806A1E10F}"/>
                </c:ext>
              </c:extLst>
            </c:dLbl>
            <c:spPr>
              <a:no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Arial Narrow" panose="020B0606020202030204" pitchFamily="34" charset="0"/>
                    <a:ea typeface="+mn-ea"/>
                    <a:cs typeface="+mn-cs"/>
                  </a:defRPr>
                </a:pPr>
                <a:endParaRPr lang="en-US"/>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Sheet1!$B$25:$B$27</c:f>
              <c:strCache>
                <c:ptCount val="3"/>
                <c:pt idx="0">
                  <c:v>Micro (employing up to 10 people)</c:v>
                </c:pt>
                <c:pt idx="1">
                  <c:v>Small (employing between 11-50 people)</c:v>
                </c:pt>
                <c:pt idx="2">
                  <c:v>Medium (employing 51-250 people)</c:v>
                </c:pt>
              </c:strCache>
            </c:strRef>
          </c:cat>
          <c:val>
            <c:numRef>
              <c:f>Sheet1!$C$25:$C$27</c:f>
              <c:numCache>
                <c:formatCode>###0</c:formatCode>
                <c:ptCount val="3"/>
                <c:pt idx="0">
                  <c:v>248</c:v>
                </c:pt>
                <c:pt idx="1">
                  <c:v>116</c:v>
                </c:pt>
                <c:pt idx="2">
                  <c:v>36</c:v>
                </c:pt>
              </c:numCache>
            </c:numRef>
          </c:val>
          <c:extLst>
            <c:ext xmlns:c16="http://schemas.microsoft.com/office/drawing/2014/chart" uri="{C3380CC4-5D6E-409C-BE32-E72D297353CC}">
              <c16:uniqueId val="{00000006-5F9C-5947-BB96-284806A1E10F}"/>
            </c:ext>
          </c:extLst>
        </c:ser>
        <c:ser>
          <c:idx val="1"/>
          <c:order val="1"/>
          <c:dPt>
            <c:idx val="0"/>
            <c:bubble3D val="0"/>
            <c:spPr>
              <a:solidFill>
                <a:schemeClr val="accent6"/>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8-5F9C-5947-BB96-284806A1E10F}"/>
              </c:ext>
            </c:extLst>
          </c:dPt>
          <c:dPt>
            <c:idx val="1"/>
            <c:bubble3D val="0"/>
            <c:spPr>
              <a:solidFill>
                <a:schemeClr val="accent5"/>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A-5F9C-5947-BB96-284806A1E10F}"/>
              </c:ext>
            </c:extLst>
          </c:dPt>
          <c:dPt>
            <c:idx val="2"/>
            <c:bubble3D val="0"/>
            <c:spPr>
              <a:solidFill>
                <a:schemeClr val="accent4"/>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C-5F9C-5947-BB96-284806A1E10F}"/>
              </c:ext>
            </c:extLst>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en-US"/>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Sheet1!$B$25:$B$27</c:f>
              <c:strCache>
                <c:ptCount val="3"/>
                <c:pt idx="0">
                  <c:v>Micro (employing up to 10 people)</c:v>
                </c:pt>
                <c:pt idx="1">
                  <c:v>Small (employing between 11-50 people)</c:v>
                </c:pt>
                <c:pt idx="2">
                  <c:v>Medium (employing 51-250 people)</c:v>
                </c:pt>
              </c:strCache>
            </c:strRef>
          </c:cat>
          <c:val>
            <c:numRef>
              <c:f>Sheet1!$D$25:$D$27</c:f>
              <c:numCache>
                <c:formatCode>###0.0%</c:formatCode>
                <c:ptCount val="3"/>
                <c:pt idx="0">
                  <c:v>0.62</c:v>
                </c:pt>
                <c:pt idx="1">
                  <c:v>0.28999999999999998</c:v>
                </c:pt>
                <c:pt idx="2">
                  <c:v>0.09</c:v>
                </c:pt>
              </c:numCache>
            </c:numRef>
          </c:val>
          <c:extLst>
            <c:ext xmlns:c16="http://schemas.microsoft.com/office/drawing/2014/chart" uri="{C3380CC4-5D6E-409C-BE32-E72D297353CC}">
              <c16:uniqueId val="{0000000D-5F9C-5947-BB96-284806A1E10F}"/>
            </c:ext>
          </c:extLst>
        </c:ser>
        <c:dLbls>
          <c:dLblPos val="ctr"/>
          <c:showLegendKey val="0"/>
          <c:showVal val="0"/>
          <c:showCatName val="0"/>
          <c:showSerName val="0"/>
          <c:showPercent val="1"/>
          <c:showBubbleSize val="0"/>
          <c:showLeaderLines val="1"/>
        </c:dLbls>
      </c:pie3DChart>
      <c:spPr>
        <a:noFill/>
        <a:ln>
          <a:noFill/>
        </a:ln>
        <a:effectLst/>
      </c:spPr>
    </c:plotArea>
    <c:legend>
      <c:legendPos val="r"/>
      <c:overlay val="0"/>
      <c:spPr>
        <a:solidFill>
          <a:schemeClr val="lt1">
            <a:lumMod val="95000"/>
            <a:alpha val="39000"/>
          </a:schemeClr>
        </a:solidFill>
        <a:ln>
          <a:noFill/>
        </a:ln>
        <a:effectLst/>
      </c:spPr>
      <c:txPr>
        <a:bodyPr rot="0" spcFirstLastPara="1" vertOverflow="ellipsis" vert="horz" wrap="square" anchor="ctr" anchorCtr="1"/>
        <a:lstStyle/>
        <a:p>
          <a:pPr>
            <a:defRPr sz="1000" b="0" i="0" u="none" strike="noStrike" kern="1200" baseline="0">
              <a:solidFill>
                <a:schemeClr val="dk1">
                  <a:lumMod val="75000"/>
                  <a:lumOff val="25000"/>
                </a:schemeClr>
              </a:solidFill>
              <a:latin typeface="Arial Narrow" panose="020B060602020203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9525" cap="flat" cmpd="sng" algn="ctr">
      <a:solidFill>
        <a:schemeClr val="dk1">
          <a:lumMod val="25000"/>
          <a:lumOff val="75000"/>
        </a:schemeClr>
      </a:solidFill>
      <a:round/>
    </a:ln>
    <a:effectLst/>
  </c:spPr>
  <c:txPr>
    <a:bodyPr/>
    <a:lstStyle/>
    <a:p>
      <a:pPr>
        <a:defRPr/>
      </a:pPr>
      <a:endParaRPr lang="en-U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000" b="0" i="0" u="none" strike="noStrike" kern="1200" spc="0" baseline="0">
                <a:solidFill>
                  <a:schemeClr val="tx1">
                    <a:lumMod val="65000"/>
                    <a:lumOff val="35000"/>
                  </a:schemeClr>
                </a:solidFill>
                <a:latin typeface="Arial Narrow" panose="020B0606020202030204" pitchFamily="34" charset="0"/>
                <a:ea typeface="+mn-ea"/>
                <a:cs typeface="+mn-cs"/>
              </a:defRPr>
            </a:pPr>
            <a:r>
              <a:rPr lang="en-ZA" sz="1000" b="1" dirty="0">
                <a:latin typeface="Arial Narrow" panose="020B0606020202030204" pitchFamily="34" charset="0"/>
              </a:rPr>
              <a:t>Tourism SMMEs categories across </a:t>
            </a:r>
            <a:r>
              <a:rPr lang="en-ZA" sz="1000" b="1" baseline="0" dirty="0">
                <a:latin typeface="Arial Narrow" panose="020B0606020202030204" pitchFamily="34" charset="0"/>
              </a:rPr>
              <a:t>(n=400, in %)</a:t>
            </a:r>
            <a:endParaRPr lang="en-ZA" sz="1000" b="1" dirty="0">
              <a:latin typeface="Arial Narrow" panose="020B0606020202030204" pitchFamily="34" charset="0"/>
            </a:endParaRPr>
          </a:p>
        </c:rich>
      </c:tx>
      <c:overlay val="0"/>
      <c:spPr>
        <a:noFill/>
        <a:ln>
          <a:noFill/>
        </a:ln>
        <a:effectLst/>
      </c:spPr>
      <c:txPr>
        <a:bodyPr rot="0" spcFirstLastPara="1" vertOverflow="ellipsis" vert="horz" wrap="square" anchor="ctr" anchorCtr="1"/>
        <a:lstStyle/>
        <a:p>
          <a:pPr>
            <a:defRPr sz="1000" b="0" i="0" u="none" strike="noStrike" kern="1200" spc="0" baseline="0">
              <a:solidFill>
                <a:schemeClr val="tx1">
                  <a:lumMod val="65000"/>
                  <a:lumOff val="35000"/>
                </a:schemeClr>
              </a:solidFill>
              <a:latin typeface="Arial Narrow" panose="020B0606020202030204" pitchFamily="34" charset="0"/>
              <a:ea typeface="+mn-ea"/>
              <a:cs typeface="+mn-cs"/>
            </a:defRPr>
          </a:pPr>
          <a:endParaRPr lang="en-ZA"/>
        </a:p>
      </c:txPr>
    </c:title>
    <c:autoTitleDeleted val="0"/>
    <c:plotArea>
      <c:layout>
        <c:manualLayout>
          <c:layoutTarget val="inner"/>
          <c:xMode val="edge"/>
          <c:yMode val="edge"/>
          <c:x val="0.2106625569830087"/>
          <c:y val="0.13084600665391"/>
          <c:w val="0.72456836882731435"/>
          <c:h val="0.4088367599883348"/>
        </c:manualLayout>
      </c:layout>
      <c:barChart>
        <c:barDir val="col"/>
        <c:grouping val="clustered"/>
        <c:varyColors val="0"/>
        <c:ser>
          <c:idx val="0"/>
          <c:order val="0"/>
          <c:tx>
            <c:strRef>
              <c:f>'Profile by province'!$N$5</c:f>
              <c:strCache>
                <c:ptCount val="1"/>
                <c:pt idx="0">
                  <c:v>Free State</c:v>
                </c:pt>
              </c:strCache>
            </c:strRef>
          </c:tx>
          <c:spPr>
            <a:solidFill>
              <a:schemeClr val="accent1"/>
            </a:solidFill>
            <a:ln>
              <a:noFill/>
            </a:ln>
            <a:effectLst/>
          </c:spPr>
          <c:invertIfNegative val="0"/>
          <c:cat>
            <c:strRef>
              <c:f>'Profile by province'!$M$6:$M$11</c:f>
              <c:strCache>
                <c:ptCount val="5"/>
                <c:pt idx="0">
                  <c:v>Micro (employing up to 10 people)</c:v>
                </c:pt>
                <c:pt idx="2">
                  <c:v>Small (employing between 11-50 people)</c:v>
                </c:pt>
                <c:pt idx="4">
                  <c:v>Medium (employing 51-250 people)</c:v>
                </c:pt>
              </c:strCache>
            </c:strRef>
          </c:cat>
          <c:val>
            <c:numRef>
              <c:f>'Profile by province'!$N$6:$N$11</c:f>
              <c:numCache>
                <c:formatCode>General</c:formatCode>
                <c:ptCount val="6"/>
                <c:pt idx="0" formatCode="###0.0%">
                  <c:v>0.1129032258064516</c:v>
                </c:pt>
                <c:pt idx="2" formatCode="###0.0%">
                  <c:v>0.35344827586206895</c:v>
                </c:pt>
                <c:pt idx="4" formatCode="###0.0%">
                  <c:v>0.30555555555555558</c:v>
                </c:pt>
              </c:numCache>
            </c:numRef>
          </c:val>
          <c:extLst>
            <c:ext xmlns:c16="http://schemas.microsoft.com/office/drawing/2014/chart" uri="{C3380CC4-5D6E-409C-BE32-E72D297353CC}">
              <c16:uniqueId val="{00000000-43BC-484A-B445-809A4EC9398C}"/>
            </c:ext>
          </c:extLst>
        </c:ser>
        <c:ser>
          <c:idx val="1"/>
          <c:order val="1"/>
          <c:tx>
            <c:strRef>
              <c:f>'Profile by province'!$O$5</c:f>
              <c:strCache>
                <c:ptCount val="1"/>
                <c:pt idx="0">
                  <c:v>Gauteng</c:v>
                </c:pt>
              </c:strCache>
            </c:strRef>
          </c:tx>
          <c:spPr>
            <a:solidFill>
              <a:schemeClr val="accent2"/>
            </a:solidFill>
            <a:ln>
              <a:noFill/>
            </a:ln>
            <a:effectLst/>
          </c:spPr>
          <c:invertIfNegative val="0"/>
          <c:cat>
            <c:strRef>
              <c:f>'Profile by province'!$M$6:$M$11</c:f>
              <c:strCache>
                <c:ptCount val="5"/>
                <c:pt idx="0">
                  <c:v>Micro (employing up to 10 people)</c:v>
                </c:pt>
                <c:pt idx="2">
                  <c:v>Small (employing between 11-50 people)</c:v>
                </c:pt>
                <c:pt idx="4">
                  <c:v>Medium (employing 51-250 people)</c:v>
                </c:pt>
              </c:strCache>
            </c:strRef>
          </c:cat>
          <c:val>
            <c:numRef>
              <c:f>'Profile by province'!$O$6:$O$11</c:f>
              <c:numCache>
                <c:formatCode>General</c:formatCode>
                <c:ptCount val="6"/>
                <c:pt idx="0" formatCode="###0.0%">
                  <c:v>0.22983870967741937</c:v>
                </c:pt>
                <c:pt idx="2" formatCode="###0.0%">
                  <c:v>0.12068965517241378</c:v>
                </c:pt>
                <c:pt idx="4" formatCode="###0.0%">
                  <c:v>0.25</c:v>
                </c:pt>
              </c:numCache>
            </c:numRef>
          </c:val>
          <c:extLst>
            <c:ext xmlns:c16="http://schemas.microsoft.com/office/drawing/2014/chart" uri="{C3380CC4-5D6E-409C-BE32-E72D297353CC}">
              <c16:uniqueId val="{00000001-43BC-484A-B445-809A4EC9398C}"/>
            </c:ext>
          </c:extLst>
        </c:ser>
        <c:ser>
          <c:idx val="2"/>
          <c:order val="2"/>
          <c:tx>
            <c:strRef>
              <c:f>'Profile by province'!$P$5</c:f>
              <c:strCache>
                <c:ptCount val="1"/>
                <c:pt idx="0">
                  <c:v>Northern Cape</c:v>
                </c:pt>
              </c:strCache>
            </c:strRef>
          </c:tx>
          <c:spPr>
            <a:solidFill>
              <a:schemeClr val="accent3"/>
            </a:solidFill>
            <a:ln>
              <a:noFill/>
            </a:ln>
            <a:effectLst/>
          </c:spPr>
          <c:invertIfNegative val="0"/>
          <c:cat>
            <c:strRef>
              <c:f>'Profile by province'!$M$6:$M$11</c:f>
              <c:strCache>
                <c:ptCount val="5"/>
                <c:pt idx="0">
                  <c:v>Micro (employing up to 10 people)</c:v>
                </c:pt>
                <c:pt idx="2">
                  <c:v>Small (employing between 11-50 people)</c:v>
                </c:pt>
                <c:pt idx="4">
                  <c:v>Medium (employing 51-250 people)</c:v>
                </c:pt>
              </c:strCache>
            </c:strRef>
          </c:cat>
          <c:val>
            <c:numRef>
              <c:f>'Profile by province'!$P$6:$P$11</c:f>
              <c:numCache>
                <c:formatCode>General</c:formatCode>
                <c:ptCount val="6"/>
                <c:pt idx="0" formatCode="###0.0%">
                  <c:v>0.25</c:v>
                </c:pt>
                <c:pt idx="2" formatCode="###0.0%">
                  <c:v>0.15517241379310345</c:v>
                </c:pt>
                <c:pt idx="4" formatCode="###0.0%">
                  <c:v>0</c:v>
                </c:pt>
              </c:numCache>
            </c:numRef>
          </c:val>
          <c:extLst>
            <c:ext xmlns:c16="http://schemas.microsoft.com/office/drawing/2014/chart" uri="{C3380CC4-5D6E-409C-BE32-E72D297353CC}">
              <c16:uniqueId val="{00000002-43BC-484A-B445-809A4EC9398C}"/>
            </c:ext>
          </c:extLst>
        </c:ser>
        <c:ser>
          <c:idx val="3"/>
          <c:order val="3"/>
          <c:tx>
            <c:strRef>
              <c:f>'Profile by province'!$Q$5</c:f>
              <c:strCache>
                <c:ptCount val="1"/>
                <c:pt idx="0">
                  <c:v>North West</c:v>
                </c:pt>
              </c:strCache>
            </c:strRef>
          </c:tx>
          <c:spPr>
            <a:solidFill>
              <a:schemeClr val="accent4"/>
            </a:solidFill>
            <a:ln>
              <a:noFill/>
            </a:ln>
            <a:effectLst/>
          </c:spPr>
          <c:invertIfNegative val="0"/>
          <c:cat>
            <c:strRef>
              <c:f>'Profile by province'!$M$6:$M$11</c:f>
              <c:strCache>
                <c:ptCount val="5"/>
                <c:pt idx="0">
                  <c:v>Micro (employing up to 10 people)</c:v>
                </c:pt>
                <c:pt idx="2">
                  <c:v>Small (employing between 11-50 people)</c:v>
                </c:pt>
                <c:pt idx="4">
                  <c:v>Medium (employing 51-250 people)</c:v>
                </c:pt>
              </c:strCache>
            </c:strRef>
          </c:cat>
          <c:val>
            <c:numRef>
              <c:f>'Profile by province'!$Q$6:$Q$11</c:f>
              <c:numCache>
                <c:formatCode>General</c:formatCode>
                <c:ptCount val="6"/>
                <c:pt idx="0" formatCode="###0.0%">
                  <c:v>0.14516129032258066</c:v>
                </c:pt>
                <c:pt idx="2" formatCode="###0.0%">
                  <c:v>0.29310344827586204</c:v>
                </c:pt>
                <c:pt idx="4" formatCode="###0.0%">
                  <c:v>0.27777777777777779</c:v>
                </c:pt>
              </c:numCache>
            </c:numRef>
          </c:val>
          <c:extLst>
            <c:ext xmlns:c16="http://schemas.microsoft.com/office/drawing/2014/chart" uri="{C3380CC4-5D6E-409C-BE32-E72D297353CC}">
              <c16:uniqueId val="{00000003-43BC-484A-B445-809A4EC9398C}"/>
            </c:ext>
          </c:extLst>
        </c:ser>
        <c:ser>
          <c:idx val="4"/>
          <c:order val="4"/>
          <c:tx>
            <c:strRef>
              <c:f>'Profile by province'!$R$5</c:f>
              <c:strCache>
                <c:ptCount val="1"/>
                <c:pt idx="0">
                  <c:v>Western Cape</c:v>
                </c:pt>
              </c:strCache>
            </c:strRef>
          </c:tx>
          <c:spPr>
            <a:solidFill>
              <a:schemeClr val="accent5"/>
            </a:solidFill>
            <a:ln>
              <a:noFill/>
            </a:ln>
            <a:effectLst/>
          </c:spPr>
          <c:invertIfNegative val="0"/>
          <c:cat>
            <c:strRef>
              <c:f>'Profile by province'!$M$6:$M$11</c:f>
              <c:strCache>
                <c:ptCount val="5"/>
                <c:pt idx="0">
                  <c:v>Micro (employing up to 10 people)</c:v>
                </c:pt>
                <c:pt idx="2">
                  <c:v>Small (employing between 11-50 people)</c:v>
                </c:pt>
                <c:pt idx="4">
                  <c:v>Medium (employing 51-250 people)</c:v>
                </c:pt>
              </c:strCache>
            </c:strRef>
          </c:cat>
          <c:val>
            <c:numRef>
              <c:f>'Profile by province'!$R$6:$R$11</c:f>
              <c:numCache>
                <c:formatCode>General</c:formatCode>
                <c:ptCount val="6"/>
                <c:pt idx="0" formatCode="###0.0%">
                  <c:v>0.26209677419354838</c:v>
                </c:pt>
                <c:pt idx="2" formatCode="###0.0%">
                  <c:v>7.7586206896551727E-2</c:v>
                </c:pt>
                <c:pt idx="4" formatCode="###0.0%">
                  <c:v>0.16600000000000001</c:v>
                </c:pt>
              </c:numCache>
            </c:numRef>
          </c:val>
          <c:extLst>
            <c:ext xmlns:c16="http://schemas.microsoft.com/office/drawing/2014/chart" uri="{C3380CC4-5D6E-409C-BE32-E72D297353CC}">
              <c16:uniqueId val="{00000004-43BC-484A-B445-809A4EC9398C}"/>
            </c:ext>
          </c:extLst>
        </c:ser>
        <c:dLbls>
          <c:showLegendKey val="0"/>
          <c:showVal val="0"/>
          <c:showCatName val="0"/>
          <c:showSerName val="0"/>
          <c:showPercent val="0"/>
          <c:showBubbleSize val="0"/>
        </c:dLbls>
        <c:gapWidth val="50"/>
        <c:overlap val="-30"/>
        <c:axId val="166834880"/>
        <c:axId val="166844000"/>
      </c:barChart>
      <c:catAx>
        <c:axId val="1668348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66844000"/>
        <c:crosses val="autoZero"/>
        <c:auto val="1"/>
        <c:lblAlgn val="ctr"/>
        <c:lblOffset val="100"/>
        <c:noMultiLvlLbl val="0"/>
      </c:catAx>
      <c:valAx>
        <c:axId val="16684400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Arial Narrow" panose="020B0606020202030204" pitchFamily="34" charset="0"/>
                    <a:ea typeface="+mn-ea"/>
                    <a:cs typeface="+mn-cs"/>
                  </a:defRPr>
                </a:pPr>
                <a:r>
                  <a:rPr lang="en-ZA">
                    <a:latin typeface="Arial Narrow" panose="020B0606020202030204" pitchFamily="34" charset="0"/>
                  </a:rPr>
                  <a:t>Frequency</a:t>
                </a:r>
              </a:p>
            </c:rich>
          </c:tx>
          <c:layout>
            <c:manualLayout>
              <c:xMode val="edge"/>
              <c:yMode val="edge"/>
              <c:x val="7.1750899850126754E-2"/>
              <c:y val="0.27844127497751647"/>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Arial Narrow" panose="020B0606020202030204" pitchFamily="34" charset="0"/>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Narrow" panose="020B0606020202030204" pitchFamily="34" charset="0"/>
                <a:ea typeface="+mn-ea"/>
                <a:cs typeface="+mn-cs"/>
              </a:defRPr>
            </a:pPr>
            <a:endParaRPr lang="en-US"/>
          </a:p>
        </c:txPr>
        <c:crossAx val="166834880"/>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1000" b="0" i="0" u="none" strike="noStrike" kern="1200" baseline="0">
                <a:solidFill>
                  <a:schemeClr val="tx1">
                    <a:lumMod val="65000"/>
                    <a:lumOff val="35000"/>
                  </a:schemeClr>
                </a:solidFill>
                <a:latin typeface="Arial Narrow" panose="020B0606020202030204" pitchFamily="34" charset="0"/>
                <a:ea typeface="+mn-ea"/>
                <a:cs typeface="+mn-cs"/>
              </a:defRPr>
            </a:pPr>
            <a:endParaRPr lang="en-US"/>
          </a:p>
        </c:txPr>
      </c:dTable>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200" b="1" i="0" u="none" strike="noStrike" kern="1200" spc="0" baseline="0">
                <a:solidFill>
                  <a:schemeClr val="tx1">
                    <a:lumMod val="65000"/>
                    <a:lumOff val="35000"/>
                  </a:schemeClr>
                </a:solidFill>
                <a:latin typeface="Arial Narrow" panose="020B0606020202030204" pitchFamily="34" charset="0"/>
                <a:ea typeface="+mn-ea"/>
                <a:cs typeface="+mn-cs"/>
              </a:defRPr>
            </a:pPr>
            <a:r>
              <a:rPr lang="en-ZA" sz="1200" b="1">
                <a:latin typeface="Arial Narrow" panose="020B0606020202030204" pitchFamily="34" charset="0"/>
              </a:rPr>
              <a:t>Years</a:t>
            </a:r>
            <a:r>
              <a:rPr lang="en-ZA" sz="1200" b="1" baseline="0">
                <a:latin typeface="Arial Narrow" panose="020B0606020202030204" pitchFamily="34" charset="0"/>
              </a:rPr>
              <a:t> in operation (n=400, in %)</a:t>
            </a:r>
            <a:endParaRPr lang="en-ZA" sz="1200" b="1">
              <a:latin typeface="Arial Narrow" panose="020B0606020202030204" pitchFamily="34" charset="0"/>
            </a:endParaRPr>
          </a:p>
        </c:rich>
      </c:tx>
      <c:layout>
        <c:manualLayout>
          <c:xMode val="edge"/>
          <c:yMode val="edge"/>
          <c:x val="0.41186789151356074"/>
          <c:y val="3.2407407407407406E-2"/>
        </c:manualLayout>
      </c:layout>
      <c:overlay val="0"/>
      <c:spPr>
        <a:noFill/>
        <a:ln>
          <a:noFill/>
        </a:ln>
        <a:effectLst/>
      </c:spPr>
      <c:txPr>
        <a:bodyPr rot="0" spcFirstLastPara="1" vertOverflow="ellipsis" vert="horz" wrap="square" anchor="ctr" anchorCtr="1"/>
        <a:lstStyle/>
        <a:p>
          <a:pPr>
            <a:defRPr sz="1200" b="1" i="0" u="none" strike="noStrike" kern="1200" spc="0" baseline="0">
              <a:solidFill>
                <a:schemeClr val="tx1">
                  <a:lumMod val="65000"/>
                  <a:lumOff val="35000"/>
                </a:schemeClr>
              </a:solidFill>
              <a:latin typeface="Arial Narrow" panose="020B0606020202030204" pitchFamily="34" charset="0"/>
              <a:ea typeface="+mn-ea"/>
              <a:cs typeface="+mn-cs"/>
            </a:defRPr>
          </a:pPr>
          <a:endParaRPr lang="en-ZA"/>
        </a:p>
      </c:txPr>
    </c:title>
    <c:autoTitleDeleted val="0"/>
    <c:plotArea>
      <c:layout/>
      <c:barChart>
        <c:barDir val="col"/>
        <c:grouping val="clustered"/>
        <c:varyColors val="0"/>
        <c:ser>
          <c:idx val="0"/>
          <c:order val="0"/>
          <c:spPr>
            <a:solidFill>
              <a:schemeClr val="accent1"/>
            </a:solidFill>
            <a:ln>
              <a:noFill/>
            </a:ln>
            <a:effectLst/>
          </c:spPr>
          <c:invertIfNegative val="0"/>
          <c:cat>
            <c:strRef>
              <c:f>Sheet1!$B$33:$B$37</c:f>
              <c:strCache>
                <c:ptCount val="5"/>
                <c:pt idx="0">
                  <c:v>3 years or less</c:v>
                </c:pt>
                <c:pt idx="1">
                  <c:v>4-6 years</c:v>
                </c:pt>
                <c:pt idx="2">
                  <c:v>7-9 years</c:v>
                </c:pt>
                <c:pt idx="3">
                  <c:v>10-15 years</c:v>
                </c:pt>
                <c:pt idx="4">
                  <c:v>More than 15 years</c:v>
                </c:pt>
              </c:strCache>
            </c:strRef>
          </c:cat>
          <c:val>
            <c:numRef>
              <c:f>Sheet1!$C$33:$C$37</c:f>
            </c:numRef>
          </c:val>
          <c:extLst>
            <c:ext xmlns:c16="http://schemas.microsoft.com/office/drawing/2014/chart" uri="{C3380CC4-5D6E-409C-BE32-E72D297353CC}">
              <c16:uniqueId val="{00000000-8375-304D-A9CA-FE86CDB509BF}"/>
            </c:ext>
          </c:extLst>
        </c:ser>
        <c:ser>
          <c:idx val="1"/>
          <c:order val="1"/>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Arial Narrow" panose="020B060602020203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Sheet1!$B$33:$B$37</c:f>
              <c:strCache>
                <c:ptCount val="5"/>
                <c:pt idx="0">
                  <c:v>3 years or less</c:v>
                </c:pt>
                <c:pt idx="1">
                  <c:v>4-6 years</c:v>
                </c:pt>
                <c:pt idx="2">
                  <c:v>7-9 years</c:v>
                </c:pt>
                <c:pt idx="3">
                  <c:v>10-15 years</c:v>
                </c:pt>
                <c:pt idx="4">
                  <c:v>More than 15 years</c:v>
                </c:pt>
              </c:strCache>
            </c:strRef>
          </c:cat>
          <c:val>
            <c:numRef>
              <c:f>Sheet1!$D$33:$D$37</c:f>
              <c:numCache>
                <c:formatCode>###0.0%</c:formatCode>
                <c:ptCount val="5"/>
                <c:pt idx="0">
                  <c:v>0.16</c:v>
                </c:pt>
                <c:pt idx="1">
                  <c:v>0.20250000000000001</c:v>
                </c:pt>
                <c:pt idx="2">
                  <c:v>0.19</c:v>
                </c:pt>
                <c:pt idx="3">
                  <c:v>0.17</c:v>
                </c:pt>
                <c:pt idx="4">
                  <c:v>0.27700000000000002</c:v>
                </c:pt>
              </c:numCache>
            </c:numRef>
          </c:val>
          <c:extLst>
            <c:ext xmlns:c16="http://schemas.microsoft.com/office/drawing/2014/chart" uri="{C3380CC4-5D6E-409C-BE32-E72D297353CC}">
              <c16:uniqueId val="{00000001-8375-304D-A9CA-FE86CDB509BF}"/>
            </c:ext>
          </c:extLst>
        </c:ser>
        <c:dLbls>
          <c:showLegendKey val="0"/>
          <c:showVal val="0"/>
          <c:showCatName val="0"/>
          <c:showSerName val="0"/>
          <c:showPercent val="0"/>
          <c:showBubbleSize val="0"/>
        </c:dLbls>
        <c:gapWidth val="219"/>
        <c:overlap val="-27"/>
        <c:axId val="152717328"/>
        <c:axId val="152714448"/>
      </c:barChart>
      <c:catAx>
        <c:axId val="152717328"/>
        <c:scaling>
          <c:orientation val="minMax"/>
        </c:scaling>
        <c:delete val="0"/>
        <c:axPos val="b"/>
        <c:title>
          <c:tx>
            <c:rich>
              <a:bodyPr rot="0" spcFirstLastPara="1" vertOverflow="ellipsis" vert="horz" wrap="square" anchor="ctr" anchorCtr="1"/>
              <a:lstStyle/>
              <a:p>
                <a:pPr>
                  <a:defRPr sz="1200" b="1" i="0" u="none" strike="noStrike" kern="1200" baseline="0">
                    <a:solidFill>
                      <a:schemeClr val="tx1">
                        <a:lumMod val="65000"/>
                        <a:lumOff val="35000"/>
                      </a:schemeClr>
                    </a:solidFill>
                    <a:latin typeface="Arial Narrow" panose="020B0606020202030204" pitchFamily="34" charset="0"/>
                    <a:ea typeface="+mn-ea"/>
                    <a:cs typeface="+mn-cs"/>
                  </a:defRPr>
                </a:pPr>
                <a:r>
                  <a:rPr lang="en-US" sz="1200" b="1">
                    <a:latin typeface="Arial Narrow" panose="020B0606020202030204" pitchFamily="34" charset="0"/>
                  </a:rPr>
                  <a:t>Years</a:t>
                </a:r>
              </a:p>
            </c:rich>
          </c:tx>
          <c:overlay val="0"/>
          <c:spPr>
            <a:noFill/>
            <a:ln>
              <a:noFill/>
            </a:ln>
            <a:effectLst/>
          </c:spPr>
          <c:txPr>
            <a:bodyPr rot="0" spcFirstLastPara="1" vertOverflow="ellipsis" vert="horz" wrap="square" anchor="ctr" anchorCtr="1"/>
            <a:lstStyle/>
            <a:p>
              <a:pPr>
                <a:defRPr sz="1200" b="1" i="0" u="none" strike="noStrike" kern="1200" baseline="0">
                  <a:solidFill>
                    <a:schemeClr val="tx1">
                      <a:lumMod val="65000"/>
                      <a:lumOff val="35000"/>
                    </a:schemeClr>
                  </a:solidFill>
                  <a:latin typeface="Arial Narrow" panose="020B0606020202030204" pitchFamily="34" charset="0"/>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Arial Narrow" panose="020B0606020202030204" pitchFamily="34" charset="0"/>
                <a:ea typeface="+mn-ea"/>
                <a:cs typeface="+mn-cs"/>
              </a:defRPr>
            </a:pPr>
            <a:endParaRPr lang="en-US"/>
          </a:p>
        </c:txPr>
        <c:crossAx val="152714448"/>
        <c:crosses val="autoZero"/>
        <c:auto val="1"/>
        <c:lblAlgn val="ctr"/>
        <c:lblOffset val="100"/>
        <c:noMultiLvlLbl val="0"/>
      </c:catAx>
      <c:valAx>
        <c:axId val="15271444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1" i="0" u="none" strike="noStrike" kern="1200" baseline="0">
                    <a:solidFill>
                      <a:schemeClr val="tx1">
                        <a:lumMod val="65000"/>
                        <a:lumOff val="35000"/>
                      </a:schemeClr>
                    </a:solidFill>
                    <a:latin typeface="Arial Narrow" panose="020B0606020202030204" pitchFamily="34" charset="0"/>
                    <a:ea typeface="+mn-ea"/>
                    <a:cs typeface="+mn-cs"/>
                  </a:defRPr>
                </a:pPr>
                <a:r>
                  <a:rPr lang="en-US" sz="1200" b="1">
                    <a:latin typeface="Arial Narrow" panose="020B0606020202030204" pitchFamily="34" charset="0"/>
                  </a:rPr>
                  <a:t>Frequency</a:t>
                </a:r>
              </a:p>
            </c:rich>
          </c:tx>
          <c:overlay val="0"/>
          <c:spPr>
            <a:noFill/>
            <a:ln>
              <a:noFill/>
            </a:ln>
            <a:effectLst/>
          </c:spPr>
          <c:txPr>
            <a:bodyPr rot="-5400000" spcFirstLastPara="1" vertOverflow="ellipsis" vert="horz" wrap="square" anchor="ctr" anchorCtr="1"/>
            <a:lstStyle/>
            <a:p>
              <a:pPr>
                <a:defRPr sz="1200" b="1" i="0" u="none" strike="noStrike" kern="1200" baseline="0">
                  <a:solidFill>
                    <a:schemeClr val="tx1">
                      <a:lumMod val="65000"/>
                      <a:lumOff val="35000"/>
                    </a:schemeClr>
                  </a:solidFill>
                  <a:latin typeface="Arial Narrow" panose="020B0606020202030204" pitchFamily="34" charset="0"/>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Arial Narrow" panose="020B0606020202030204" pitchFamily="34" charset="0"/>
                <a:ea typeface="+mn-ea"/>
                <a:cs typeface="+mn-cs"/>
              </a:defRPr>
            </a:pPr>
            <a:endParaRPr lang="en-US"/>
          </a:p>
        </c:txPr>
        <c:crossAx val="152717328"/>
        <c:crosses val="autoZero"/>
        <c:crossBetween val="between"/>
      </c:valAx>
      <c:spPr>
        <a:solidFill>
          <a:srgbClr val="00B0F0"/>
        </a:solid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200" b="1" i="0" u="none" strike="noStrike" kern="1200" spc="0" baseline="0">
                <a:solidFill>
                  <a:schemeClr val="tx1">
                    <a:lumMod val="65000"/>
                    <a:lumOff val="35000"/>
                  </a:schemeClr>
                </a:solidFill>
                <a:latin typeface="Arial Narrow" panose="020B0606020202030204" pitchFamily="34" charset="0"/>
                <a:ea typeface="+mn-ea"/>
                <a:cs typeface="+mn-cs"/>
              </a:defRPr>
            </a:pPr>
            <a:r>
              <a:rPr lang="en-ZA" sz="1200" b="1" baseline="0" dirty="0">
                <a:latin typeface="Arial Narrow" panose="020B0606020202030204" pitchFamily="34" charset="0"/>
              </a:rPr>
              <a:t>Distribution of tourism SMME in terms of y</a:t>
            </a:r>
            <a:r>
              <a:rPr lang="en-ZA" sz="1200" b="1" dirty="0">
                <a:latin typeface="Arial Narrow" panose="020B0606020202030204" pitchFamily="34" charset="0"/>
              </a:rPr>
              <a:t>ears</a:t>
            </a:r>
            <a:r>
              <a:rPr lang="en-ZA" sz="1200" b="1" baseline="0" dirty="0">
                <a:latin typeface="Arial Narrow" panose="020B0606020202030204" pitchFamily="34" charset="0"/>
              </a:rPr>
              <a:t> in operation across provinces</a:t>
            </a:r>
            <a:r>
              <a:rPr lang="en-ZA" sz="1200" b="1" dirty="0">
                <a:latin typeface="Arial Narrow" panose="020B0606020202030204" pitchFamily="34" charset="0"/>
              </a:rPr>
              <a:t> (n=400, in %)</a:t>
            </a:r>
          </a:p>
        </c:rich>
      </c:tx>
      <c:layout>
        <c:manualLayout>
          <c:xMode val="edge"/>
          <c:yMode val="edge"/>
          <c:x val="0.17029683277181754"/>
          <c:y val="2.621231979030144E-2"/>
        </c:manualLayout>
      </c:layout>
      <c:overlay val="0"/>
      <c:spPr>
        <a:noFill/>
        <a:ln>
          <a:noFill/>
        </a:ln>
        <a:effectLst/>
      </c:spPr>
      <c:txPr>
        <a:bodyPr rot="0" spcFirstLastPara="1" vertOverflow="ellipsis" vert="horz" wrap="square" anchor="ctr" anchorCtr="1"/>
        <a:lstStyle/>
        <a:p>
          <a:pPr>
            <a:defRPr sz="1200" b="1" i="0" u="none" strike="noStrike" kern="1200" spc="0" baseline="0">
              <a:solidFill>
                <a:schemeClr val="tx1">
                  <a:lumMod val="65000"/>
                  <a:lumOff val="35000"/>
                </a:schemeClr>
              </a:solidFill>
              <a:latin typeface="Arial Narrow" panose="020B0606020202030204" pitchFamily="34" charset="0"/>
              <a:ea typeface="+mn-ea"/>
              <a:cs typeface="+mn-cs"/>
            </a:defRPr>
          </a:pPr>
          <a:endParaRPr lang="en-US"/>
        </a:p>
      </c:txPr>
    </c:title>
    <c:autoTitleDeleted val="0"/>
    <c:plotArea>
      <c:layout>
        <c:manualLayout>
          <c:layoutTarget val="inner"/>
          <c:xMode val="edge"/>
          <c:yMode val="edge"/>
          <c:x val="0.13733771674740272"/>
          <c:y val="7.0055858973010018E-2"/>
          <c:w val="0.807409230096238"/>
          <c:h val="0.49958421596014324"/>
        </c:manualLayout>
      </c:layout>
      <c:barChart>
        <c:barDir val="col"/>
        <c:grouping val="clustered"/>
        <c:varyColors val="0"/>
        <c:ser>
          <c:idx val="0"/>
          <c:order val="0"/>
          <c:tx>
            <c:strRef>
              <c:f>'Profile by province'!$C$33</c:f>
              <c:strCache>
                <c:ptCount val="1"/>
                <c:pt idx="0">
                  <c:v>Free State</c:v>
                </c:pt>
              </c:strCache>
            </c:strRef>
          </c:tx>
          <c:spPr>
            <a:solidFill>
              <a:schemeClr val="accent1"/>
            </a:solidFill>
            <a:ln>
              <a:noFill/>
            </a:ln>
            <a:effectLst/>
          </c:spPr>
          <c:invertIfNegative val="0"/>
          <c:cat>
            <c:strRef>
              <c:f>'Profile by province'!$B$34:$B$43</c:f>
              <c:strCache>
                <c:ptCount val="9"/>
                <c:pt idx="0">
                  <c:v>3 years or less</c:v>
                </c:pt>
                <c:pt idx="2">
                  <c:v>4-6 years</c:v>
                </c:pt>
                <c:pt idx="4">
                  <c:v>7-9 years</c:v>
                </c:pt>
                <c:pt idx="6">
                  <c:v>10-15 years</c:v>
                </c:pt>
                <c:pt idx="8">
                  <c:v>More than 15 years</c:v>
                </c:pt>
              </c:strCache>
            </c:strRef>
          </c:cat>
          <c:val>
            <c:numRef>
              <c:f>'Profile by province'!$C$34:$C$43</c:f>
              <c:numCache>
                <c:formatCode>General</c:formatCode>
                <c:ptCount val="10"/>
                <c:pt idx="0" formatCode="###0.0%">
                  <c:v>0.125</c:v>
                </c:pt>
                <c:pt idx="2" formatCode="###0.0%">
                  <c:v>0.23456790123456789</c:v>
                </c:pt>
                <c:pt idx="4" formatCode="###0.0%">
                  <c:v>0.19736842105263158</c:v>
                </c:pt>
                <c:pt idx="6" formatCode="###0.0%">
                  <c:v>0.19117647058823528</c:v>
                </c:pt>
                <c:pt idx="8" formatCode="###0.0%">
                  <c:v>0.22522522522522523</c:v>
                </c:pt>
              </c:numCache>
            </c:numRef>
          </c:val>
          <c:extLst>
            <c:ext xmlns:c16="http://schemas.microsoft.com/office/drawing/2014/chart" uri="{C3380CC4-5D6E-409C-BE32-E72D297353CC}">
              <c16:uniqueId val="{00000000-1BB9-D44E-A879-DB121D64EA10}"/>
            </c:ext>
          </c:extLst>
        </c:ser>
        <c:ser>
          <c:idx val="1"/>
          <c:order val="1"/>
          <c:tx>
            <c:strRef>
              <c:f>'Profile by province'!$D$33</c:f>
              <c:strCache>
                <c:ptCount val="1"/>
                <c:pt idx="0">
                  <c:v>Gauteng</c:v>
                </c:pt>
              </c:strCache>
            </c:strRef>
          </c:tx>
          <c:spPr>
            <a:solidFill>
              <a:schemeClr val="accent2"/>
            </a:solidFill>
            <a:ln>
              <a:noFill/>
            </a:ln>
            <a:effectLst/>
          </c:spPr>
          <c:invertIfNegative val="0"/>
          <c:cat>
            <c:strRef>
              <c:f>'Profile by province'!$B$34:$B$43</c:f>
              <c:strCache>
                <c:ptCount val="9"/>
                <c:pt idx="0">
                  <c:v>3 years or less</c:v>
                </c:pt>
                <c:pt idx="2">
                  <c:v>4-6 years</c:v>
                </c:pt>
                <c:pt idx="4">
                  <c:v>7-9 years</c:v>
                </c:pt>
                <c:pt idx="6">
                  <c:v>10-15 years</c:v>
                </c:pt>
                <c:pt idx="8">
                  <c:v>More than 15 years</c:v>
                </c:pt>
              </c:strCache>
            </c:strRef>
          </c:cat>
          <c:val>
            <c:numRef>
              <c:f>'Profile by province'!$D$34:$D$43</c:f>
              <c:numCache>
                <c:formatCode>General</c:formatCode>
                <c:ptCount val="10"/>
                <c:pt idx="0" formatCode="###0.0%">
                  <c:v>0.109375</c:v>
                </c:pt>
                <c:pt idx="2" formatCode="###0.0%">
                  <c:v>0.16049382716049382</c:v>
                </c:pt>
                <c:pt idx="4" formatCode="###0.0%">
                  <c:v>0.27700000000000002</c:v>
                </c:pt>
                <c:pt idx="6" formatCode="###0.0%">
                  <c:v>0.23599999999999999</c:v>
                </c:pt>
                <c:pt idx="8" formatCode="###0.0%">
                  <c:v>0.2072072072072072</c:v>
                </c:pt>
              </c:numCache>
            </c:numRef>
          </c:val>
          <c:extLst>
            <c:ext xmlns:c16="http://schemas.microsoft.com/office/drawing/2014/chart" uri="{C3380CC4-5D6E-409C-BE32-E72D297353CC}">
              <c16:uniqueId val="{00000001-1BB9-D44E-A879-DB121D64EA10}"/>
            </c:ext>
          </c:extLst>
        </c:ser>
        <c:ser>
          <c:idx val="2"/>
          <c:order val="2"/>
          <c:tx>
            <c:strRef>
              <c:f>'Profile by province'!$E$33</c:f>
              <c:strCache>
                <c:ptCount val="1"/>
                <c:pt idx="0">
                  <c:v>Northern Cape</c:v>
                </c:pt>
              </c:strCache>
            </c:strRef>
          </c:tx>
          <c:spPr>
            <a:solidFill>
              <a:schemeClr val="accent3"/>
            </a:solidFill>
            <a:ln>
              <a:noFill/>
            </a:ln>
            <a:effectLst/>
          </c:spPr>
          <c:invertIfNegative val="0"/>
          <c:cat>
            <c:strRef>
              <c:f>'Profile by province'!$B$34:$B$43</c:f>
              <c:strCache>
                <c:ptCount val="9"/>
                <c:pt idx="0">
                  <c:v>3 years or less</c:v>
                </c:pt>
                <c:pt idx="2">
                  <c:v>4-6 years</c:v>
                </c:pt>
                <c:pt idx="4">
                  <c:v>7-9 years</c:v>
                </c:pt>
                <c:pt idx="6">
                  <c:v>10-15 years</c:v>
                </c:pt>
                <c:pt idx="8">
                  <c:v>More than 15 years</c:v>
                </c:pt>
              </c:strCache>
            </c:strRef>
          </c:cat>
          <c:val>
            <c:numRef>
              <c:f>'Profile by province'!$E$34:$E$43</c:f>
              <c:numCache>
                <c:formatCode>General</c:formatCode>
                <c:ptCount val="10"/>
                <c:pt idx="0" formatCode="###0.0%">
                  <c:v>0.1875</c:v>
                </c:pt>
                <c:pt idx="2" formatCode="###0.0%">
                  <c:v>0.1728395061728395</c:v>
                </c:pt>
                <c:pt idx="4" formatCode="###0.0%">
                  <c:v>0.10526315789473684</c:v>
                </c:pt>
                <c:pt idx="6" formatCode="###0.0%">
                  <c:v>0.23529411764705879</c:v>
                </c:pt>
                <c:pt idx="8" formatCode="###0.0%">
                  <c:v>0.27027027027027029</c:v>
                </c:pt>
              </c:numCache>
            </c:numRef>
          </c:val>
          <c:extLst>
            <c:ext xmlns:c16="http://schemas.microsoft.com/office/drawing/2014/chart" uri="{C3380CC4-5D6E-409C-BE32-E72D297353CC}">
              <c16:uniqueId val="{00000002-1BB9-D44E-A879-DB121D64EA10}"/>
            </c:ext>
          </c:extLst>
        </c:ser>
        <c:ser>
          <c:idx val="3"/>
          <c:order val="3"/>
          <c:tx>
            <c:strRef>
              <c:f>'Profile by province'!$F$33</c:f>
              <c:strCache>
                <c:ptCount val="1"/>
                <c:pt idx="0">
                  <c:v>North West</c:v>
                </c:pt>
              </c:strCache>
            </c:strRef>
          </c:tx>
          <c:spPr>
            <a:solidFill>
              <a:schemeClr val="accent4"/>
            </a:solidFill>
            <a:ln>
              <a:noFill/>
            </a:ln>
            <a:effectLst/>
          </c:spPr>
          <c:invertIfNegative val="0"/>
          <c:cat>
            <c:strRef>
              <c:f>'Profile by province'!$B$34:$B$43</c:f>
              <c:strCache>
                <c:ptCount val="9"/>
                <c:pt idx="0">
                  <c:v>3 years or less</c:v>
                </c:pt>
                <c:pt idx="2">
                  <c:v>4-6 years</c:v>
                </c:pt>
                <c:pt idx="4">
                  <c:v>7-9 years</c:v>
                </c:pt>
                <c:pt idx="6">
                  <c:v>10-15 years</c:v>
                </c:pt>
                <c:pt idx="8">
                  <c:v>More than 15 years</c:v>
                </c:pt>
              </c:strCache>
            </c:strRef>
          </c:cat>
          <c:val>
            <c:numRef>
              <c:f>'Profile by province'!$F$34:$F$43</c:f>
              <c:numCache>
                <c:formatCode>General</c:formatCode>
                <c:ptCount val="10"/>
                <c:pt idx="0" formatCode="###0.0%">
                  <c:v>0.375</c:v>
                </c:pt>
                <c:pt idx="2" formatCode="###0.0%">
                  <c:v>0.32098765432098764</c:v>
                </c:pt>
                <c:pt idx="4" formatCode="###0.0%">
                  <c:v>0.25</c:v>
                </c:pt>
                <c:pt idx="6" formatCode="###0.0%">
                  <c:v>8.8235294117647065E-2</c:v>
                </c:pt>
                <c:pt idx="8" formatCode="###0.0%">
                  <c:v>4.504504504504505E-2</c:v>
                </c:pt>
              </c:numCache>
            </c:numRef>
          </c:val>
          <c:extLst>
            <c:ext xmlns:c16="http://schemas.microsoft.com/office/drawing/2014/chart" uri="{C3380CC4-5D6E-409C-BE32-E72D297353CC}">
              <c16:uniqueId val="{00000003-1BB9-D44E-A879-DB121D64EA10}"/>
            </c:ext>
          </c:extLst>
        </c:ser>
        <c:ser>
          <c:idx val="4"/>
          <c:order val="4"/>
          <c:tx>
            <c:strRef>
              <c:f>'Profile by province'!$G$33</c:f>
              <c:strCache>
                <c:ptCount val="1"/>
                <c:pt idx="0">
                  <c:v>Western Cape</c:v>
                </c:pt>
              </c:strCache>
            </c:strRef>
          </c:tx>
          <c:spPr>
            <a:solidFill>
              <a:schemeClr val="accent5"/>
            </a:solidFill>
            <a:ln>
              <a:noFill/>
            </a:ln>
            <a:effectLst/>
          </c:spPr>
          <c:invertIfNegative val="0"/>
          <c:cat>
            <c:strRef>
              <c:f>'Profile by province'!$B$34:$B$43</c:f>
              <c:strCache>
                <c:ptCount val="9"/>
                <c:pt idx="0">
                  <c:v>3 years or less</c:v>
                </c:pt>
                <c:pt idx="2">
                  <c:v>4-6 years</c:v>
                </c:pt>
                <c:pt idx="4">
                  <c:v>7-9 years</c:v>
                </c:pt>
                <c:pt idx="6">
                  <c:v>10-15 years</c:v>
                </c:pt>
                <c:pt idx="8">
                  <c:v>More than 15 years</c:v>
                </c:pt>
              </c:strCache>
            </c:strRef>
          </c:cat>
          <c:val>
            <c:numRef>
              <c:f>'Profile by province'!$G$34:$G$43</c:f>
              <c:numCache>
                <c:formatCode>General</c:formatCode>
                <c:ptCount val="10"/>
                <c:pt idx="0" formatCode="###0.0%">
                  <c:v>0.203125</c:v>
                </c:pt>
                <c:pt idx="2" formatCode="###0.0%">
                  <c:v>0.1111111111111111</c:v>
                </c:pt>
                <c:pt idx="4" formatCode="###0.0%">
                  <c:v>0.17105263157894737</c:v>
                </c:pt>
                <c:pt idx="6" formatCode="###0.0%">
                  <c:v>0.25</c:v>
                </c:pt>
                <c:pt idx="8" formatCode="###0.0%">
                  <c:v>0.253</c:v>
                </c:pt>
              </c:numCache>
            </c:numRef>
          </c:val>
          <c:extLst>
            <c:ext xmlns:c16="http://schemas.microsoft.com/office/drawing/2014/chart" uri="{C3380CC4-5D6E-409C-BE32-E72D297353CC}">
              <c16:uniqueId val="{00000004-1BB9-D44E-A879-DB121D64EA10}"/>
            </c:ext>
          </c:extLst>
        </c:ser>
        <c:dLbls>
          <c:showLegendKey val="0"/>
          <c:showVal val="0"/>
          <c:showCatName val="0"/>
          <c:showSerName val="0"/>
          <c:showPercent val="0"/>
          <c:showBubbleSize val="0"/>
        </c:dLbls>
        <c:gapWidth val="100"/>
        <c:overlap val="-30"/>
        <c:axId val="2018227232"/>
        <c:axId val="2018230112"/>
      </c:barChart>
      <c:catAx>
        <c:axId val="20182272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018230112"/>
        <c:crosses val="autoZero"/>
        <c:auto val="1"/>
        <c:lblAlgn val="ctr"/>
        <c:lblOffset val="100"/>
        <c:noMultiLvlLbl val="0"/>
      </c:catAx>
      <c:valAx>
        <c:axId val="201823011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tx1">
                        <a:lumMod val="65000"/>
                        <a:lumOff val="35000"/>
                      </a:schemeClr>
                    </a:solidFill>
                    <a:latin typeface="Arial Narrow" panose="020B0606020202030204" pitchFamily="34" charset="0"/>
                    <a:ea typeface="+mn-ea"/>
                    <a:cs typeface="+mn-cs"/>
                  </a:defRPr>
                </a:pPr>
                <a:r>
                  <a:rPr lang="en-ZA" sz="1200">
                    <a:latin typeface="Arial Narrow" panose="020B0606020202030204" pitchFamily="34" charset="0"/>
                  </a:rPr>
                  <a:t>Frequency</a:t>
                </a:r>
              </a:p>
            </c:rich>
          </c:tx>
          <c:layout>
            <c:manualLayout>
              <c:xMode val="edge"/>
              <c:yMode val="edge"/>
              <c:x val="1.5510746731664082E-2"/>
              <c:y val="0.2523184929537805"/>
            </c:manualLayout>
          </c:layout>
          <c:overlay val="0"/>
          <c:spPr>
            <a:noFill/>
            <a:ln>
              <a:noFill/>
            </a:ln>
            <a:effectLst/>
          </c:spPr>
          <c:txPr>
            <a:bodyPr rot="-5400000" spcFirstLastPara="1" vertOverflow="ellipsis" vert="horz" wrap="square" anchor="ctr" anchorCtr="1"/>
            <a:lstStyle/>
            <a:p>
              <a:pPr>
                <a:defRPr sz="1200" b="0" i="0" u="none" strike="noStrike" kern="1200" baseline="0">
                  <a:solidFill>
                    <a:schemeClr val="tx1">
                      <a:lumMod val="65000"/>
                      <a:lumOff val="35000"/>
                    </a:schemeClr>
                  </a:solidFill>
                  <a:latin typeface="Arial Narrow" panose="020B0606020202030204" pitchFamily="34" charset="0"/>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Arial Narrow" panose="020B0606020202030204" pitchFamily="34" charset="0"/>
                <a:ea typeface="+mn-ea"/>
                <a:cs typeface="+mn-cs"/>
              </a:defRPr>
            </a:pPr>
            <a:endParaRPr lang="en-US"/>
          </a:p>
        </c:txPr>
        <c:crossAx val="2018227232"/>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1200" b="0" i="0" u="none" strike="noStrike" kern="1200" baseline="0">
                <a:solidFill>
                  <a:schemeClr val="tx1">
                    <a:lumMod val="65000"/>
                    <a:lumOff val="35000"/>
                  </a:schemeClr>
                </a:solidFill>
                <a:latin typeface="Arial Narrow" panose="020B0606020202030204" pitchFamily="34" charset="0"/>
                <a:ea typeface="+mn-ea"/>
                <a:cs typeface="+mn-cs"/>
              </a:defRPr>
            </a:pPr>
            <a:endParaRPr lang="en-US"/>
          </a:p>
        </c:txPr>
      </c:dTable>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4">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ZA" sz="1400"/>
              <a:t>Digital technologies experience (n=400, in %)</a:t>
            </a:r>
          </a:p>
        </c:rich>
      </c:tx>
      <c:overlay val="1"/>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ZA"/>
        </a:p>
      </c:txPr>
    </c:title>
    <c:autoTitleDeleted val="0"/>
    <c:plotArea>
      <c:layout>
        <c:manualLayout>
          <c:layoutTarget val="inner"/>
          <c:xMode val="edge"/>
          <c:yMode val="edge"/>
          <c:x val="0.14604323901990335"/>
          <c:y val="0.14571777486147564"/>
          <c:w val="0.81372950592096549"/>
          <c:h val="0.63705198308544764"/>
        </c:manualLayout>
      </c:layout>
      <c:barChart>
        <c:barDir val="col"/>
        <c:grouping val="clustered"/>
        <c:varyColors val="0"/>
        <c:ser>
          <c:idx val="0"/>
          <c:order val="0"/>
          <c:spPr>
            <a:solidFill>
              <a:schemeClr val="accent1"/>
            </a:solidFill>
            <a:ln>
              <a:noFill/>
            </a:ln>
            <a:effectLst/>
          </c:spPr>
          <c:invertIfNegative val="0"/>
          <c:cat>
            <c:strRef>
              <c:f>Sheet1!$B$42:$B$45</c:f>
              <c:strCache>
                <c:ptCount val="4"/>
                <c:pt idx="0">
                  <c:v>No experience</c:v>
                </c:pt>
                <c:pt idx="1">
                  <c:v>Limited experience</c:v>
                </c:pt>
                <c:pt idx="2">
                  <c:v>Some experience, but still learning and adapting</c:v>
                </c:pt>
                <c:pt idx="3">
                  <c:v>Very experienced and comfortable with using digital technologies</c:v>
                </c:pt>
              </c:strCache>
            </c:strRef>
          </c:cat>
          <c:val>
            <c:numRef>
              <c:f>Sheet1!$C$42:$C$45</c:f>
            </c:numRef>
          </c:val>
          <c:extLst>
            <c:ext xmlns:c16="http://schemas.microsoft.com/office/drawing/2014/chart" uri="{C3380CC4-5D6E-409C-BE32-E72D297353CC}">
              <c16:uniqueId val="{00000000-624E-074B-83AD-D2259DF7CF4A}"/>
            </c:ext>
          </c:extLst>
        </c:ser>
        <c:ser>
          <c:idx val="1"/>
          <c:order val="1"/>
          <c:spPr>
            <a:solidFill>
              <a:srgbClr val="7030A0"/>
            </a:solidFill>
            <a:ln>
              <a:noFill/>
            </a:ln>
            <a:effectLst/>
          </c:spPr>
          <c:invertIfNegative val="0"/>
          <c:dPt>
            <c:idx val="1"/>
            <c:invertIfNegative val="0"/>
            <c:bubble3D val="0"/>
            <c:spPr>
              <a:solidFill>
                <a:srgbClr val="00B0F0"/>
              </a:solidFill>
              <a:ln>
                <a:noFill/>
              </a:ln>
              <a:effectLst/>
            </c:spPr>
            <c:extLst>
              <c:ext xmlns:c16="http://schemas.microsoft.com/office/drawing/2014/chart" uri="{C3380CC4-5D6E-409C-BE32-E72D297353CC}">
                <c16:uniqueId val="{00000000-2353-428A-A9BA-63D1F3F91DAA}"/>
              </c:ext>
            </c:extLst>
          </c:dPt>
          <c:dPt>
            <c:idx val="2"/>
            <c:invertIfNegative val="0"/>
            <c:bubble3D val="0"/>
            <c:spPr>
              <a:solidFill>
                <a:srgbClr val="00B050"/>
              </a:solidFill>
              <a:ln>
                <a:noFill/>
              </a:ln>
              <a:effectLst/>
            </c:spPr>
            <c:extLst>
              <c:ext xmlns:c16="http://schemas.microsoft.com/office/drawing/2014/chart" uri="{C3380CC4-5D6E-409C-BE32-E72D297353CC}">
                <c16:uniqueId val="{00000001-2353-428A-A9BA-63D1F3F91DAA}"/>
              </c:ext>
            </c:extLst>
          </c:dPt>
          <c:dPt>
            <c:idx val="3"/>
            <c:invertIfNegative val="0"/>
            <c:bubble3D val="0"/>
            <c:spPr>
              <a:solidFill>
                <a:srgbClr val="FDB913"/>
              </a:solidFill>
              <a:ln>
                <a:noFill/>
              </a:ln>
              <a:effectLst/>
            </c:spPr>
            <c:extLst>
              <c:ext xmlns:c16="http://schemas.microsoft.com/office/drawing/2014/chart" uri="{C3380CC4-5D6E-409C-BE32-E72D297353CC}">
                <c16:uniqueId val="{00000002-2353-428A-A9BA-63D1F3F91DAA}"/>
              </c:ext>
            </c:extLst>
          </c:dPt>
          <c:dLbls>
            <c:spPr>
              <a:noFill/>
              <a:ln>
                <a:no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Sheet1!$B$42:$B$45</c:f>
              <c:strCache>
                <c:ptCount val="4"/>
                <c:pt idx="0">
                  <c:v>No experience</c:v>
                </c:pt>
                <c:pt idx="1">
                  <c:v>Limited experience</c:v>
                </c:pt>
                <c:pt idx="2">
                  <c:v>Some experience, but still learning and adapting</c:v>
                </c:pt>
                <c:pt idx="3">
                  <c:v>Very experienced and comfortable with using digital technologies</c:v>
                </c:pt>
              </c:strCache>
            </c:strRef>
          </c:cat>
          <c:val>
            <c:numRef>
              <c:f>Sheet1!$D$42:$D$45</c:f>
              <c:numCache>
                <c:formatCode>###0.0%</c:formatCode>
                <c:ptCount val="4"/>
                <c:pt idx="0">
                  <c:v>0.01</c:v>
                </c:pt>
                <c:pt idx="1">
                  <c:v>0.105</c:v>
                </c:pt>
                <c:pt idx="2">
                  <c:v>0.46</c:v>
                </c:pt>
                <c:pt idx="3">
                  <c:v>0.42499999999999999</c:v>
                </c:pt>
              </c:numCache>
            </c:numRef>
          </c:val>
          <c:extLst>
            <c:ext xmlns:c16="http://schemas.microsoft.com/office/drawing/2014/chart" uri="{C3380CC4-5D6E-409C-BE32-E72D297353CC}">
              <c16:uniqueId val="{00000001-624E-074B-83AD-D2259DF7CF4A}"/>
            </c:ext>
          </c:extLst>
        </c:ser>
        <c:dLbls>
          <c:showLegendKey val="0"/>
          <c:showVal val="0"/>
          <c:showCatName val="0"/>
          <c:showSerName val="0"/>
          <c:showPercent val="0"/>
          <c:showBubbleSize val="0"/>
        </c:dLbls>
        <c:gapWidth val="219"/>
        <c:overlap val="-27"/>
        <c:axId val="2042333184"/>
        <c:axId val="2042338944"/>
      </c:barChart>
      <c:catAx>
        <c:axId val="2042333184"/>
        <c:scaling>
          <c:orientation val="minMax"/>
        </c:scaling>
        <c:delete val="0"/>
        <c:axPos val="b"/>
        <c:title>
          <c:tx>
            <c:rich>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r>
                  <a:rPr lang="en-ZA"/>
                  <a:t>Level of experience</a:t>
                </a:r>
              </a:p>
            </c:rich>
          </c:tx>
          <c:layout>
            <c:manualLayout>
              <c:xMode val="edge"/>
              <c:yMode val="edge"/>
              <c:x val="0.48439505975458652"/>
              <c:y val="0.9203470399533392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ZA"/>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2042338944"/>
        <c:crosses val="autoZero"/>
        <c:auto val="1"/>
        <c:lblAlgn val="ctr"/>
        <c:lblOffset val="100"/>
        <c:noMultiLvlLbl val="0"/>
      </c:catAx>
      <c:valAx>
        <c:axId val="204233894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r>
                  <a:rPr lang="en-ZA"/>
                  <a:t>Frequency</a:t>
                </a:r>
              </a:p>
            </c:rich>
          </c:tx>
          <c:layout>
            <c:manualLayout>
              <c:xMode val="edge"/>
              <c:yMode val="edge"/>
              <c:x val="7.6421838488006169E-3"/>
              <c:y val="0.38336672022591339"/>
            </c:manualLayout>
          </c:layout>
          <c:overlay val="0"/>
          <c:spPr>
            <a:noFill/>
            <a:ln>
              <a:noFill/>
            </a:ln>
            <a:effectLst/>
          </c:spPr>
          <c:txPr>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title>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204233318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200"/>
      </a:pPr>
      <a:endParaRPr lang="en-US"/>
    </a:p>
  </c:txPr>
  <c:externalData r:id="rId4">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200" b="1" i="0" u="none" strike="noStrike" kern="1200" baseline="0">
                <a:solidFill>
                  <a:schemeClr val="dk1">
                    <a:lumMod val="75000"/>
                    <a:lumOff val="25000"/>
                  </a:schemeClr>
                </a:solidFill>
                <a:latin typeface="Arial Narrow" panose="020B0606020202030204" pitchFamily="34" charset="0"/>
                <a:ea typeface="+mn-ea"/>
                <a:cs typeface="+mn-cs"/>
              </a:defRPr>
            </a:pPr>
            <a:r>
              <a:rPr lang="en-ZA" sz="1200" dirty="0">
                <a:latin typeface="Arial Narrow" panose="020B0606020202030204" pitchFamily="34" charset="0"/>
              </a:rPr>
              <a:t>Tourism SMMEs overall digital technologies experience across provinces </a:t>
            </a:r>
            <a:r>
              <a:rPr lang="en-ZA" sz="1200" baseline="0" dirty="0">
                <a:latin typeface="Arial Narrow" panose="020B0606020202030204" pitchFamily="34" charset="0"/>
              </a:rPr>
              <a:t>(n=400, in %)</a:t>
            </a:r>
            <a:endParaRPr lang="en-ZA" sz="1200" dirty="0">
              <a:latin typeface="Arial Narrow" panose="020B0606020202030204" pitchFamily="34" charset="0"/>
            </a:endParaRPr>
          </a:p>
        </c:rich>
      </c:tx>
      <c:layout>
        <c:manualLayout>
          <c:xMode val="edge"/>
          <c:yMode val="edge"/>
          <c:x val="9.1646354974518063E-2"/>
          <c:y val="1.5620932048945588E-2"/>
        </c:manualLayout>
      </c:layout>
      <c:overlay val="1"/>
      <c:spPr>
        <a:noFill/>
        <a:ln>
          <a:noFill/>
        </a:ln>
        <a:effectLst/>
      </c:spPr>
      <c:txPr>
        <a:bodyPr rot="0" spcFirstLastPara="1" vertOverflow="ellipsis" vert="horz" wrap="square" anchor="ctr" anchorCtr="1"/>
        <a:lstStyle/>
        <a:p>
          <a:pPr>
            <a:defRPr sz="1200" b="1" i="0" u="none" strike="noStrike" kern="1200" baseline="0">
              <a:solidFill>
                <a:schemeClr val="dk1">
                  <a:lumMod val="75000"/>
                  <a:lumOff val="25000"/>
                </a:schemeClr>
              </a:solidFill>
              <a:latin typeface="Arial Narrow" panose="020B0606020202030204" pitchFamily="34" charset="0"/>
              <a:ea typeface="+mn-ea"/>
              <a:cs typeface="+mn-cs"/>
            </a:defRPr>
          </a:pPr>
          <a:endParaRPr lang="en-ZA"/>
        </a:p>
      </c:txPr>
    </c:title>
    <c:autoTitleDeleted val="0"/>
    <c:view3D>
      <c:rotX val="0"/>
      <c:rotY val="0"/>
      <c:depthPercent val="60"/>
      <c:rAngAx val="0"/>
      <c:perspective val="10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12122210654348568"/>
          <c:y val="8.7983911513323285E-2"/>
          <c:w val="0.86604189570643275"/>
          <c:h val="0.45504526866268413"/>
        </c:manualLayout>
      </c:layout>
      <c:bar3DChart>
        <c:barDir val="col"/>
        <c:grouping val="clustered"/>
        <c:varyColors val="0"/>
        <c:ser>
          <c:idx val="0"/>
          <c:order val="0"/>
          <c:tx>
            <c:strRef>
              <c:f>'Profile by province'!$C$86</c:f>
              <c:strCache>
                <c:ptCount val="1"/>
                <c:pt idx="0">
                  <c:v>Free state</c:v>
                </c:pt>
              </c:strCache>
            </c:strRef>
          </c:tx>
          <c:spPr>
            <a:solidFill>
              <a:schemeClr val="accent1">
                <a:alpha val="85000"/>
              </a:schemeClr>
            </a:solidFill>
            <a:ln w="9525" cap="flat" cmpd="sng" algn="ctr">
              <a:noFill/>
              <a:round/>
            </a:ln>
            <a:effectLst/>
            <a:sp3d/>
          </c:spPr>
          <c:invertIfNegative val="0"/>
          <c:cat>
            <c:strRef>
              <c:f>('Profile by province'!$B$87,'Profile by province'!$B$89,'Profile by province'!$B$91,'Profile by province'!$B$93)</c:f>
              <c:strCache>
                <c:ptCount val="4"/>
                <c:pt idx="0">
                  <c:v>No experience</c:v>
                </c:pt>
                <c:pt idx="1">
                  <c:v>Limited experience</c:v>
                </c:pt>
                <c:pt idx="2">
                  <c:v>Some experience, but still learning and adapting</c:v>
                </c:pt>
                <c:pt idx="3">
                  <c:v>Very experienced and comfortable with using digital technologies</c:v>
                </c:pt>
              </c:strCache>
              <c:extLst/>
            </c:strRef>
          </c:cat>
          <c:val>
            <c:numRef>
              <c:f>('Profile by province'!$C$87,'Profile by province'!$C$89,'Profile by province'!$C$91,'Profile by province'!$C$93)</c:f>
              <c:numCache>
                <c:formatCode>###0.0%</c:formatCode>
                <c:ptCount val="4"/>
                <c:pt idx="0">
                  <c:v>0</c:v>
                </c:pt>
                <c:pt idx="1">
                  <c:v>7.1428571428571425E-2</c:v>
                </c:pt>
                <c:pt idx="2">
                  <c:v>0.15217391304347827</c:v>
                </c:pt>
                <c:pt idx="3">
                  <c:v>0.28823529411764703</c:v>
                </c:pt>
              </c:numCache>
              <c:extLst/>
            </c:numRef>
          </c:val>
          <c:extLst>
            <c:ext xmlns:c16="http://schemas.microsoft.com/office/drawing/2014/chart" uri="{C3380CC4-5D6E-409C-BE32-E72D297353CC}">
              <c16:uniqueId val="{00000000-A667-2748-A634-1AFACF34ECBF}"/>
            </c:ext>
          </c:extLst>
        </c:ser>
        <c:ser>
          <c:idx val="1"/>
          <c:order val="1"/>
          <c:tx>
            <c:strRef>
              <c:f>'Profile by province'!$D$86</c:f>
              <c:strCache>
                <c:ptCount val="1"/>
                <c:pt idx="0">
                  <c:v>Gauteng</c:v>
                </c:pt>
              </c:strCache>
            </c:strRef>
          </c:tx>
          <c:spPr>
            <a:solidFill>
              <a:schemeClr val="accent2">
                <a:alpha val="85000"/>
              </a:schemeClr>
            </a:solidFill>
            <a:ln w="9525" cap="flat" cmpd="sng" algn="ctr">
              <a:solidFill>
                <a:schemeClr val="accent2">
                  <a:lumMod val="75000"/>
                </a:schemeClr>
              </a:solidFill>
              <a:round/>
            </a:ln>
            <a:effectLst/>
            <a:sp3d contourW="9525">
              <a:contourClr>
                <a:schemeClr val="accent2">
                  <a:lumMod val="75000"/>
                </a:schemeClr>
              </a:contourClr>
            </a:sp3d>
          </c:spPr>
          <c:invertIfNegative val="0"/>
          <c:cat>
            <c:strRef>
              <c:f>('Profile by province'!$B$87,'Profile by province'!$B$89,'Profile by province'!$B$91,'Profile by province'!$B$93)</c:f>
              <c:strCache>
                <c:ptCount val="4"/>
                <c:pt idx="0">
                  <c:v>No experience</c:v>
                </c:pt>
                <c:pt idx="1">
                  <c:v>Limited experience</c:v>
                </c:pt>
                <c:pt idx="2">
                  <c:v>Some experience, but still learning and adapting</c:v>
                </c:pt>
                <c:pt idx="3">
                  <c:v>Very experienced and comfortable with using digital technologies</c:v>
                </c:pt>
              </c:strCache>
              <c:extLst/>
            </c:strRef>
          </c:cat>
          <c:val>
            <c:numRef>
              <c:f>('Profile by province'!$D$87,'Profile by province'!$D$89,'Profile by province'!$D$91,'Profile by province'!$D$93)</c:f>
              <c:numCache>
                <c:formatCode>###0.0%</c:formatCode>
                <c:ptCount val="4"/>
                <c:pt idx="0">
                  <c:v>0</c:v>
                </c:pt>
                <c:pt idx="1">
                  <c:v>0.14285714285714285</c:v>
                </c:pt>
                <c:pt idx="2">
                  <c:v>0.20108695652173914</c:v>
                </c:pt>
                <c:pt idx="3">
                  <c:v>0.21764705882352942</c:v>
                </c:pt>
              </c:numCache>
              <c:extLst/>
            </c:numRef>
          </c:val>
          <c:extLst>
            <c:ext xmlns:c16="http://schemas.microsoft.com/office/drawing/2014/chart" uri="{C3380CC4-5D6E-409C-BE32-E72D297353CC}">
              <c16:uniqueId val="{00000001-A667-2748-A634-1AFACF34ECBF}"/>
            </c:ext>
          </c:extLst>
        </c:ser>
        <c:ser>
          <c:idx val="2"/>
          <c:order val="2"/>
          <c:tx>
            <c:strRef>
              <c:f>'Profile by province'!$E$86</c:f>
              <c:strCache>
                <c:ptCount val="1"/>
                <c:pt idx="0">
                  <c:v>Northern Cape</c:v>
                </c:pt>
              </c:strCache>
            </c:strRef>
          </c:tx>
          <c:spPr>
            <a:solidFill>
              <a:schemeClr val="accent3">
                <a:alpha val="85000"/>
              </a:schemeClr>
            </a:solidFill>
            <a:ln w="9525" cap="flat" cmpd="sng" algn="ctr">
              <a:solidFill>
                <a:schemeClr val="accent3">
                  <a:lumMod val="75000"/>
                </a:schemeClr>
              </a:solidFill>
              <a:round/>
            </a:ln>
            <a:effectLst/>
            <a:sp3d contourW="9525">
              <a:contourClr>
                <a:schemeClr val="accent3">
                  <a:lumMod val="75000"/>
                </a:schemeClr>
              </a:contourClr>
            </a:sp3d>
          </c:spPr>
          <c:invertIfNegative val="0"/>
          <c:cat>
            <c:strRef>
              <c:f>('Profile by province'!$B$87,'Profile by province'!$B$89,'Profile by province'!$B$91,'Profile by province'!$B$93)</c:f>
              <c:strCache>
                <c:ptCount val="4"/>
                <c:pt idx="0">
                  <c:v>No experience</c:v>
                </c:pt>
                <c:pt idx="1">
                  <c:v>Limited experience</c:v>
                </c:pt>
                <c:pt idx="2">
                  <c:v>Some experience, but still learning and adapting</c:v>
                </c:pt>
                <c:pt idx="3">
                  <c:v>Very experienced and comfortable with using digital technologies</c:v>
                </c:pt>
              </c:strCache>
              <c:extLst/>
            </c:strRef>
          </c:cat>
          <c:val>
            <c:numRef>
              <c:f>('Profile by province'!$E$87,'Profile by province'!$E$89,'Profile by province'!$E$91,'Profile by province'!$E$93)</c:f>
              <c:numCache>
                <c:formatCode>###0.0%</c:formatCode>
                <c:ptCount val="4"/>
                <c:pt idx="0">
                  <c:v>0.25</c:v>
                </c:pt>
                <c:pt idx="1">
                  <c:v>0.16666666666666663</c:v>
                </c:pt>
                <c:pt idx="2">
                  <c:v>0.24456521739130432</c:v>
                </c:pt>
                <c:pt idx="3">
                  <c:v>0.1588235294117647</c:v>
                </c:pt>
              </c:numCache>
              <c:extLst/>
            </c:numRef>
          </c:val>
          <c:extLst>
            <c:ext xmlns:c16="http://schemas.microsoft.com/office/drawing/2014/chart" uri="{C3380CC4-5D6E-409C-BE32-E72D297353CC}">
              <c16:uniqueId val="{00000002-A667-2748-A634-1AFACF34ECBF}"/>
            </c:ext>
          </c:extLst>
        </c:ser>
        <c:ser>
          <c:idx val="3"/>
          <c:order val="3"/>
          <c:tx>
            <c:strRef>
              <c:f>'Profile by province'!$F$86</c:f>
              <c:strCache>
                <c:ptCount val="1"/>
                <c:pt idx="0">
                  <c:v>North West</c:v>
                </c:pt>
              </c:strCache>
            </c:strRef>
          </c:tx>
          <c:spPr>
            <a:solidFill>
              <a:schemeClr val="accent4">
                <a:alpha val="85000"/>
              </a:schemeClr>
            </a:solidFill>
            <a:ln w="9525" cap="flat" cmpd="sng" algn="ctr">
              <a:solidFill>
                <a:schemeClr val="accent4">
                  <a:lumMod val="75000"/>
                </a:schemeClr>
              </a:solidFill>
              <a:round/>
            </a:ln>
            <a:effectLst/>
            <a:sp3d contourW="9525">
              <a:contourClr>
                <a:schemeClr val="accent4">
                  <a:lumMod val="75000"/>
                </a:schemeClr>
              </a:contourClr>
            </a:sp3d>
          </c:spPr>
          <c:invertIfNegative val="0"/>
          <c:cat>
            <c:strRef>
              <c:f>('Profile by province'!$B$87,'Profile by province'!$B$89,'Profile by province'!$B$91,'Profile by province'!$B$93)</c:f>
              <c:strCache>
                <c:ptCount val="4"/>
                <c:pt idx="0">
                  <c:v>No experience</c:v>
                </c:pt>
                <c:pt idx="1">
                  <c:v>Limited experience</c:v>
                </c:pt>
                <c:pt idx="2">
                  <c:v>Some experience, but still learning and adapting</c:v>
                </c:pt>
                <c:pt idx="3">
                  <c:v>Very experienced and comfortable with using digital technologies</c:v>
                </c:pt>
              </c:strCache>
              <c:extLst/>
            </c:strRef>
          </c:cat>
          <c:val>
            <c:numRef>
              <c:f>('Profile by province'!$F$87,'Profile by province'!$F$89,'Profile by province'!$F$91,'Profile by province'!$F$93)</c:f>
              <c:numCache>
                <c:formatCode>###0.0%</c:formatCode>
                <c:ptCount val="4"/>
                <c:pt idx="0">
                  <c:v>0.25</c:v>
                </c:pt>
                <c:pt idx="1">
                  <c:v>0.42857142857142855</c:v>
                </c:pt>
                <c:pt idx="2">
                  <c:v>0.15217391304347827</c:v>
                </c:pt>
                <c:pt idx="3">
                  <c:v>0.19411764705882356</c:v>
                </c:pt>
              </c:numCache>
              <c:extLst/>
            </c:numRef>
          </c:val>
          <c:extLst>
            <c:ext xmlns:c16="http://schemas.microsoft.com/office/drawing/2014/chart" uri="{C3380CC4-5D6E-409C-BE32-E72D297353CC}">
              <c16:uniqueId val="{00000003-A667-2748-A634-1AFACF34ECBF}"/>
            </c:ext>
          </c:extLst>
        </c:ser>
        <c:ser>
          <c:idx val="4"/>
          <c:order val="4"/>
          <c:tx>
            <c:strRef>
              <c:f>'Profile by province'!$G$86</c:f>
              <c:strCache>
                <c:ptCount val="1"/>
                <c:pt idx="0">
                  <c:v>Western Cape</c:v>
                </c:pt>
              </c:strCache>
            </c:strRef>
          </c:tx>
          <c:spPr>
            <a:solidFill>
              <a:schemeClr val="accent5">
                <a:alpha val="85000"/>
              </a:schemeClr>
            </a:solidFill>
            <a:ln w="9525" cap="flat" cmpd="sng" algn="ctr">
              <a:solidFill>
                <a:schemeClr val="accent5">
                  <a:lumMod val="75000"/>
                </a:schemeClr>
              </a:solidFill>
              <a:round/>
            </a:ln>
            <a:effectLst/>
            <a:sp3d contourW="9525">
              <a:contourClr>
                <a:schemeClr val="accent5">
                  <a:lumMod val="75000"/>
                </a:schemeClr>
              </a:contourClr>
            </a:sp3d>
          </c:spPr>
          <c:invertIfNegative val="0"/>
          <c:cat>
            <c:strRef>
              <c:f>('Profile by province'!$B$87,'Profile by province'!$B$89,'Profile by province'!$B$91,'Profile by province'!$B$93)</c:f>
              <c:strCache>
                <c:ptCount val="4"/>
                <c:pt idx="0">
                  <c:v>No experience</c:v>
                </c:pt>
                <c:pt idx="1">
                  <c:v>Limited experience</c:v>
                </c:pt>
                <c:pt idx="2">
                  <c:v>Some experience, but still learning and adapting</c:v>
                </c:pt>
                <c:pt idx="3">
                  <c:v>Very experienced and comfortable with using digital technologies</c:v>
                </c:pt>
              </c:strCache>
              <c:extLst/>
            </c:strRef>
          </c:cat>
          <c:val>
            <c:numRef>
              <c:f>('Profile by province'!$G$87,'Profile by province'!$G$89,'Profile by province'!$G$91,'Profile by province'!$G$93)</c:f>
              <c:numCache>
                <c:formatCode>###0.0%</c:formatCode>
                <c:ptCount val="4"/>
                <c:pt idx="0">
                  <c:v>0.5</c:v>
                </c:pt>
                <c:pt idx="1">
                  <c:v>0.19047619047619047</c:v>
                </c:pt>
                <c:pt idx="2">
                  <c:v>0.25</c:v>
                </c:pt>
                <c:pt idx="3">
                  <c:v>0.14117647058823529</c:v>
                </c:pt>
              </c:numCache>
              <c:extLst/>
            </c:numRef>
          </c:val>
          <c:extLst>
            <c:ext xmlns:c16="http://schemas.microsoft.com/office/drawing/2014/chart" uri="{C3380CC4-5D6E-409C-BE32-E72D297353CC}">
              <c16:uniqueId val="{00000004-A667-2748-A634-1AFACF34ECBF}"/>
            </c:ext>
          </c:extLst>
        </c:ser>
        <c:dLbls>
          <c:showLegendKey val="0"/>
          <c:showVal val="0"/>
          <c:showCatName val="0"/>
          <c:showSerName val="0"/>
          <c:showPercent val="0"/>
          <c:showBubbleSize val="0"/>
        </c:dLbls>
        <c:gapWidth val="180"/>
        <c:gapDepth val="50"/>
        <c:shape val="box"/>
        <c:axId val="1478356656"/>
        <c:axId val="1478357616"/>
        <c:axId val="0"/>
      </c:bar3DChart>
      <c:catAx>
        <c:axId val="1478356656"/>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000" b="0" i="0" u="none" strike="noStrike" kern="1200" cap="none" baseline="0">
                <a:solidFill>
                  <a:schemeClr val="dk1">
                    <a:lumMod val="75000"/>
                    <a:lumOff val="25000"/>
                  </a:schemeClr>
                </a:solidFill>
                <a:latin typeface="Arial Narrow" panose="020B0606020202030204" pitchFamily="34" charset="0"/>
                <a:ea typeface="+mn-ea"/>
                <a:cs typeface="+mn-cs"/>
              </a:defRPr>
            </a:pPr>
            <a:endParaRPr lang="en-US"/>
          </a:p>
        </c:txPr>
        <c:crossAx val="1478357616"/>
        <c:crosses val="autoZero"/>
        <c:auto val="1"/>
        <c:lblAlgn val="ctr"/>
        <c:lblOffset val="100"/>
        <c:noMultiLvlLbl val="0"/>
      </c:catAx>
      <c:valAx>
        <c:axId val="1478357616"/>
        <c:scaling>
          <c:orientation val="minMax"/>
        </c:scaling>
        <c:delete val="0"/>
        <c:axPos val="l"/>
        <c:majorGridlines>
          <c:spPr>
            <a:ln w="9525" cap="flat" cmpd="sng" algn="ctr">
              <a:solidFill>
                <a:schemeClr val="dk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dk1">
                        <a:lumMod val="75000"/>
                        <a:lumOff val="25000"/>
                      </a:schemeClr>
                    </a:solidFill>
                    <a:latin typeface="Arial Narrow" panose="020B0606020202030204" pitchFamily="34" charset="0"/>
                    <a:ea typeface="+mn-ea"/>
                    <a:cs typeface="+mn-cs"/>
                  </a:defRPr>
                </a:pPr>
                <a:r>
                  <a:rPr lang="en-ZA" sz="1000" b="0">
                    <a:latin typeface="Arial Narrow" panose="020B0606020202030204" pitchFamily="34" charset="0"/>
                  </a:rPr>
                  <a:t>Frequency</a:t>
                </a:r>
              </a:p>
            </c:rich>
          </c:tx>
          <c:layout>
            <c:manualLayout>
              <c:xMode val="edge"/>
              <c:yMode val="edge"/>
              <c:x val="1.8104304101362472E-2"/>
              <c:y val="0.2618195310850398"/>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dk1">
                      <a:lumMod val="75000"/>
                      <a:lumOff val="25000"/>
                    </a:schemeClr>
                  </a:solidFill>
                  <a:latin typeface="Arial Narrow" panose="020B0606020202030204" pitchFamily="34" charset="0"/>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dk1">
                    <a:lumMod val="75000"/>
                    <a:lumOff val="25000"/>
                  </a:schemeClr>
                </a:solidFill>
                <a:latin typeface="Arial Narrow" panose="020B0606020202030204" pitchFamily="34" charset="0"/>
                <a:ea typeface="+mn-ea"/>
                <a:cs typeface="+mn-cs"/>
              </a:defRPr>
            </a:pPr>
            <a:endParaRPr lang="en-US"/>
          </a:p>
        </c:txPr>
        <c:crossAx val="1478356656"/>
        <c:crosses val="autoZero"/>
        <c:crossBetween val="between"/>
      </c:valAx>
      <c:dTable>
        <c:showHorzBorder val="0"/>
        <c:showVertBorder val="1"/>
        <c:showOutline val="1"/>
        <c:showKeys val="1"/>
        <c:spPr>
          <a:noFill/>
          <a:ln w="9525">
            <a:solidFill>
              <a:schemeClr val="dk1">
                <a:lumMod val="35000"/>
                <a:lumOff val="65000"/>
              </a:schemeClr>
            </a:solidFill>
          </a:ln>
          <a:effectLst/>
        </c:spPr>
        <c:txPr>
          <a:bodyPr rot="0" spcFirstLastPara="1" vertOverflow="ellipsis" vert="horz" wrap="square" anchor="ctr" anchorCtr="1"/>
          <a:lstStyle/>
          <a:p>
            <a:pPr rtl="0">
              <a:defRPr sz="1200" b="0" i="0" u="none" strike="noStrike" kern="1200" baseline="0">
                <a:solidFill>
                  <a:schemeClr val="dk1">
                    <a:lumMod val="75000"/>
                    <a:lumOff val="25000"/>
                  </a:schemeClr>
                </a:solidFill>
                <a:latin typeface="+mn-lt"/>
                <a:ea typeface="+mn-ea"/>
                <a:cs typeface="+mn-cs"/>
              </a:defRPr>
            </a:pPr>
            <a:endParaRPr lang="en-US"/>
          </a:p>
        </c:txPr>
      </c:dTable>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9525" cap="flat" cmpd="sng" algn="ctr">
      <a:solidFill>
        <a:sysClr val="window" lastClr="FFFFFF">
          <a:lumMod val="85000"/>
        </a:sysClr>
      </a:solidFill>
      <a:round/>
    </a:ln>
    <a:effectLst/>
  </c:spPr>
  <c:txPr>
    <a:bodyPr/>
    <a:lstStyle/>
    <a:p>
      <a:pPr>
        <a:defRPr/>
      </a:pPr>
      <a:endParaRPr lang="en-US"/>
    </a:p>
  </c:txPr>
  <c:externalData r:id="rId4">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200" b="1" i="0" u="none" strike="noStrike" kern="1200" spc="0" baseline="0">
                <a:solidFill>
                  <a:schemeClr val="tx1">
                    <a:lumMod val="65000"/>
                    <a:lumOff val="35000"/>
                  </a:schemeClr>
                </a:solidFill>
                <a:latin typeface="Arial Narrow" panose="020B0606020202030204" pitchFamily="34" charset="0"/>
                <a:ea typeface="+mn-ea"/>
                <a:cs typeface="+mn-cs"/>
              </a:defRPr>
            </a:pPr>
            <a:r>
              <a:rPr lang="en-ZA" sz="1200" b="1">
                <a:latin typeface="Arial Narrow" panose="020B0606020202030204" pitchFamily="34" charset="0"/>
              </a:rPr>
              <a:t>Sources of information regarding</a:t>
            </a:r>
            <a:r>
              <a:rPr lang="en-ZA" sz="1200" b="1" baseline="0">
                <a:latin typeface="Arial Narrow" panose="020B0606020202030204" pitchFamily="34" charset="0"/>
              </a:rPr>
              <a:t> digital technology adoption</a:t>
            </a:r>
            <a:endParaRPr lang="en-ZA" sz="1200" b="1">
              <a:latin typeface="Arial Narrow" panose="020B0606020202030204" pitchFamily="34" charset="0"/>
            </a:endParaRPr>
          </a:p>
        </c:rich>
      </c:tx>
      <c:layout>
        <c:manualLayout>
          <c:xMode val="edge"/>
          <c:yMode val="edge"/>
          <c:x val="0.27067857817076807"/>
          <c:y val="3.3416875522138678E-2"/>
        </c:manualLayout>
      </c:layout>
      <c:overlay val="1"/>
      <c:spPr>
        <a:noFill/>
        <a:ln>
          <a:noFill/>
        </a:ln>
        <a:effectLst/>
      </c:spPr>
      <c:txPr>
        <a:bodyPr rot="0" spcFirstLastPara="1" vertOverflow="ellipsis" vert="horz" wrap="square" anchor="ctr" anchorCtr="1"/>
        <a:lstStyle/>
        <a:p>
          <a:pPr>
            <a:defRPr sz="1200" b="1" i="0" u="none" strike="noStrike" kern="1200" spc="0" baseline="0">
              <a:solidFill>
                <a:schemeClr val="tx1">
                  <a:lumMod val="65000"/>
                  <a:lumOff val="35000"/>
                </a:schemeClr>
              </a:solidFill>
              <a:latin typeface="Arial Narrow" panose="020B0606020202030204" pitchFamily="34" charset="0"/>
              <a:ea typeface="+mn-ea"/>
              <a:cs typeface="+mn-cs"/>
            </a:defRPr>
          </a:pPr>
          <a:endParaRPr lang="en-ZA"/>
        </a:p>
      </c:txPr>
    </c:title>
    <c:autoTitleDeleted val="0"/>
    <c:view3D>
      <c:rotX val="15"/>
      <c:rotY val="20"/>
      <c:depthPercent val="100"/>
      <c:rAngAx val="1"/>
    </c:view3D>
    <c:floor>
      <c:thickness val="0"/>
      <c:spPr>
        <a:solidFill>
          <a:schemeClr val="bg1">
            <a:lumMod val="85000"/>
          </a:schemeClr>
        </a:solid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8.3968796243856988E-2"/>
          <c:y val="9.7465886939571145E-2"/>
          <c:w val="0.89476283562002545"/>
          <c:h val="0.59283269415884421"/>
        </c:manualLayout>
      </c:layout>
      <c:bar3DChart>
        <c:barDir val="col"/>
        <c:grouping val="clustered"/>
        <c:varyColors val="0"/>
        <c:ser>
          <c:idx val="0"/>
          <c:order val="0"/>
          <c:spPr>
            <a:solidFill>
              <a:schemeClr val="accent1"/>
            </a:solidFill>
            <a:ln>
              <a:noFill/>
            </a:ln>
            <a:effectLst/>
            <a:sp3d/>
          </c:spPr>
          <c:invertIfNegative val="0"/>
          <c:dPt>
            <c:idx val="0"/>
            <c:invertIfNegative val="0"/>
            <c:bubble3D val="0"/>
            <c:spPr>
              <a:solidFill>
                <a:srgbClr val="C00000"/>
              </a:solidFill>
              <a:ln>
                <a:noFill/>
              </a:ln>
              <a:effectLst/>
              <a:sp3d/>
            </c:spPr>
            <c:extLst>
              <c:ext xmlns:c16="http://schemas.microsoft.com/office/drawing/2014/chart" uri="{C3380CC4-5D6E-409C-BE32-E72D297353CC}">
                <c16:uniqueId val="{00000000-346A-2E46-9083-3ACC9DD28BB4}"/>
              </c:ext>
            </c:extLst>
          </c:dPt>
          <c:dPt>
            <c:idx val="1"/>
            <c:invertIfNegative val="0"/>
            <c:bubble3D val="0"/>
            <c:spPr>
              <a:solidFill>
                <a:srgbClr val="FFC000"/>
              </a:solidFill>
              <a:ln>
                <a:noFill/>
              </a:ln>
              <a:effectLst/>
              <a:sp3d/>
            </c:spPr>
            <c:extLst>
              <c:ext xmlns:c16="http://schemas.microsoft.com/office/drawing/2014/chart" uri="{C3380CC4-5D6E-409C-BE32-E72D297353CC}">
                <c16:uniqueId val="{00000001-346A-2E46-9083-3ACC9DD28BB4}"/>
              </c:ext>
            </c:extLst>
          </c:dPt>
          <c:dPt>
            <c:idx val="2"/>
            <c:invertIfNegative val="0"/>
            <c:bubble3D val="0"/>
            <c:spPr>
              <a:solidFill>
                <a:srgbClr val="00B050"/>
              </a:solidFill>
              <a:ln>
                <a:noFill/>
              </a:ln>
              <a:effectLst/>
              <a:sp3d/>
            </c:spPr>
            <c:extLst>
              <c:ext xmlns:c16="http://schemas.microsoft.com/office/drawing/2014/chart" uri="{C3380CC4-5D6E-409C-BE32-E72D297353CC}">
                <c16:uniqueId val="{00000002-346A-2E46-9083-3ACC9DD28BB4}"/>
              </c:ext>
            </c:extLst>
          </c:dPt>
          <c:dPt>
            <c:idx val="3"/>
            <c:invertIfNegative val="0"/>
            <c:bubble3D val="0"/>
            <c:spPr>
              <a:solidFill>
                <a:srgbClr val="7030A0"/>
              </a:solidFill>
              <a:ln>
                <a:noFill/>
              </a:ln>
              <a:effectLst/>
              <a:sp3d/>
            </c:spPr>
            <c:extLst>
              <c:ext xmlns:c16="http://schemas.microsoft.com/office/drawing/2014/chart" uri="{C3380CC4-5D6E-409C-BE32-E72D297353CC}">
                <c16:uniqueId val="{00000003-346A-2E46-9083-3ACC9DD28BB4}"/>
              </c:ext>
            </c:extLst>
          </c:dPt>
          <c:dLbls>
            <c:dLbl>
              <c:idx val="0"/>
              <c:layout>
                <c:manualLayout>
                  <c:x val="1.1600928074245939E-2"/>
                  <c:y val="-3.620161514898356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346A-2E46-9083-3ACC9DD28BB4}"/>
                </c:ext>
              </c:extLst>
            </c:dLbl>
            <c:dLbl>
              <c:idx val="1"/>
              <c:layout>
                <c:manualLayout>
                  <c:x val="2.3201856148491809E-2"/>
                  <c:y val="-3.063213589529378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346A-2E46-9083-3ACC9DD28BB4}"/>
                </c:ext>
              </c:extLst>
            </c:dLbl>
            <c:dLbl>
              <c:idx val="2"/>
              <c:layout>
                <c:manualLayout>
                  <c:x val="2.3201856148491809E-2"/>
                  <c:y val="-2.784739626844891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346A-2E46-9083-3ACC9DD28BB4}"/>
                </c:ext>
              </c:extLst>
            </c:dLbl>
            <c:dLbl>
              <c:idx val="3"/>
              <c:layout>
                <c:manualLayout>
                  <c:x val="1.9334880123743233E-2"/>
                  <c:y val="-2.784739626844889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346A-2E46-9083-3ACC9DD28BB4}"/>
                </c:ext>
              </c:extLst>
            </c:dLbl>
            <c:dLbl>
              <c:idx val="4"/>
              <c:layout>
                <c:manualLayout>
                  <c:x val="3.8669760247486466E-2"/>
                  <c:y val="-3.341687552213867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346A-2E46-9083-3ACC9DD28BB4}"/>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Arial Narrow" panose="020B060602020203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'Sources of information'!$M$3:$M$7</c:f>
              <c:strCache>
                <c:ptCount val="5"/>
                <c:pt idx="0">
                  <c:v>Industry workshops/conferences</c:v>
                </c:pt>
                <c:pt idx="1">
                  <c:v>Online platforms</c:v>
                </c:pt>
                <c:pt idx="2">
                  <c:v>Word of mouth</c:v>
                </c:pt>
                <c:pt idx="3">
                  <c:v>Government platforms</c:v>
                </c:pt>
                <c:pt idx="4">
                  <c:v>Private sector/technology providers</c:v>
                </c:pt>
              </c:strCache>
            </c:strRef>
          </c:cat>
          <c:val>
            <c:numRef>
              <c:f>'Sources of information'!$N$3:$N$7</c:f>
              <c:numCache>
                <c:formatCode>###0.0%</c:formatCode>
                <c:ptCount val="5"/>
                <c:pt idx="0">
                  <c:v>0.44500000000000001</c:v>
                </c:pt>
                <c:pt idx="1">
                  <c:v>0.81</c:v>
                </c:pt>
                <c:pt idx="2">
                  <c:v>0.745</c:v>
                </c:pt>
                <c:pt idx="3">
                  <c:v>0.17749999999999999</c:v>
                </c:pt>
                <c:pt idx="4">
                  <c:v>0.39250000000000002</c:v>
                </c:pt>
              </c:numCache>
            </c:numRef>
          </c:val>
          <c:extLst>
            <c:ext xmlns:c16="http://schemas.microsoft.com/office/drawing/2014/chart" uri="{C3380CC4-5D6E-409C-BE32-E72D297353CC}">
              <c16:uniqueId val="{00000005-346A-2E46-9083-3ACC9DD28BB4}"/>
            </c:ext>
          </c:extLst>
        </c:ser>
        <c:dLbls>
          <c:showLegendKey val="0"/>
          <c:showVal val="1"/>
          <c:showCatName val="0"/>
          <c:showSerName val="0"/>
          <c:showPercent val="0"/>
          <c:showBubbleSize val="0"/>
        </c:dLbls>
        <c:gapWidth val="150"/>
        <c:shape val="box"/>
        <c:axId val="122957104"/>
        <c:axId val="122957584"/>
        <c:axId val="0"/>
      </c:bar3DChart>
      <c:catAx>
        <c:axId val="122957104"/>
        <c:scaling>
          <c:orientation val="minMax"/>
        </c:scaling>
        <c:delete val="0"/>
        <c:axPos val="b"/>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Arial Narrow" panose="020B0606020202030204" pitchFamily="34" charset="0"/>
                <a:ea typeface="+mn-ea"/>
                <a:cs typeface="+mn-cs"/>
              </a:defRPr>
            </a:pPr>
            <a:endParaRPr lang="en-US"/>
          </a:p>
        </c:txPr>
        <c:crossAx val="122957584"/>
        <c:crosses val="autoZero"/>
        <c:auto val="1"/>
        <c:lblAlgn val="ctr"/>
        <c:lblOffset val="100"/>
        <c:noMultiLvlLbl val="0"/>
      </c:catAx>
      <c:valAx>
        <c:axId val="122957584"/>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Arial Narrow" panose="020B0606020202030204" pitchFamily="34" charset="0"/>
                <a:ea typeface="+mn-ea"/>
                <a:cs typeface="+mn-cs"/>
              </a:defRPr>
            </a:pPr>
            <a:endParaRPr lang="en-US"/>
          </a:p>
        </c:txPr>
        <c:crossAx val="12295710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4">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0" i="0" u="none" strike="noStrike" kern="1200" spc="0" baseline="0">
                <a:solidFill>
                  <a:schemeClr val="tx1">
                    <a:lumMod val="65000"/>
                    <a:lumOff val="35000"/>
                  </a:schemeClr>
                </a:solidFill>
                <a:latin typeface="Arial Narrow" panose="020B0606020202030204" pitchFamily="34" charset="0"/>
                <a:ea typeface="+mn-ea"/>
                <a:cs typeface="+mn-cs"/>
              </a:defRPr>
            </a:pPr>
            <a:r>
              <a:rPr lang="en-US" sz="1200" b="1"/>
              <a:t>Digital tools</a:t>
            </a:r>
            <a:r>
              <a:rPr lang="en-US" sz="1200" b="1" baseline="0"/>
              <a:t> and </a:t>
            </a:r>
            <a:r>
              <a:rPr lang="en-US" sz="1200" b="1"/>
              <a:t>technologies implemented </a:t>
            </a:r>
          </a:p>
        </c:rich>
      </c:tx>
      <c:overlay val="0"/>
      <c:spPr>
        <a:noFill/>
        <a:ln>
          <a:noFill/>
        </a:ln>
        <a:effectLst/>
      </c:spPr>
      <c:txPr>
        <a:bodyPr rot="0" spcFirstLastPara="1" vertOverflow="ellipsis" vert="horz" wrap="square" anchor="ctr" anchorCtr="1"/>
        <a:lstStyle/>
        <a:p>
          <a:pPr>
            <a:defRPr sz="1200" b="0" i="0" u="none" strike="noStrike" kern="1200" spc="0" baseline="0">
              <a:solidFill>
                <a:schemeClr val="tx1">
                  <a:lumMod val="65000"/>
                  <a:lumOff val="35000"/>
                </a:schemeClr>
              </a:solidFill>
              <a:latin typeface="Arial Narrow" panose="020B0606020202030204" pitchFamily="34" charset="0"/>
              <a:ea typeface="+mn-ea"/>
              <a:cs typeface="+mn-cs"/>
            </a:defRPr>
          </a:pPr>
          <a:endParaRPr lang="en-US"/>
        </a:p>
      </c:txPr>
    </c:title>
    <c:autoTitleDeleted val="0"/>
    <c:plotArea>
      <c:layout/>
      <c:barChart>
        <c:barDir val="col"/>
        <c:grouping val="clustered"/>
        <c:varyColors val="0"/>
        <c:ser>
          <c:idx val="0"/>
          <c:order val="0"/>
          <c:spPr>
            <a:solidFill>
              <a:srgbClr val="92D050"/>
            </a:solidFill>
            <a:ln>
              <a:noFill/>
            </a:ln>
            <a:effectLst/>
            <a:scene3d>
              <a:camera prst="orthographicFront"/>
              <a:lightRig rig="threePt" dir="t">
                <a:rot lat="0" lon="0" rev="1200000"/>
              </a:lightRig>
            </a:scene3d>
            <a:sp3d>
              <a:bevelT w="127000" h="127000"/>
              <a:bevelB w="127000" h="127000"/>
            </a:sp3d>
          </c:spPr>
          <c:invertIfNegative val="0"/>
          <c:dPt>
            <c:idx val="1"/>
            <c:invertIfNegative val="0"/>
            <c:bubble3D val="0"/>
            <c:spPr>
              <a:solidFill>
                <a:srgbClr val="7030A0"/>
              </a:solidFill>
              <a:ln>
                <a:noFill/>
              </a:ln>
              <a:effectLst/>
              <a:scene3d>
                <a:camera prst="orthographicFront"/>
                <a:lightRig rig="threePt" dir="t">
                  <a:rot lat="0" lon="0" rev="1200000"/>
                </a:lightRig>
              </a:scene3d>
              <a:sp3d>
                <a:bevelT w="127000" h="127000"/>
                <a:bevelB w="127000" h="127000"/>
              </a:sp3d>
            </c:spPr>
            <c:extLst>
              <c:ext xmlns:c16="http://schemas.microsoft.com/office/drawing/2014/chart" uri="{C3380CC4-5D6E-409C-BE32-E72D297353CC}">
                <c16:uniqueId val="{00000003-0643-4A2B-A1C4-843D000F94E0}"/>
              </c:ext>
            </c:extLst>
          </c:dPt>
          <c:dPt>
            <c:idx val="2"/>
            <c:invertIfNegative val="0"/>
            <c:bubble3D val="0"/>
            <c:spPr>
              <a:solidFill>
                <a:srgbClr val="00B0F0"/>
              </a:solidFill>
              <a:ln>
                <a:noFill/>
              </a:ln>
              <a:effectLst/>
              <a:scene3d>
                <a:camera prst="orthographicFront"/>
                <a:lightRig rig="threePt" dir="t">
                  <a:rot lat="0" lon="0" rev="1200000"/>
                </a:lightRig>
              </a:scene3d>
              <a:sp3d>
                <a:bevelT w="127000" h="127000"/>
                <a:bevelB w="127000" h="127000"/>
              </a:sp3d>
            </c:spPr>
            <c:extLst>
              <c:ext xmlns:c16="http://schemas.microsoft.com/office/drawing/2014/chart" uri="{C3380CC4-5D6E-409C-BE32-E72D297353CC}">
                <c16:uniqueId val="{00000004-0643-4A2B-A1C4-843D000F94E0}"/>
              </c:ext>
            </c:extLst>
          </c:dPt>
          <c:dPt>
            <c:idx val="3"/>
            <c:invertIfNegative val="0"/>
            <c:bubble3D val="0"/>
            <c:spPr>
              <a:solidFill>
                <a:schemeClr val="accent4">
                  <a:lumMod val="75000"/>
                </a:schemeClr>
              </a:solidFill>
              <a:ln>
                <a:noFill/>
              </a:ln>
              <a:effectLst/>
              <a:scene3d>
                <a:camera prst="orthographicFront"/>
                <a:lightRig rig="threePt" dir="t">
                  <a:rot lat="0" lon="0" rev="1200000"/>
                </a:lightRig>
              </a:scene3d>
              <a:sp3d>
                <a:bevelT w="127000" h="127000"/>
                <a:bevelB w="127000" h="127000"/>
              </a:sp3d>
            </c:spPr>
            <c:extLst>
              <c:ext xmlns:c16="http://schemas.microsoft.com/office/drawing/2014/chart" uri="{C3380CC4-5D6E-409C-BE32-E72D297353CC}">
                <c16:uniqueId val="{00000005-0643-4A2B-A1C4-843D000F94E0}"/>
              </c:ext>
            </c:extLst>
          </c:dPt>
          <c:dPt>
            <c:idx val="4"/>
            <c:invertIfNegative val="0"/>
            <c:bubble3D val="0"/>
            <c:spPr>
              <a:solidFill>
                <a:srgbClr val="FFFF00"/>
              </a:solidFill>
              <a:ln>
                <a:noFill/>
              </a:ln>
              <a:effectLst/>
              <a:scene3d>
                <a:camera prst="orthographicFront"/>
                <a:lightRig rig="threePt" dir="t">
                  <a:rot lat="0" lon="0" rev="1200000"/>
                </a:lightRig>
              </a:scene3d>
              <a:sp3d>
                <a:bevelT w="127000" h="127000"/>
                <a:bevelB w="127000" h="127000"/>
              </a:sp3d>
            </c:spPr>
            <c:extLst>
              <c:ext xmlns:c16="http://schemas.microsoft.com/office/drawing/2014/chart" uri="{C3380CC4-5D6E-409C-BE32-E72D297353CC}">
                <c16:uniqueId val="{00000006-0643-4A2B-A1C4-843D000F94E0}"/>
              </c:ext>
            </c:extLst>
          </c:dPt>
          <c:dPt>
            <c:idx val="5"/>
            <c:invertIfNegative val="0"/>
            <c:bubble3D val="0"/>
            <c:spPr>
              <a:solidFill>
                <a:srgbClr val="FF0000"/>
              </a:solidFill>
              <a:ln>
                <a:noFill/>
              </a:ln>
              <a:effectLst/>
              <a:scene3d>
                <a:camera prst="orthographicFront"/>
                <a:lightRig rig="threePt" dir="t">
                  <a:rot lat="0" lon="0" rev="1200000"/>
                </a:lightRig>
              </a:scene3d>
              <a:sp3d>
                <a:bevelT w="127000" h="127000"/>
                <a:bevelB w="127000" h="127000"/>
              </a:sp3d>
            </c:spPr>
            <c:extLst>
              <c:ext xmlns:c16="http://schemas.microsoft.com/office/drawing/2014/chart" uri="{C3380CC4-5D6E-409C-BE32-E72D297353CC}">
                <c16:uniqueId val="{00000007-0643-4A2B-A1C4-843D000F94E0}"/>
              </c:ext>
            </c:extLst>
          </c:dPt>
          <c:dPt>
            <c:idx val="7"/>
            <c:invertIfNegative val="0"/>
            <c:bubble3D val="0"/>
            <c:spPr>
              <a:solidFill>
                <a:srgbClr val="C00000"/>
              </a:solidFill>
              <a:ln>
                <a:noFill/>
              </a:ln>
              <a:effectLst/>
              <a:scene3d>
                <a:camera prst="orthographicFront"/>
                <a:lightRig rig="threePt" dir="t">
                  <a:rot lat="0" lon="0" rev="1200000"/>
                </a:lightRig>
              </a:scene3d>
              <a:sp3d>
                <a:bevelT w="127000" h="127000"/>
                <a:bevelB w="127000" h="127000"/>
              </a:sp3d>
            </c:spPr>
            <c:extLst>
              <c:ext xmlns:c16="http://schemas.microsoft.com/office/drawing/2014/chart" uri="{C3380CC4-5D6E-409C-BE32-E72D297353CC}">
                <c16:uniqueId val="{00000002-0643-4A2B-A1C4-843D000F94E0}"/>
              </c:ext>
            </c:extLst>
          </c:dPt>
          <c:dPt>
            <c:idx val="8"/>
            <c:invertIfNegative val="0"/>
            <c:bubble3D val="0"/>
            <c:spPr>
              <a:solidFill>
                <a:schemeClr val="tx1">
                  <a:lumMod val="75000"/>
                </a:schemeClr>
              </a:solidFill>
              <a:ln>
                <a:noFill/>
              </a:ln>
              <a:effectLst/>
              <a:scene3d>
                <a:camera prst="orthographicFront"/>
                <a:lightRig rig="threePt" dir="t">
                  <a:rot lat="0" lon="0" rev="1200000"/>
                </a:lightRig>
              </a:scene3d>
              <a:sp3d>
                <a:bevelT w="127000" h="127000"/>
                <a:bevelB w="127000" h="127000"/>
              </a:sp3d>
            </c:spPr>
            <c:extLst>
              <c:ext xmlns:c16="http://schemas.microsoft.com/office/drawing/2014/chart" uri="{C3380CC4-5D6E-409C-BE32-E72D297353CC}">
                <c16:uniqueId val="{00000001-0643-4A2B-A1C4-843D000F94E0}"/>
              </c:ext>
            </c:extLst>
          </c:dPt>
          <c:dPt>
            <c:idx val="9"/>
            <c:invertIfNegative val="0"/>
            <c:bubble3D val="0"/>
            <c:spPr>
              <a:solidFill>
                <a:srgbClr val="9A9B9D"/>
              </a:solidFill>
              <a:ln>
                <a:noFill/>
              </a:ln>
              <a:effectLst/>
              <a:scene3d>
                <a:camera prst="orthographicFront"/>
                <a:lightRig rig="threePt" dir="t">
                  <a:rot lat="0" lon="0" rev="1200000"/>
                </a:lightRig>
              </a:scene3d>
              <a:sp3d>
                <a:bevelT w="127000" h="127000"/>
                <a:bevelB w="127000" h="127000"/>
              </a:sp3d>
            </c:spPr>
            <c:extLst>
              <c:ext xmlns:c16="http://schemas.microsoft.com/office/drawing/2014/chart" uri="{C3380CC4-5D6E-409C-BE32-E72D297353CC}">
                <c16:uniqueId val="{00000000-0643-4A2B-A1C4-843D000F94E0}"/>
              </c:ext>
            </c:extLst>
          </c:dPt>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Arial Narrow" panose="020B060602020203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'technologies 4 growth'!$I$3:$I$12</c:f>
              <c:strCache>
                <c:ptCount val="10"/>
                <c:pt idx="0">
                  <c:v>Social media </c:v>
                </c:pt>
                <c:pt idx="1">
                  <c:v>Website</c:v>
                </c:pt>
                <c:pt idx="2">
                  <c:v>Online booking</c:v>
                </c:pt>
                <c:pt idx="3">
                  <c:v>Digital payment systems</c:v>
                </c:pt>
                <c:pt idx="4">
                  <c:v>Cloud-based file storage and collaboration tools</c:v>
                </c:pt>
                <c:pt idx="5">
                  <c:v>Mobile Apps</c:v>
                </c:pt>
                <c:pt idx="6">
                  <c:v>Data analytics and reporting tools</c:v>
                </c:pt>
                <c:pt idx="7">
                  <c:v> Website with an e-commerce platform</c:v>
                </c:pt>
                <c:pt idx="8">
                  <c:v>Inventory Management Systems</c:v>
                </c:pt>
                <c:pt idx="9">
                  <c:v>Virtual tour platforms and immersive technologies</c:v>
                </c:pt>
              </c:strCache>
            </c:strRef>
          </c:cat>
          <c:val>
            <c:numRef>
              <c:f>'technologies 4 growth'!$J$3:$J$12</c:f>
              <c:numCache>
                <c:formatCode>###0.0%</c:formatCode>
                <c:ptCount val="10"/>
                <c:pt idx="0">
                  <c:v>0.85</c:v>
                </c:pt>
                <c:pt idx="1">
                  <c:v>0.82499999999999996</c:v>
                </c:pt>
                <c:pt idx="2">
                  <c:v>0.64</c:v>
                </c:pt>
                <c:pt idx="3">
                  <c:v>0.49</c:v>
                </c:pt>
                <c:pt idx="4">
                  <c:v>0.46250000000000002</c:v>
                </c:pt>
                <c:pt idx="5">
                  <c:v>0.39250000000000002</c:v>
                </c:pt>
                <c:pt idx="6">
                  <c:v>0.32500000000000001</c:v>
                </c:pt>
                <c:pt idx="7">
                  <c:v>0.28249999999999997</c:v>
                </c:pt>
                <c:pt idx="8">
                  <c:v>0.28000000000000003</c:v>
                </c:pt>
                <c:pt idx="9">
                  <c:v>0.16500000000000001</c:v>
                </c:pt>
              </c:numCache>
            </c:numRef>
          </c:val>
          <c:extLst>
            <c:ext xmlns:c16="http://schemas.microsoft.com/office/drawing/2014/chart" uri="{C3380CC4-5D6E-409C-BE32-E72D297353CC}">
              <c16:uniqueId val="{00000000-8EF2-774D-92D3-7410A6C625B7}"/>
            </c:ext>
          </c:extLst>
        </c:ser>
        <c:dLbls>
          <c:dLblPos val="outEnd"/>
          <c:showLegendKey val="0"/>
          <c:showVal val="1"/>
          <c:showCatName val="0"/>
          <c:showSerName val="0"/>
          <c:showPercent val="0"/>
          <c:showBubbleSize val="0"/>
        </c:dLbls>
        <c:gapWidth val="219"/>
        <c:overlap val="-30"/>
        <c:axId val="388967520"/>
        <c:axId val="388964160"/>
      </c:barChart>
      <c:catAx>
        <c:axId val="3889675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Arial Narrow" panose="020B0606020202030204" pitchFamily="34" charset="0"/>
                <a:ea typeface="+mn-ea"/>
                <a:cs typeface="+mn-cs"/>
              </a:defRPr>
            </a:pPr>
            <a:endParaRPr lang="en-US"/>
          </a:p>
        </c:txPr>
        <c:crossAx val="388964160"/>
        <c:crosses val="autoZero"/>
        <c:auto val="1"/>
        <c:lblAlgn val="ctr"/>
        <c:lblOffset val="100"/>
        <c:noMultiLvlLbl val="0"/>
      </c:catAx>
      <c:valAx>
        <c:axId val="388964160"/>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Narrow" panose="020B0606020202030204" pitchFamily="34" charset="0"/>
                <a:ea typeface="+mn-ea"/>
                <a:cs typeface="+mn-cs"/>
              </a:defRPr>
            </a:pPr>
            <a:endParaRPr lang="en-US"/>
          </a:p>
        </c:txPr>
        <c:crossAx val="388967520"/>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latin typeface="Arial Narrow" panose="020B0606020202030204" pitchFamily="34"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4">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10.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64">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88">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dk1">
        <a:lumMod val="75000"/>
        <a:lumOff val="25000"/>
      </a:schemeClr>
    </cs:fontRef>
    <cs:defRPr sz="900" kern="120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solidFill>
        <a:schemeClr val="phClr">
          <a:alpha val="85000"/>
        </a:schemeClr>
      </a:solidFill>
      <a:ln w="9525" cap="flat" cmpd="sng" algn="ctr">
        <a:solidFill>
          <a:schemeClr val="phClr">
            <a:lumMod val="75000"/>
          </a:schemeClr>
        </a:solidFill>
        <a:round/>
      </a:ln>
    </cs:spPr>
  </cs:dataPoint>
  <cs:dataPoint3D>
    <cs:lnRef idx="0">
      <cs:styleClr val="auto"/>
    </cs:lnRef>
    <cs:fillRef idx="0">
      <cs:styleClr val="auto"/>
    </cs:fillRef>
    <cs:effectRef idx="0">
      <cs:styleClr val="auto"/>
    </cs:effectRef>
    <cs:fontRef idx="minor">
      <a:schemeClr val="dk1"/>
    </cs:fontRef>
    <cs:spPr>
      <a:solidFill>
        <a:schemeClr val="phClr">
          <a:alpha val="85000"/>
        </a:schemeClr>
      </a:solidFill>
      <a:ln w="9525" cap="flat" cmpd="sng" algn="ctr">
        <a:solidFill>
          <a:schemeClr val="phClr">
            <a:lumMod val="75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spPr>
      <a:solidFill>
        <a:schemeClr val="lt1">
          <a:lumMod val="95000"/>
        </a:schemeClr>
      </a:solidFill>
      <a:sp3d/>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8.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36954E7-984E-B74B-9966-C5820F6677B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952D5B39-822F-F143-9097-5AC9B4CDA62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B5C2669-30C2-C94B-AF12-8602A1222208}" type="datetimeFigureOut">
              <a:rPr lang="en-US" smtClean="0"/>
              <a:t>10/23/2025</a:t>
            </a:fld>
            <a:endParaRPr lang="en-US"/>
          </a:p>
        </p:txBody>
      </p:sp>
      <p:sp>
        <p:nvSpPr>
          <p:cNvPr id="4" name="Footer Placeholder 3">
            <a:extLst>
              <a:ext uri="{FF2B5EF4-FFF2-40B4-BE49-F238E27FC236}">
                <a16:creationId xmlns:a16="http://schemas.microsoft.com/office/drawing/2014/main" id="{790FFBE5-1333-5D49-B86D-FAB413977AC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r>
              <a:rPr lang="en-US"/>
              <a:t>UJ CBE</a:t>
            </a:r>
          </a:p>
        </p:txBody>
      </p:sp>
      <p:sp>
        <p:nvSpPr>
          <p:cNvPr id="5" name="Slide Number Placeholder 4">
            <a:extLst>
              <a:ext uri="{FF2B5EF4-FFF2-40B4-BE49-F238E27FC236}">
                <a16:creationId xmlns:a16="http://schemas.microsoft.com/office/drawing/2014/main" id="{948BD9C9-FE7D-F74F-8367-A2058A8B861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1C32E21-4CFB-B34B-8CA7-3F13DD31F79D}" type="slidenum">
              <a:rPr lang="en-US" smtClean="0"/>
              <a:t>‹#›</a:t>
            </a:fld>
            <a:endParaRPr lang="en-US"/>
          </a:p>
        </p:txBody>
      </p:sp>
    </p:spTree>
    <p:extLst>
      <p:ext uri="{BB962C8B-B14F-4D97-AF65-F5344CB8AC3E}">
        <p14:creationId xmlns:p14="http://schemas.microsoft.com/office/powerpoint/2010/main" val="3220872928"/>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0EF7E2D-7B8F-4F80-BF99-5B46D35C2FAD}" type="datetimeFigureOut">
              <a:rPr lang="en-ZA" smtClean="0"/>
              <a:t>2025/10/23</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r>
              <a:rPr lang="en-ZA"/>
              <a:t>UJ CBE</a:t>
            </a: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F646900-4EDF-44E7-B007-0B5AD608C128}" type="slidenum">
              <a:rPr lang="en-ZA" smtClean="0"/>
              <a:t>‹#›</a:t>
            </a:fld>
            <a:endParaRPr lang="en-ZA"/>
          </a:p>
        </p:txBody>
      </p:sp>
    </p:spTree>
    <p:extLst>
      <p:ext uri="{BB962C8B-B14F-4D97-AF65-F5344CB8AC3E}">
        <p14:creationId xmlns:p14="http://schemas.microsoft.com/office/powerpoint/2010/main" val="446554910"/>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en-ZA"/>
              <a:t>UJ CBE</a:t>
            </a:r>
          </a:p>
        </p:txBody>
      </p:sp>
      <p:sp>
        <p:nvSpPr>
          <p:cNvPr id="5" name="Slide Number Placeholder 4"/>
          <p:cNvSpPr>
            <a:spLocks noGrp="1"/>
          </p:cNvSpPr>
          <p:nvPr>
            <p:ph type="sldNum" sz="quarter" idx="5"/>
          </p:nvPr>
        </p:nvSpPr>
        <p:spPr/>
        <p:txBody>
          <a:bodyPr/>
          <a:lstStyle/>
          <a:p>
            <a:fld id="{EF646900-4EDF-44E7-B007-0B5AD608C128}" type="slidenum">
              <a:rPr lang="en-ZA" smtClean="0"/>
              <a:t>1</a:t>
            </a:fld>
            <a:endParaRPr lang="en-ZA"/>
          </a:p>
        </p:txBody>
      </p:sp>
    </p:spTree>
    <p:extLst>
      <p:ext uri="{BB962C8B-B14F-4D97-AF65-F5344CB8AC3E}">
        <p14:creationId xmlns:p14="http://schemas.microsoft.com/office/powerpoint/2010/main" val="17674528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200" dirty="0">
                <a:effectLst/>
                <a:latin typeface="Arial Narrow" panose="020B0604020202020204" pitchFamily="34" charset="0"/>
                <a:cs typeface="Arial Narrow" panose="020B0604020202020204" pitchFamily="34" charset="0"/>
              </a:rPr>
              <a:t>An analysis of the database showed an unequal representation of the SMMEs categories whereby accommodation has 42.2%, attractions and activities 9.7%, meetings, exhibitions and special events 4.4%, travel services (travel agencies, tour operators, and transportation) 39.3%, and food and beverage 4.3%. Thereafter, to have a sample size that is representative of the category,  a minimum sample size of n=385 </a:t>
            </a:r>
            <a:r>
              <a:rPr lang="en-ZA" sz="1200" dirty="0">
                <a:latin typeface="Arial Narrow" panose="020B0604020202020204" pitchFamily="34" charset="0"/>
                <a:cs typeface="Arial Narrow" panose="020B0604020202020204" pitchFamily="34" charset="0"/>
              </a:rPr>
              <a:t>was adopted </a:t>
            </a:r>
            <a:r>
              <a:rPr lang="en-ZA" sz="1200" dirty="0">
                <a:effectLst/>
                <a:latin typeface="Arial Narrow" panose="020B0604020202020204" pitchFamily="34" charset="0"/>
                <a:cs typeface="Arial Narrow" panose="020B0604020202020204" pitchFamily="34" charset="0"/>
              </a:rPr>
              <a:t>to mirror the ratio of the SMME category to the required sample size (per category). Thereafter, the targeted sample size per category was divided equally amongst the five provinces</a:t>
            </a:r>
            <a:r>
              <a:rPr lang="en-ZA" sz="1200" dirty="0">
                <a:latin typeface="Arial Narrow" panose="020B0604020202020204" pitchFamily="34" charset="0"/>
                <a:cs typeface="Arial Narrow" panose="020B0604020202020204" pitchFamily="34" charset="0"/>
              </a:rPr>
              <a:t> (Gauteng, Western Cape, Northern Cape, Free State and North West)</a:t>
            </a:r>
            <a:r>
              <a:rPr lang="en-ZA" sz="1200" dirty="0">
                <a:effectLst/>
                <a:latin typeface="Arial Narrow" panose="020B0604020202020204" pitchFamily="34" charset="0"/>
                <a:cs typeface="Arial Narrow" panose="020B0604020202020204" pitchFamily="34" charset="0"/>
              </a:rPr>
              <a:t> to ensure equal representation of the provinces to avoid over-dominance and underrepresentation of some categories or provinces.</a:t>
            </a:r>
          </a:p>
          <a:p>
            <a:endParaRPr lang="en-ZA" dirty="0"/>
          </a:p>
        </p:txBody>
      </p:sp>
      <p:sp>
        <p:nvSpPr>
          <p:cNvPr id="4" name="Footer Placeholder 3"/>
          <p:cNvSpPr>
            <a:spLocks noGrp="1"/>
          </p:cNvSpPr>
          <p:nvPr>
            <p:ph type="ftr" sz="quarter" idx="4"/>
          </p:nvPr>
        </p:nvSpPr>
        <p:spPr/>
        <p:txBody>
          <a:bodyPr/>
          <a:lstStyle/>
          <a:p>
            <a:r>
              <a:rPr lang="en-ZA"/>
              <a:t>UJ CBE</a:t>
            </a:r>
          </a:p>
        </p:txBody>
      </p:sp>
      <p:sp>
        <p:nvSpPr>
          <p:cNvPr id="5" name="Slide Number Placeholder 4"/>
          <p:cNvSpPr>
            <a:spLocks noGrp="1"/>
          </p:cNvSpPr>
          <p:nvPr>
            <p:ph type="sldNum" sz="quarter" idx="5"/>
          </p:nvPr>
        </p:nvSpPr>
        <p:spPr/>
        <p:txBody>
          <a:bodyPr/>
          <a:lstStyle/>
          <a:p>
            <a:fld id="{EF646900-4EDF-44E7-B007-0B5AD608C128}" type="slidenum">
              <a:rPr lang="en-ZA" smtClean="0"/>
              <a:t>9</a:t>
            </a:fld>
            <a:endParaRPr lang="en-ZA"/>
          </a:p>
        </p:txBody>
      </p:sp>
    </p:spTree>
    <p:extLst>
      <p:ext uri="{BB962C8B-B14F-4D97-AF65-F5344CB8AC3E}">
        <p14:creationId xmlns:p14="http://schemas.microsoft.com/office/powerpoint/2010/main" val="29041292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The analysis </a:t>
            </a:r>
            <a:r>
              <a:rPr lang="en-GB" dirty="0"/>
              <a:t>of the findings was threefold – but for the sake of this presentation, only the overall and across-provinces findings will be presented due to time considerations</a:t>
            </a:r>
            <a:r>
              <a:rPr lang="en-ZA" dirty="0"/>
              <a:t>.</a:t>
            </a:r>
          </a:p>
        </p:txBody>
      </p:sp>
      <p:sp>
        <p:nvSpPr>
          <p:cNvPr id="4" name="Footer Placeholder 3"/>
          <p:cNvSpPr>
            <a:spLocks noGrp="1"/>
          </p:cNvSpPr>
          <p:nvPr>
            <p:ph type="ftr" sz="quarter" idx="4"/>
          </p:nvPr>
        </p:nvSpPr>
        <p:spPr/>
        <p:txBody>
          <a:bodyPr/>
          <a:lstStyle/>
          <a:p>
            <a:r>
              <a:rPr lang="en-ZA"/>
              <a:t>UJ CBE</a:t>
            </a:r>
          </a:p>
        </p:txBody>
      </p:sp>
      <p:sp>
        <p:nvSpPr>
          <p:cNvPr id="5" name="Slide Number Placeholder 4"/>
          <p:cNvSpPr>
            <a:spLocks noGrp="1"/>
          </p:cNvSpPr>
          <p:nvPr>
            <p:ph type="sldNum" sz="quarter" idx="5"/>
          </p:nvPr>
        </p:nvSpPr>
        <p:spPr/>
        <p:txBody>
          <a:bodyPr/>
          <a:lstStyle/>
          <a:p>
            <a:fld id="{EF646900-4EDF-44E7-B007-0B5AD608C128}" type="slidenum">
              <a:rPr lang="en-ZA" smtClean="0"/>
              <a:t>11</a:t>
            </a:fld>
            <a:endParaRPr lang="en-ZA"/>
          </a:p>
        </p:txBody>
      </p:sp>
    </p:spTree>
    <p:extLst>
      <p:ext uri="{BB962C8B-B14F-4D97-AF65-F5344CB8AC3E}">
        <p14:creationId xmlns:p14="http://schemas.microsoft.com/office/powerpoint/2010/main" val="236607071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white block">
    <p:spTree>
      <p:nvGrpSpPr>
        <p:cNvPr id="1" name=""/>
        <p:cNvGrpSpPr/>
        <p:nvPr/>
      </p:nvGrpSpPr>
      <p:grpSpPr>
        <a:xfrm>
          <a:off x="0" y="0"/>
          <a:ext cx="0" cy="0"/>
          <a:chOff x="0" y="0"/>
          <a:chExt cx="0" cy="0"/>
        </a:xfrm>
      </p:grpSpPr>
      <p:pic>
        <p:nvPicPr>
          <p:cNvPr id="5" name="Picture 4" descr="A picture containing indoor, wooden, metal, organ&#10;&#10;Description automatically generated">
            <a:extLst>
              <a:ext uri="{FF2B5EF4-FFF2-40B4-BE49-F238E27FC236}">
                <a16:creationId xmlns:a16="http://schemas.microsoft.com/office/drawing/2014/main" id="{23862E5A-E510-2F46-B5E3-C66F4CF2725E}"/>
              </a:ext>
            </a:extLst>
          </p:cNvPr>
          <p:cNvPicPr>
            <a:picLocks noChangeAspect="1"/>
          </p:cNvPicPr>
          <p:nvPr userDrawn="1"/>
        </p:nvPicPr>
        <p:blipFill rotWithShape="1">
          <a:blip r:embed="rId2"/>
          <a:srcRect l="699" t="7165" r="699" b="9631"/>
          <a:stretch/>
        </p:blipFill>
        <p:spPr>
          <a:xfrm>
            <a:off x="0" y="0"/>
            <a:ext cx="12192000" cy="6858000"/>
          </a:xfrm>
          <a:prstGeom prst="rect">
            <a:avLst/>
          </a:prstGeom>
        </p:spPr>
      </p:pic>
      <p:pic>
        <p:nvPicPr>
          <p:cNvPr id="6" name="Picture 5"/>
          <p:cNvPicPr>
            <a:picLocks noChangeAspect="1"/>
          </p:cNvPicPr>
          <p:nvPr userDrawn="1"/>
        </p:nvPicPr>
        <p:blipFill>
          <a:blip r:embed="rId3"/>
          <a:srcRect/>
          <a:stretch/>
        </p:blipFill>
        <p:spPr>
          <a:xfrm>
            <a:off x="8820638" y="4705119"/>
            <a:ext cx="2979868" cy="1722482"/>
          </a:xfrm>
          <a:prstGeom prst="rect">
            <a:avLst/>
          </a:prstGeom>
        </p:spPr>
      </p:pic>
      <p:sp>
        <p:nvSpPr>
          <p:cNvPr id="2" name="Title 1"/>
          <p:cNvSpPr>
            <a:spLocks noGrp="1"/>
          </p:cNvSpPr>
          <p:nvPr>
            <p:ph type="ctrTitle" hasCustomPrompt="1"/>
          </p:nvPr>
        </p:nvSpPr>
        <p:spPr>
          <a:xfrm>
            <a:off x="735818" y="5207462"/>
            <a:ext cx="7276089" cy="450338"/>
          </a:xfrm>
        </p:spPr>
        <p:txBody>
          <a:bodyPr tIns="0" rIns="0" bIns="0" anchor="t">
            <a:noAutofit/>
          </a:bodyPr>
          <a:lstStyle>
            <a:lvl1pPr algn="l">
              <a:lnSpc>
                <a:spcPct val="100000"/>
              </a:lnSpc>
              <a:spcBef>
                <a:spcPts val="0"/>
              </a:spcBef>
              <a:defRPr sz="2800" b="1" cap="none" baseline="0">
                <a:solidFill>
                  <a:schemeClr val="bg1"/>
                </a:solidFill>
              </a:defRPr>
            </a:lvl1pPr>
          </a:lstStyle>
          <a:p>
            <a:r>
              <a:rPr lang="en-US" dirty="0"/>
              <a:t>Add presentation title</a:t>
            </a:r>
            <a:endParaRPr lang="en-ZA" dirty="0"/>
          </a:p>
        </p:txBody>
      </p:sp>
      <p:sp>
        <p:nvSpPr>
          <p:cNvPr id="12" name="Text Placeholder 11"/>
          <p:cNvSpPr>
            <a:spLocks noGrp="1"/>
          </p:cNvSpPr>
          <p:nvPr>
            <p:ph type="body" sz="quarter" idx="11" hasCustomPrompt="1"/>
          </p:nvPr>
        </p:nvSpPr>
        <p:spPr>
          <a:xfrm>
            <a:off x="735818" y="5657800"/>
            <a:ext cx="4583112" cy="306245"/>
          </a:xfrm>
        </p:spPr>
        <p:txBody>
          <a:bodyPr vert="horz" lIns="0" tIns="0" rIns="0" bIns="0" rtlCol="0" anchor="t">
            <a:noAutofit/>
          </a:bodyPr>
          <a:lstStyle>
            <a:lvl1pPr marL="0" indent="0">
              <a:buNone/>
              <a:defRPr lang="en-US" sz="2000" b="0" cap="none" spc="-30" baseline="0" smtClean="0">
                <a:solidFill>
                  <a:schemeClr val="bg1"/>
                </a:solidFill>
                <a:latin typeface="Ubuntu" panose="020B0504030602030204" pitchFamily="34" charset="0"/>
                <a:ea typeface="+mj-ea"/>
                <a:cs typeface="+mj-cs"/>
              </a:defRPr>
            </a:lvl1pPr>
            <a:lvl2pPr>
              <a:defRPr lang="en-US" smtClean="0"/>
            </a:lvl2pPr>
            <a:lvl3pPr>
              <a:defRPr lang="en-US" smtClean="0"/>
            </a:lvl3pPr>
            <a:lvl4pPr>
              <a:defRPr lang="en-US" smtClean="0"/>
            </a:lvl4pPr>
            <a:lvl5pPr>
              <a:defRPr lang="en-GB"/>
            </a:lvl5pPr>
          </a:lstStyle>
          <a:p>
            <a:pPr marL="165100" lvl="0" indent="-165100">
              <a:lnSpc>
                <a:spcPct val="100000"/>
              </a:lnSpc>
              <a:spcBef>
                <a:spcPts val="0"/>
              </a:spcBef>
            </a:pPr>
            <a:r>
              <a:rPr lang="en-US" dirty="0"/>
              <a:t>Add date</a:t>
            </a:r>
            <a:endParaRPr lang="en-GB" dirty="0"/>
          </a:p>
        </p:txBody>
      </p:sp>
      <p:grpSp>
        <p:nvGrpSpPr>
          <p:cNvPr id="11" name="Group 3">
            <a:extLst>
              <a:ext uri="{FF2B5EF4-FFF2-40B4-BE49-F238E27FC236}">
                <a16:creationId xmlns:a16="http://schemas.microsoft.com/office/drawing/2014/main" id="{4405E4FD-4397-7646-9377-303533503270}"/>
              </a:ext>
            </a:extLst>
          </p:cNvPr>
          <p:cNvGrpSpPr/>
          <p:nvPr userDrawn="1"/>
        </p:nvGrpSpPr>
        <p:grpSpPr>
          <a:xfrm>
            <a:off x="166231" y="5136905"/>
            <a:ext cx="450526" cy="858910"/>
            <a:chOff x="0" y="0"/>
            <a:chExt cx="152400" cy="481982"/>
          </a:xfrm>
          <a:solidFill>
            <a:schemeClr val="bg1"/>
          </a:solidFill>
        </p:grpSpPr>
        <p:sp>
          <p:nvSpPr>
            <p:cNvPr id="13" name="Freeform 4">
              <a:extLst>
                <a:ext uri="{FF2B5EF4-FFF2-40B4-BE49-F238E27FC236}">
                  <a16:creationId xmlns:a16="http://schemas.microsoft.com/office/drawing/2014/main" id="{FCD79C15-FAAC-854C-A5DB-3514EE134D16}"/>
                </a:ext>
              </a:extLst>
            </p:cNvPr>
            <p:cNvSpPr/>
            <p:nvPr/>
          </p:nvSpPr>
          <p:spPr>
            <a:xfrm>
              <a:off x="0" y="0"/>
              <a:ext cx="152400" cy="481982"/>
            </a:xfrm>
            <a:custGeom>
              <a:avLst/>
              <a:gdLst/>
              <a:ahLst/>
              <a:cxnLst/>
              <a:rect l="l" t="t" r="r" b="b"/>
              <a:pathLst>
                <a:path w="152400" h="481982">
                  <a:moveTo>
                    <a:pt x="0" y="0"/>
                  </a:moveTo>
                  <a:lnTo>
                    <a:pt x="152400" y="0"/>
                  </a:lnTo>
                  <a:lnTo>
                    <a:pt x="152400" y="481982"/>
                  </a:lnTo>
                  <a:lnTo>
                    <a:pt x="0" y="481982"/>
                  </a:lnTo>
                  <a:close/>
                </a:path>
              </a:pathLst>
            </a:custGeom>
            <a:grpFill/>
          </p:spPr>
        </p:sp>
      </p:grpSp>
      <p:sp>
        <p:nvSpPr>
          <p:cNvPr id="3" name="TextBox 2">
            <a:extLst>
              <a:ext uri="{FF2B5EF4-FFF2-40B4-BE49-F238E27FC236}">
                <a16:creationId xmlns:a16="http://schemas.microsoft.com/office/drawing/2014/main" id="{C9557B5C-2E65-034B-8DE6-84528C4290E3}"/>
              </a:ext>
            </a:extLst>
          </p:cNvPr>
          <p:cNvSpPr txBox="1"/>
          <p:nvPr userDrawn="1"/>
        </p:nvSpPr>
        <p:spPr>
          <a:xfrm>
            <a:off x="8950011" y="6373496"/>
            <a:ext cx="2761762" cy="269304"/>
          </a:xfrm>
          <a:prstGeom prst="rect">
            <a:avLst/>
          </a:prstGeom>
          <a:noFill/>
        </p:spPr>
        <p:txBody>
          <a:bodyPr wrap="square" rtlCol="0">
            <a:spAutoFit/>
          </a:bodyPr>
          <a:lstStyle/>
          <a:p>
            <a:pPr algn="r"/>
            <a:r>
              <a:rPr lang="en-US" sz="1100" b="1" dirty="0">
                <a:solidFill>
                  <a:schemeClr val="bg1"/>
                </a:solidFill>
                <a:latin typeface="Ubuntu" panose="020B0504030602030204" pitchFamily="34" charset="0"/>
              </a:rPr>
              <a:t>COLLEGE OF BUSINESS &amp; ECONOMICS</a:t>
            </a:r>
          </a:p>
        </p:txBody>
      </p:sp>
    </p:spTree>
    <p:extLst>
      <p:ext uri="{BB962C8B-B14F-4D97-AF65-F5344CB8AC3E}">
        <p14:creationId xmlns:p14="http://schemas.microsoft.com/office/powerpoint/2010/main" val="33327896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06824" y="195750"/>
            <a:ext cx="11013701" cy="720000"/>
          </a:xfrm>
        </p:spPr>
        <p:txBody>
          <a:bodyPr vert="horz" lIns="0" tIns="0" rIns="0" bIns="0" rtlCol="0" anchor="b">
            <a:noAutofit/>
          </a:bodyPr>
          <a:lstStyle>
            <a:lvl1pPr>
              <a:defRPr lang="en-ZA" dirty="0"/>
            </a:lvl1pPr>
          </a:lstStyle>
          <a:p>
            <a:pPr lvl="0"/>
            <a:r>
              <a:rPr lang="en-US" dirty="0"/>
              <a:t>Add title</a:t>
            </a:r>
            <a:endParaRPr lang="en-ZA" dirty="0"/>
          </a:p>
        </p:txBody>
      </p:sp>
      <p:sp>
        <p:nvSpPr>
          <p:cNvPr id="3" name="Text Placeholder 5"/>
          <p:cNvSpPr>
            <a:spLocks noGrp="1"/>
          </p:cNvSpPr>
          <p:nvPr>
            <p:ph type="body" sz="quarter" idx="10" hasCustomPrompt="1"/>
          </p:nvPr>
        </p:nvSpPr>
        <p:spPr>
          <a:xfrm>
            <a:off x="358589" y="6361113"/>
            <a:ext cx="9000000" cy="215900"/>
          </a:xfrm>
          <a:noFill/>
        </p:spPr>
        <p:txBody>
          <a:bodyPr wrap="square" lIns="0" tIns="0" rIns="0" bIns="0" rtlCol="0" anchor="ctr">
            <a:noAutofit/>
          </a:bodyPr>
          <a:lstStyle>
            <a:lvl1pPr marL="0" indent="0">
              <a:buNone/>
              <a:defRPr lang="en-GB" sz="1000" b="0" i="0" u="none" strike="noStrike" spc="0" baseline="0" dirty="0">
                <a:solidFill>
                  <a:schemeClr val="tx1">
                    <a:lumMod val="50000"/>
                  </a:schemeClr>
                </a:solidFill>
                <a:latin typeface="Ubuntu" panose="020B0504030602030204" pitchFamily="34" charset="0"/>
              </a:defRPr>
            </a:lvl1pPr>
          </a:lstStyle>
          <a:p>
            <a:pPr marL="165100" marR="0" lvl="0" indent="-165100" fontAlgn="auto">
              <a:lnSpc>
                <a:spcPct val="100000"/>
              </a:lnSpc>
              <a:spcBef>
                <a:spcPts val="0"/>
              </a:spcBef>
              <a:spcAft>
                <a:spcPts val="0"/>
              </a:spcAft>
              <a:buClrTx/>
              <a:buSzTx/>
              <a:tabLst/>
            </a:pPr>
            <a:r>
              <a:rPr lang="en-US" dirty="0"/>
              <a:t>Footnote</a:t>
            </a:r>
          </a:p>
        </p:txBody>
      </p:sp>
    </p:spTree>
    <p:extLst>
      <p:ext uri="{BB962C8B-B14F-4D97-AF65-F5344CB8AC3E}">
        <p14:creationId xmlns:p14="http://schemas.microsoft.com/office/powerpoint/2010/main" val="9353322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mp; subtitle">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806824" y="195750"/>
            <a:ext cx="11013701" cy="720000"/>
          </a:xfrm>
        </p:spPr>
        <p:txBody>
          <a:bodyPr vert="horz" lIns="0" tIns="0" rIns="0" bIns="0" rtlCol="0" anchor="b">
            <a:noAutofit/>
          </a:bodyPr>
          <a:lstStyle>
            <a:lvl1pPr>
              <a:defRPr lang="en-ZA" dirty="0"/>
            </a:lvl1pPr>
          </a:lstStyle>
          <a:p>
            <a:pPr lvl="0"/>
            <a:r>
              <a:rPr lang="en-US" dirty="0"/>
              <a:t>Add title</a:t>
            </a:r>
            <a:endParaRPr lang="en-ZA" dirty="0"/>
          </a:p>
        </p:txBody>
      </p:sp>
      <p:sp>
        <p:nvSpPr>
          <p:cNvPr id="6" name="Text Placeholder 5"/>
          <p:cNvSpPr>
            <a:spLocks noGrp="1"/>
          </p:cNvSpPr>
          <p:nvPr>
            <p:ph type="body" sz="quarter" idx="11" hasCustomPrompt="1"/>
          </p:nvPr>
        </p:nvSpPr>
        <p:spPr>
          <a:xfrm>
            <a:off x="806824" y="933680"/>
            <a:ext cx="11013701" cy="334733"/>
          </a:xfrm>
        </p:spPr>
        <p:txBody>
          <a:bodyPr/>
          <a:lstStyle>
            <a:lvl1pPr marL="0" indent="0">
              <a:lnSpc>
                <a:spcPct val="100000"/>
              </a:lnSpc>
              <a:spcBef>
                <a:spcPts val="0"/>
              </a:spcBef>
              <a:buNone/>
              <a:defRPr sz="2000">
                <a:solidFill>
                  <a:schemeClr val="tx1">
                    <a:lumMod val="50000"/>
                  </a:schemeClr>
                </a:solidFill>
                <a:latin typeface="Ubuntu" panose="020B0504030602030204" pitchFamily="34" charset="0"/>
              </a:defRPr>
            </a:lvl1pPr>
          </a:lstStyle>
          <a:p>
            <a:pPr lvl="0"/>
            <a:r>
              <a:rPr lang="en-US" dirty="0"/>
              <a:t>Add subtitle</a:t>
            </a:r>
            <a:endParaRPr lang="en-ZA" dirty="0"/>
          </a:p>
        </p:txBody>
      </p:sp>
    </p:spTree>
    <p:extLst>
      <p:ext uri="{BB962C8B-B14F-4D97-AF65-F5344CB8AC3E}">
        <p14:creationId xmlns:p14="http://schemas.microsoft.com/office/powerpoint/2010/main" val="4801551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itle &amp; subtitle">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806824" y="195750"/>
            <a:ext cx="11013701" cy="720000"/>
          </a:xfrm>
        </p:spPr>
        <p:txBody>
          <a:bodyPr vert="horz" lIns="0" tIns="0" rIns="0" bIns="0" rtlCol="0" anchor="b">
            <a:noAutofit/>
          </a:bodyPr>
          <a:lstStyle>
            <a:lvl1pPr>
              <a:defRPr lang="en-ZA" baseline="0" dirty="0"/>
            </a:lvl1pPr>
          </a:lstStyle>
          <a:p>
            <a:pPr lvl="0"/>
            <a:r>
              <a:rPr lang="en-US" dirty="0"/>
              <a:t>4 contacts with short description</a:t>
            </a:r>
            <a:endParaRPr lang="en-ZA" dirty="0"/>
          </a:p>
        </p:txBody>
      </p:sp>
      <p:sp>
        <p:nvSpPr>
          <p:cNvPr id="3" name="Picture Placeholder 2"/>
          <p:cNvSpPr>
            <a:spLocks noGrp="1"/>
          </p:cNvSpPr>
          <p:nvPr>
            <p:ph type="pic" sz="quarter" idx="40" hasCustomPrompt="1"/>
          </p:nvPr>
        </p:nvSpPr>
        <p:spPr>
          <a:xfrm>
            <a:off x="368300" y="1701975"/>
            <a:ext cx="1505323" cy="1416050"/>
          </a:xfrm>
        </p:spPr>
        <p:txBody>
          <a:bodyPr/>
          <a:lstStyle>
            <a:lvl1pPr marL="0" indent="0">
              <a:buNone/>
              <a:defRPr/>
            </a:lvl1pPr>
          </a:lstStyle>
          <a:p>
            <a:r>
              <a:rPr lang="en-US" dirty="0"/>
              <a:t>Add picture</a:t>
            </a:r>
            <a:endParaRPr lang="en-ZA" dirty="0"/>
          </a:p>
        </p:txBody>
      </p:sp>
      <p:sp>
        <p:nvSpPr>
          <p:cNvPr id="15" name="Text Placeholder 14"/>
          <p:cNvSpPr>
            <a:spLocks noGrp="1"/>
          </p:cNvSpPr>
          <p:nvPr>
            <p:ph type="body" sz="quarter" idx="43" hasCustomPrompt="1"/>
          </p:nvPr>
        </p:nvSpPr>
        <p:spPr>
          <a:xfrm>
            <a:off x="2044700" y="1701976"/>
            <a:ext cx="3863041" cy="270259"/>
          </a:xfrm>
        </p:spPr>
        <p:txBody>
          <a:bodyPr anchor="t"/>
          <a:lstStyle>
            <a:lvl1pPr marL="0" indent="0">
              <a:lnSpc>
                <a:spcPct val="100000"/>
              </a:lnSpc>
              <a:spcBef>
                <a:spcPts val="0"/>
              </a:spcBef>
              <a:buNone/>
              <a:defRPr sz="1400">
                <a:solidFill>
                  <a:schemeClr val="tx2"/>
                </a:solidFill>
                <a:latin typeface="Ubuntu" panose="020B0504030602030204" pitchFamily="34" charset="0"/>
              </a:defRPr>
            </a:lvl1pPr>
          </a:lstStyle>
          <a:p>
            <a:pPr lvl="0"/>
            <a:r>
              <a:rPr lang="en-US" dirty="0"/>
              <a:t>Name Surname</a:t>
            </a:r>
            <a:endParaRPr lang="en-ZA" dirty="0"/>
          </a:p>
        </p:txBody>
      </p:sp>
      <p:sp>
        <p:nvSpPr>
          <p:cNvPr id="16" name="Text Placeholder 14"/>
          <p:cNvSpPr>
            <a:spLocks noGrp="1"/>
          </p:cNvSpPr>
          <p:nvPr>
            <p:ph type="body" sz="quarter" idx="44" hasCustomPrompt="1"/>
          </p:nvPr>
        </p:nvSpPr>
        <p:spPr>
          <a:xfrm>
            <a:off x="2044700" y="1972235"/>
            <a:ext cx="3863041" cy="197223"/>
          </a:xfrm>
        </p:spPr>
        <p:txBody>
          <a:bodyPr anchor="t"/>
          <a:lstStyle>
            <a:lvl1pPr marL="0" indent="0">
              <a:lnSpc>
                <a:spcPct val="100000"/>
              </a:lnSpc>
              <a:spcBef>
                <a:spcPts val="0"/>
              </a:spcBef>
              <a:buNone/>
              <a:defRPr sz="1200">
                <a:solidFill>
                  <a:schemeClr val="tx1"/>
                </a:solidFill>
                <a:latin typeface="Ubuntu" panose="020B0504030602030204" pitchFamily="34" charset="0"/>
              </a:defRPr>
            </a:lvl1pPr>
          </a:lstStyle>
          <a:p>
            <a:pPr lvl="0"/>
            <a:r>
              <a:rPr lang="en-US" dirty="0"/>
              <a:t>Title</a:t>
            </a:r>
            <a:endParaRPr lang="en-ZA" dirty="0"/>
          </a:p>
        </p:txBody>
      </p:sp>
      <p:sp>
        <p:nvSpPr>
          <p:cNvPr id="94" name="Text Placeholder 14"/>
          <p:cNvSpPr>
            <a:spLocks noGrp="1"/>
          </p:cNvSpPr>
          <p:nvPr>
            <p:ph type="body" sz="quarter" idx="45" hasCustomPrompt="1"/>
          </p:nvPr>
        </p:nvSpPr>
        <p:spPr>
          <a:xfrm>
            <a:off x="2044700" y="2212777"/>
            <a:ext cx="3863041" cy="1543436"/>
          </a:xfrm>
        </p:spPr>
        <p:txBody>
          <a:bodyPr anchor="t"/>
          <a:lstStyle>
            <a:lvl1pPr marL="0" indent="0">
              <a:lnSpc>
                <a:spcPct val="100000"/>
              </a:lnSpc>
              <a:spcBef>
                <a:spcPts val="0"/>
              </a:spcBef>
              <a:buNone/>
              <a:defRPr sz="1200">
                <a:solidFill>
                  <a:schemeClr val="tx1"/>
                </a:solidFill>
                <a:latin typeface="Ubuntu" panose="020B0504030602030204" pitchFamily="34" charset="0"/>
              </a:defRPr>
            </a:lvl1pPr>
          </a:lstStyle>
          <a:p>
            <a:pPr lvl="0"/>
            <a:r>
              <a:rPr lang="en-US" dirty="0"/>
              <a:t>Body copy</a:t>
            </a:r>
            <a:endParaRPr lang="en-ZA" dirty="0"/>
          </a:p>
        </p:txBody>
      </p:sp>
      <p:sp>
        <p:nvSpPr>
          <p:cNvPr id="114" name="Picture Placeholder 2"/>
          <p:cNvSpPr>
            <a:spLocks noGrp="1"/>
          </p:cNvSpPr>
          <p:nvPr>
            <p:ph type="pic" sz="quarter" idx="46" hasCustomPrompt="1"/>
          </p:nvPr>
        </p:nvSpPr>
        <p:spPr>
          <a:xfrm>
            <a:off x="6281084" y="1701975"/>
            <a:ext cx="1505323" cy="1416050"/>
          </a:xfrm>
        </p:spPr>
        <p:txBody>
          <a:bodyPr/>
          <a:lstStyle>
            <a:lvl1pPr marL="0" indent="0">
              <a:buNone/>
              <a:defRPr/>
            </a:lvl1pPr>
          </a:lstStyle>
          <a:p>
            <a:r>
              <a:rPr lang="en-US" dirty="0"/>
              <a:t>Add picture</a:t>
            </a:r>
            <a:endParaRPr lang="en-ZA" dirty="0"/>
          </a:p>
        </p:txBody>
      </p:sp>
      <p:sp>
        <p:nvSpPr>
          <p:cNvPr id="115" name="Text Placeholder 14"/>
          <p:cNvSpPr>
            <a:spLocks noGrp="1"/>
          </p:cNvSpPr>
          <p:nvPr>
            <p:ph type="body" sz="quarter" idx="47" hasCustomPrompt="1"/>
          </p:nvPr>
        </p:nvSpPr>
        <p:spPr>
          <a:xfrm>
            <a:off x="7957484" y="1701976"/>
            <a:ext cx="3863041" cy="270259"/>
          </a:xfrm>
        </p:spPr>
        <p:txBody>
          <a:bodyPr anchor="t"/>
          <a:lstStyle>
            <a:lvl1pPr marL="0" indent="0">
              <a:lnSpc>
                <a:spcPct val="100000"/>
              </a:lnSpc>
              <a:spcBef>
                <a:spcPts val="0"/>
              </a:spcBef>
              <a:buNone/>
              <a:defRPr sz="1400">
                <a:solidFill>
                  <a:schemeClr val="tx2"/>
                </a:solidFill>
                <a:latin typeface="Ubuntu" panose="020B0504030602030204" pitchFamily="34" charset="0"/>
              </a:defRPr>
            </a:lvl1pPr>
          </a:lstStyle>
          <a:p>
            <a:pPr lvl="0"/>
            <a:r>
              <a:rPr lang="en-US" dirty="0"/>
              <a:t>Name Surname</a:t>
            </a:r>
            <a:endParaRPr lang="en-ZA" dirty="0"/>
          </a:p>
        </p:txBody>
      </p:sp>
      <p:sp>
        <p:nvSpPr>
          <p:cNvPr id="116" name="Text Placeholder 14"/>
          <p:cNvSpPr>
            <a:spLocks noGrp="1"/>
          </p:cNvSpPr>
          <p:nvPr>
            <p:ph type="body" sz="quarter" idx="48" hasCustomPrompt="1"/>
          </p:nvPr>
        </p:nvSpPr>
        <p:spPr>
          <a:xfrm>
            <a:off x="7957484" y="1972235"/>
            <a:ext cx="3863041" cy="197223"/>
          </a:xfrm>
        </p:spPr>
        <p:txBody>
          <a:bodyPr anchor="t"/>
          <a:lstStyle>
            <a:lvl1pPr marL="0" indent="0">
              <a:lnSpc>
                <a:spcPct val="100000"/>
              </a:lnSpc>
              <a:spcBef>
                <a:spcPts val="0"/>
              </a:spcBef>
              <a:buNone/>
              <a:defRPr sz="1200">
                <a:solidFill>
                  <a:schemeClr val="tx1"/>
                </a:solidFill>
                <a:latin typeface="Ubuntu" panose="020B0504030602030204" pitchFamily="34" charset="0"/>
              </a:defRPr>
            </a:lvl1pPr>
          </a:lstStyle>
          <a:p>
            <a:pPr lvl="0"/>
            <a:r>
              <a:rPr lang="en-US" dirty="0"/>
              <a:t>Title</a:t>
            </a:r>
            <a:endParaRPr lang="en-ZA" dirty="0"/>
          </a:p>
        </p:txBody>
      </p:sp>
      <p:sp>
        <p:nvSpPr>
          <p:cNvPr id="117" name="Text Placeholder 14"/>
          <p:cNvSpPr>
            <a:spLocks noGrp="1"/>
          </p:cNvSpPr>
          <p:nvPr>
            <p:ph type="body" sz="quarter" idx="49" hasCustomPrompt="1"/>
          </p:nvPr>
        </p:nvSpPr>
        <p:spPr>
          <a:xfrm>
            <a:off x="7957484" y="2212777"/>
            <a:ext cx="3863041" cy="1543436"/>
          </a:xfrm>
        </p:spPr>
        <p:txBody>
          <a:bodyPr anchor="t"/>
          <a:lstStyle>
            <a:lvl1pPr marL="0" indent="0">
              <a:lnSpc>
                <a:spcPct val="100000"/>
              </a:lnSpc>
              <a:spcBef>
                <a:spcPts val="0"/>
              </a:spcBef>
              <a:buNone/>
              <a:defRPr sz="1200">
                <a:solidFill>
                  <a:schemeClr val="tx1"/>
                </a:solidFill>
                <a:latin typeface="Ubuntu" panose="020B0504030602030204" pitchFamily="34" charset="0"/>
              </a:defRPr>
            </a:lvl1pPr>
          </a:lstStyle>
          <a:p>
            <a:pPr lvl="0"/>
            <a:r>
              <a:rPr lang="en-US" dirty="0"/>
              <a:t>Body copy</a:t>
            </a:r>
            <a:endParaRPr lang="en-ZA" dirty="0"/>
          </a:p>
        </p:txBody>
      </p:sp>
      <p:sp>
        <p:nvSpPr>
          <p:cNvPr id="118" name="Picture Placeholder 2"/>
          <p:cNvSpPr>
            <a:spLocks noGrp="1"/>
          </p:cNvSpPr>
          <p:nvPr>
            <p:ph type="pic" sz="quarter" idx="50" hasCustomPrompt="1"/>
          </p:nvPr>
        </p:nvSpPr>
        <p:spPr>
          <a:xfrm>
            <a:off x="368300" y="3930637"/>
            <a:ext cx="1505323" cy="1416050"/>
          </a:xfrm>
        </p:spPr>
        <p:txBody>
          <a:bodyPr/>
          <a:lstStyle>
            <a:lvl1pPr marL="0" indent="0">
              <a:buNone/>
              <a:defRPr/>
            </a:lvl1pPr>
          </a:lstStyle>
          <a:p>
            <a:r>
              <a:rPr lang="en-US" dirty="0"/>
              <a:t>Add picture</a:t>
            </a:r>
            <a:endParaRPr lang="en-ZA" dirty="0"/>
          </a:p>
        </p:txBody>
      </p:sp>
      <p:sp>
        <p:nvSpPr>
          <p:cNvPr id="119" name="Text Placeholder 14"/>
          <p:cNvSpPr>
            <a:spLocks noGrp="1"/>
          </p:cNvSpPr>
          <p:nvPr>
            <p:ph type="body" sz="quarter" idx="51" hasCustomPrompt="1"/>
          </p:nvPr>
        </p:nvSpPr>
        <p:spPr>
          <a:xfrm>
            <a:off x="2044700" y="3930637"/>
            <a:ext cx="3863041" cy="270259"/>
          </a:xfrm>
        </p:spPr>
        <p:txBody>
          <a:bodyPr anchor="t"/>
          <a:lstStyle>
            <a:lvl1pPr marL="0" indent="0">
              <a:lnSpc>
                <a:spcPct val="100000"/>
              </a:lnSpc>
              <a:spcBef>
                <a:spcPts val="0"/>
              </a:spcBef>
              <a:buNone/>
              <a:defRPr sz="1400">
                <a:solidFill>
                  <a:schemeClr val="tx2"/>
                </a:solidFill>
                <a:latin typeface="Ubuntu" panose="020B0504030602030204" pitchFamily="34" charset="0"/>
              </a:defRPr>
            </a:lvl1pPr>
          </a:lstStyle>
          <a:p>
            <a:pPr lvl="0"/>
            <a:r>
              <a:rPr lang="en-US" dirty="0"/>
              <a:t>Name Surname</a:t>
            </a:r>
            <a:endParaRPr lang="en-ZA" dirty="0"/>
          </a:p>
        </p:txBody>
      </p:sp>
      <p:sp>
        <p:nvSpPr>
          <p:cNvPr id="120" name="Text Placeholder 14"/>
          <p:cNvSpPr>
            <a:spLocks noGrp="1"/>
          </p:cNvSpPr>
          <p:nvPr>
            <p:ph type="body" sz="quarter" idx="52" hasCustomPrompt="1"/>
          </p:nvPr>
        </p:nvSpPr>
        <p:spPr>
          <a:xfrm>
            <a:off x="2044700" y="4200897"/>
            <a:ext cx="3863041" cy="197223"/>
          </a:xfrm>
        </p:spPr>
        <p:txBody>
          <a:bodyPr anchor="t"/>
          <a:lstStyle>
            <a:lvl1pPr marL="0" indent="0">
              <a:lnSpc>
                <a:spcPct val="100000"/>
              </a:lnSpc>
              <a:spcBef>
                <a:spcPts val="0"/>
              </a:spcBef>
              <a:buNone/>
              <a:defRPr sz="1200">
                <a:solidFill>
                  <a:schemeClr val="tx1"/>
                </a:solidFill>
                <a:latin typeface="Ubuntu" panose="020B0504030602030204" pitchFamily="34" charset="0"/>
              </a:defRPr>
            </a:lvl1pPr>
          </a:lstStyle>
          <a:p>
            <a:pPr lvl="0"/>
            <a:r>
              <a:rPr lang="en-US" dirty="0"/>
              <a:t>Title</a:t>
            </a:r>
            <a:endParaRPr lang="en-ZA" dirty="0"/>
          </a:p>
        </p:txBody>
      </p:sp>
      <p:sp>
        <p:nvSpPr>
          <p:cNvPr id="121" name="Text Placeholder 14"/>
          <p:cNvSpPr>
            <a:spLocks noGrp="1"/>
          </p:cNvSpPr>
          <p:nvPr>
            <p:ph type="body" sz="quarter" idx="53" hasCustomPrompt="1"/>
          </p:nvPr>
        </p:nvSpPr>
        <p:spPr>
          <a:xfrm>
            <a:off x="2044700" y="4441439"/>
            <a:ext cx="3863041" cy="1543436"/>
          </a:xfrm>
        </p:spPr>
        <p:txBody>
          <a:bodyPr anchor="t"/>
          <a:lstStyle>
            <a:lvl1pPr marL="0" indent="0">
              <a:lnSpc>
                <a:spcPct val="100000"/>
              </a:lnSpc>
              <a:spcBef>
                <a:spcPts val="0"/>
              </a:spcBef>
              <a:buNone/>
              <a:defRPr sz="1200">
                <a:solidFill>
                  <a:schemeClr val="tx1"/>
                </a:solidFill>
                <a:latin typeface="Ubuntu" panose="020B0504030602030204" pitchFamily="34" charset="0"/>
              </a:defRPr>
            </a:lvl1pPr>
          </a:lstStyle>
          <a:p>
            <a:pPr lvl="0"/>
            <a:r>
              <a:rPr lang="en-US" dirty="0"/>
              <a:t>Body copy</a:t>
            </a:r>
            <a:endParaRPr lang="en-ZA" dirty="0"/>
          </a:p>
        </p:txBody>
      </p:sp>
      <p:sp>
        <p:nvSpPr>
          <p:cNvPr id="122" name="Picture Placeholder 2"/>
          <p:cNvSpPr>
            <a:spLocks noGrp="1"/>
          </p:cNvSpPr>
          <p:nvPr>
            <p:ph type="pic" sz="quarter" idx="54" hasCustomPrompt="1"/>
          </p:nvPr>
        </p:nvSpPr>
        <p:spPr>
          <a:xfrm>
            <a:off x="6281084" y="3930637"/>
            <a:ext cx="1505323" cy="1416050"/>
          </a:xfrm>
        </p:spPr>
        <p:txBody>
          <a:bodyPr/>
          <a:lstStyle>
            <a:lvl1pPr marL="0" indent="0">
              <a:buNone/>
              <a:defRPr/>
            </a:lvl1pPr>
          </a:lstStyle>
          <a:p>
            <a:r>
              <a:rPr lang="en-US" dirty="0"/>
              <a:t>Add picture</a:t>
            </a:r>
            <a:endParaRPr lang="en-ZA" dirty="0"/>
          </a:p>
        </p:txBody>
      </p:sp>
      <p:sp>
        <p:nvSpPr>
          <p:cNvPr id="123" name="Text Placeholder 14"/>
          <p:cNvSpPr>
            <a:spLocks noGrp="1"/>
          </p:cNvSpPr>
          <p:nvPr>
            <p:ph type="body" sz="quarter" idx="55" hasCustomPrompt="1"/>
          </p:nvPr>
        </p:nvSpPr>
        <p:spPr>
          <a:xfrm>
            <a:off x="7957484" y="3930637"/>
            <a:ext cx="3863041" cy="270259"/>
          </a:xfrm>
        </p:spPr>
        <p:txBody>
          <a:bodyPr anchor="t"/>
          <a:lstStyle>
            <a:lvl1pPr marL="0" indent="0">
              <a:lnSpc>
                <a:spcPct val="100000"/>
              </a:lnSpc>
              <a:spcBef>
                <a:spcPts val="0"/>
              </a:spcBef>
              <a:buNone/>
              <a:defRPr sz="1400">
                <a:solidFill>
                  <a:schemeClr val="tx2"/>
                </a:solidFill>
                <a:latin typeface="Ubuntu" panose="020B0504030602030204" pitchFamily="34" charset="0"/>
              </a:defRPr>
            </a:lvl1pPr>
          </a:lstStyle>
          <a:p>
            <a:pPr lvl="0"/>
            <a:r>
              <a:rPr lang="en-US" dirty="0"/>
              <a:t>Name Surname</a:t>
            </a:r>
            <a:endParaRPr lang="en-ZA" dirty="0"/>
          </a:p>
        </p:txBody>
      </p:sp>
      <p:sp>
        <p:nvSpPr>
          <p:cNvPr id="124" name="Text Placeholder 14"/>
          <p:cNvSpPr>
            <a:spLocks noGrp="1"/>
          </p:cNvSpPr>
          <p:nvPr>
            <p:ph type="body" sz="quarter" idx="56" hasCustomPrompt="1"/>
          </p:nvPr>
        </p:nvSpPr>
        <p:spPr>
          <a:xfrm>
            <a:off x="7957484" y="4200897"/>
            <a:ext cx="3863041" cy="197223"/>
          </a:xfrm>
        </p:spPr>
        <p:txBody>
          <a:bodyPr anchor="t"/>
          <a:lstStyle>
            <a:lvl1pPr marL="0" indent="0">
              <a:lnSpc>
                <a:spcPct val="100000"/>
              </a:lnSpc>
              <a:spcBef>
                <a:spcPts val="0"/>
              </a:spcBef>
              <a:buNone/>
              <a:defRPr sz="1200">
                <a:solidFill>
                  <a:schemeClr val="tx1"/>
                </a:solidFill>
                <a:latin typeface="Ubuntu" panose="020B0504030602030204" pitchFamily="34" charset="0"/>
              </a:defRPr>
            </a:lvl1pPr>
          </a:lstStyle>
          <a:p>
            <a:pPr lvl="0"/>
            <a:r>
              <a:rPr lang="en-US" dirty="0"/>
              <a:t>Title</a:t>
            </a:r>
            <a:endParaRPr lang="en-ZA" dirty="0"/>
          </a:p>
        </p:txBody>
      </p:sp>
      <p:sp>
        <p:nvSpPr>
          <p:cNvPr id="125" name="Text Placeholder 14"/>
          <p:cNvSpPr>
            <a:spLocks noGrp="1"/>
          </p:cNvSpPr>
          <p:nvPr>
            <p:ph type="body" sz="quarter" idx="57" hasCustomPrompt="1"/>
          </p:nvPr>
        </p:nvSpPr>
        <p:spPr>
          <a:xfrm>
            <a:off x="7957484" y="4441439"/>
            <a:ext cx="3863041" cy="1543436"/>
          </a:xfrm>
        </p:spPr>
        <p:txBody>
          <a:bodyPr anchor="t"/>
          <a:lstStyle>
            <a:lvl1pPr marL="0" indent="0">
              <a:lnSpc>
                <a:spcPct val="100000"/>
              </a:lnSpc>
              <a:spcBef>
                <a:spcPts val="0"/>
              </a:spcBef>
              <a:buNone/>
              <a:defRPr sz="1200">
                <a:solidFill>
                  <a:schemeClr val="tx1"/>
                </a:solidFill>
                <a:latin typeface="Ubuntu" panose="020B0504030602030204" pitchFamily="34" charset="0"/>
              </a:defRPr>
            </a:lvl1pPr>
          </a:lstStyle>
          <a:p>
            <a:pPr lvl="0"/>
            <a:r>
              <a:rPr lang="en-US" dirty="0"/>
              <a:t>Body copy</a:t>
            </a:r>
            <a:endParaRPr lang="en-ZA" dirty="0"/>
          </a:p>
        </p:txBody>
      </p:sp>
      <p:sp>
        <p:nvSpPr>
          <p:cNvPr id="22" name="Text Placeholder 5"/>
          <p:cNvSpPr>
            <a:spLocks noGrp="1"/>
          </p:cNvSpPr>
          <p:nvPr>
            <p:ph type="body" sz="quarter" idx="11" hasCustomPrompt="1"/>
          </p:nvPr>
        </p:nvSpPr>
        <p:spPr>
          <a:xfrm>
            <a:off x="806824" y="933680"/>
            <a:ext cx="11013701" cy="334733"/>
          </a:xfrm>
        </p:spPr>
        <p:txBody>
          <a:bodyPr/>
          <a:lstStyle>
            <a:lvl1pPr marL="0" indent="0">
              <a:lnSpc>
                <a:spcPct val="100000"/>
              </a:lnSpc>
              <a:spcBef>
                <a:spcPts val="0"/>
              </a:spcBef>
              <a:buNone/>
              <a:defRPr sz="2000">
                <a:solidFill>
                  <a:schemeClr val="tx1">
                    <a:lumMod val="50000"/>
                  </a:schemeClr>
                </a:solidFill>
                <a:latin typeface="Ubuntu" panose="020B0504030602030204" pitchFamily="34" charset="0"/>
              </a:defRPr>
            </a:lvl1pPr>
          </a:lstStyle>
          <a:p>
            <a:pPr lvl="0"/>
            <a:r>
              <a:rPr lang="en-US" dirty="0"/>
              <a:t>Add subtitle</a:t>
            </a:r>
            <a:endParaRPr lang="en-ZA" dirty="0"/>
          </a:p>
        </p:txBody>
      </p:sp>
    </p:spTree>
    <p:extLst>
      <p:ext uri="{BB962C8B-B14F-4D97-AF65-F5344CB8AC3E}">
        <p14:creationId xmlns:p14="http://schemas.microsoft.com/office/powerpoint/2010/main" val="27158174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Title &amp; subtitle">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806824" y="195750"/>
            <a:ext cx="11013701" cy="720000"/>
          </a:xfrm>
        </p:spPr>
        <p:txBody>
          <a:bodyPr vert="horz" lIns="0" tIns="0" rIns="0" bIns="0" rtlCol="0" anchor="b">
            <a:noAutofit/>
          </a:bodyPr>
          <a:lstStyle>
            <a:lvl1pPr>
              <a:defRPr lang="en-ZA" baseline="0" dirty="0"/>
            </a:lvl1pPr>
          </a:lstStyle>
          <a:p>
            <a:pPr lvl="0"/>
            <a:r>
              <a:rPr lang="en-US" dirty="0"/>
              <a:t>2 contacts with long description</a:t>
            </a:r>
            <a:endParaRPr lang="en-ZA" dirty="0"/>
          </a:p>
        </p:txBody>
      </p:sp>
      <p:sp>
        <p:nvSpPr>
          <p:cNvPr id="3" name="Picture Placeholder 2"/>
          <p:cNvSpPr>
            <a:spLocks noGrp="1"/>
          </p:cNvSpPr>
          <p:nvPr>
            <p:ph type="pic" sz="quarter" idx="40" hasCustomPrompt="1"/>
          </p:nvPr>
        </p:nvSpPr>
        <p:spPr>
          <a:xfrm>
            <a:off x="368300" y="1701975"/>
            <a:ext cx="1505323" cy="1416050"/>
          </a:xfrm>
        </p:spPr>
        <p:txBody>
          <a:bodyPr/>
          <a:lstStyle>
            <a:lvl1pPr marL="0" indent="0">
              <a:buNone/>
              <a:defRPr/>
            </a:lvl1pPr>
          </a:lstStyle>
          <a:p>
            <a:r>
              <a:rPr lang="en-US" dirty="0"/>
              <a:t>Add picture</a:t>
            </a:r>
            <a:endParaRPr lang="en-ZA" dirty="0"/>
          </a:p>
        </p:txBody>
      </p:sp>
      <p:sp>
        <p:nvSpPr>
          <p:cNvPr id="15" name="Text Placeholder 14"/>
          <p:cNvSpPr>
            <a:spLocks noGrp="1"/>
          </p:cNvSpPr>
          <p:nvPr>
            <p:ph type="body" sz="quarter" idx="43" hasCustomPrompt="1"/>
          </p:nvPr>
        </p:nvSpPr>
        <p:spPr>
          <a:xfrm>
            <a:off x="2044700" y="1701976"/>
            <a:ext cx="3863041" cy="270259"/>
          </a:xfrm>
        </p:spPr>
        <p:txBody>
          <a:bodyPr anchor="t"/>
          <a:lstStyle>
            <a:lvl1pPr marL="0" indent="0">
              <a:lnSpc>
                <a:spcPct val="100000"/>
              </a:lnSpc>
              <a:spcBef>
                <a:spcPts val="0"/>
              </a:spcBef>
              <a:buNone/>
              <a:defRPr sz="1400">
                <a:solidFill>
                  <a:schemeClr val="tx2"/>
                </a:solidFill>
                <a:latin typeface="Ubuntu" panose="020B0504030602030204" pitchFamily="34" charset="0"/>
              </a:defRPr>
            </a:lvl1pPr>
          </a:lstStyle>
          <a:p>
            <a:pPr lvl="0"/>
            <a:r>
              <a:rPr lang="en-US" dirty="0"/>
              <a:t>Name Surname</a:t>
            </a:r>
            <a:endParaRPr lang="en-ZA" dirty="0"/>
          </a:p>
        </p:txBody>
      </p:sp>
      <p:sp>
        <p:nvSpPr>
          <p:cNvPr id="16" name="Text Placeholder 14"/>
          <p:cNvSpPr>
            <a:spLocks noGrp="1"/>
          </p:cNvSpPr>
          <p:nvPr>
            <p:ph type="body" sz="quarter" idx="44" hasCustomPrompt="1"/>
          </p:nvPr>
        </p:nvSpPr>
        <p:spPr>
          <a:xfrm>
            <a:off x="2044700" y="1972235"/>
            <a:ext cx="3863041" cy="197223"/>
          </a:xfrm>
        </p:spPr>
        <p:txBody>
          <a:bodyPr anchor="t"/>
          <a:lstStyle>
            <a:lvl1pPr marL="0" indent="0">
              <a:lnSpc>
                <a:spcPct val="100000"/>
              </a:lnSpc>
              <a:spcBef>
                <a:spcPts val="0"/>
              </a:spcBef>
              <a:buNone/>
              <a:defRPr sz="1200">
                <a:solidFill>
                  <a:schemeClr val="tx1"/>
                </a:solidFill>
                <a:latin typeface="Ubuntu" panose="020B0504030602030204" pitchFamily="34" charset="0"/>
              </a:defRPr>
            </a:lvl1pPr>
          </a:lstStyle>
          <a:p>
            <a:pPr lvl="0"/>
            <a:r>
              <a:rPr lang="en-US" dirty="0"/>
              <a:t>Title</a:t>
            </a:r>
            <a:endParaRPr lang="en-ZA" dirty="0"/>
          </a:p>
        </p:txBody>
      </p:sp>
      <p:sp>
        <p:nvSpPr>
          <p:cNvPr id="94" name="Text Placeholder 14"/>
          <p:cNvSpPr>
            <a:spLocks noGrp="1"/>
          </p:cNvSpPr>
          <p:nvPr>
            <p:ph type="body" sz="quarter" idx="45" hasCustomPrompt="1"/>
          </p:nvPr>
        </p:nvSpPr>
        <p:spPr>
          <a:xfrm>
            <a:off x="2044700" y="2212776"/>
            <a:ext cx="3863041" cy="3772099"/>
          </a:xfrm>
        </p:spPr>
        <p:txBody>
          <a:bodyPr anchor="t"/>
          <a:lstStyle>
            <a:lvl1pPr marL="0" indent="0">
              <a:lnSpc>
                <a:spcPct val="100000"/>
              </a:lnSpc>
              <a:spcBef>
                <a:spcPts val="0"/>
              </a:spcBef>
              <a:buNone/>
              <a:defRPr sz="1200">
                <a:solidFill>
                  <a:schemeClr val="tx1"/>
                </a:solidFill>
                <a:latin typeface="Ubuntu" panose="020B0504030602030204" pitchFamily="34" charset="0"/>
              </a:defRPr>
            </a:lvl1pPr>
          </a:lstStyle>
          <a:p>
            <a:pPr lvl="0"/>
            <a:r>
              <a:rPr lang="en-US" dirty="0"/>
              <a:t>Body copy</a:t>
            </a:r>
            <a:endParaRPr lang="en-ZA" dirty="0"/>
          </a:p>
        </p:txBody>
      </p:sp>
      <p:sp>
        <p:nvSpPr>
          <p:cNvPr id="114" name="Picture Placeholder 2"/>
          <p:cNvSpPr>
            <a:spLocks noGrp="1"/>
          </p:cNvSpPr>
          <p:nvPr>
            <p:ph type="pic" sz="quarter" idx="46" hasCustomPrompt="1"/>
          </p:nvPr>
        </p:nvSpPr>
        <p:spPr>
          <a:xfrm>
            <a:off x="6281084" y="1701975"/>
            <a:ext cx="1505323" cy="1416050"/>
          </a:xfrm>
        </p:spPr>
        <p:txBody>
          <a:bodyPr/>
          <a:lstStyle>
            <a:lvl1pPr marL="0" indent="0">
              <a:buNone/>
              <a:defRPr/>
            </a:lvl1pPr>
          </a:lstStyle>
          <a:p>
            <a:r>
              <a:rPr lang="en-US" dirty="0"/>
              <a:t>Add picture</a:t>
            </a:r>
            <a:endParaRPr lang="en-ZA" dirty="0"/>
          </a:p>
        </p:txBody>
      </p:sp>
      <p:sp>
        <p:nvSpPr>
          <p:cNvPr id="115" name="Text Placeholder 14"/>
          <p:cNvSpPr>
            <a:spLocks noGrp="1"/>
          </p:cNvSpPr>
          <p:nvPr>
            <p:ph type="body" sz="quarter" idx="47" hasCustomPrompt="1"/>
          </p:nvPr>
        </p:nvSpPr>
        <p:spPr>
          <a:xfrm>
            <a:off x="7957484" y="1701976"/>
            <a:ext cx="3863041" cy="270259"/>
          </a:xfrm>
        </p:spPr>
        <p:txBody>
          <a:bodyPr anchor="t"/>
          <a:lstStyle>
            <a:lvl1pPr marL="0" indent="0">
              <a:lnSpc>
                <a:spcPct val="100000"/>
              </a:lnSpc>
              <a:spcBef>
                <a:spcPts val="0"/>
              </a:spcBef>
              <a:buNone/>
              <a:defRPr sz="1400">
                <a:solidFill>
                  <a:schemeClr val="tx2"/>
                </a:solidFill>
                <a:latin typeface="Ubuntu" panose="020B0504030602030204" pitchFamily="34" charset="0"/>
              </a:defRPr>
            </a:lvl1pPr>
          </a:lstStyle>
          <a:p>
            <a:pPr lvl="0"/>
            <a:r>
              <a:rPr lang="en-US" dirty="0"/>
              <a:t>Name Surname</a:t>
            </a:r>
            <a:endParaRPr lang="en-ZA" dirty="0"/>
          </a:p>
        </p:txBody>
      </p:sp>
      <p:sp>
        <p:nvSpPr>
          <p:cNvPr id="116" name="Text Placeholder 14"/>
          <p:cNvSpPr>
            <a:spLocks noGrp="1"/>
          </p:cNvSpPr>
          <p:nvPr>
            <p:ph type="body" sz="quarter" idx="48" hasCustomPrompt="1"/>
          </p:nvPr>
        </p:nvSpPr>
        <p:spPr>
          <a:xfrm>
            <a:off x="7957484" y="1972235"/>
            <a:ext cx="3863041" cy="197223"/>
          </a:xfrm>
        </p:spPr>
        <p:txBody>
          <a:bodyPr anchor="t"/>
          <a:lstStyle>
            <a:lvl1pPr marL="0" indent="0">
              <a:lnSpc>
                <a:spcPct val="100000"/>
              </a:lnSpc>
              <a:spcBef>
                <a:spcPts val="0"/>
              </a:spcBef>
              <a:buNone/>
              <a:defRPr sz="1200">
                <a:solidFill>
                  <a:schemeClr val="tx1"/>
                </a:solidFill>
                <a:latin typeface="Ubuntu" panose="020B0504030602030204" pitchFamily="34" charset="0"/>
              </a:defRPr>
            </a:lvl1pPr>
          </a:lstStyle>
          <a:p>
            <a:pPr lvl="0"/>
            <a:r>
              <a:rPr lang="en-US" dirty="0"/>
              <a:t>Title</a:t>
            </a:r>
            <a:endParaRPr lang="en-ZA" dirty="0"/>
          </a:p>
        </p:txBody>
      </p:sp>
      <p:sp>
        <p:nvSpPr>
          <p:cNvPr id="117" name="Text Placeholder 14"/>
          <p:cNvSpPr>
            <a:spLocks noGrp="1"/>
          </p:cNvSpPr>
          <p:nvPr>
            <p:ph type="body" sz="quarter" idx="49" hasCustomPrompt="1"/>
          </p:nvPr>
        </p:nvSpPr>
        <p:spPr>
          <a:xfrm>
            <a:off x="7957484" y="2212776"/>
            <a:ext cx="3863041" cy="3772099"/>
          </a:xfrm>
        </p:spPr>
        <p:txBody>
          <a:bodyPr anchor="t"/>
          <a:lstStyle>
            <a:lvl1pPr marL="0" indent="0">
              <a:lnSpc>
                <a:spcPct val="100000"/>
              </a:lnSpc>
              <a:spcBef>
                <a:spcPts val="0"/>
              </a:spcBef>
              <a:buNone/>
              <a:defRPr sz="1200">
                <a:solidFill>
                  <a:schemeClr val="tx1"/>
                </a:solidFill>
                <a:latin typeface="Ubuntu" panose="020B0504030602030204" pitchFamily="34" charset="0"/>
              </a:defRPr>
            </a:lvl1pPr>
          </a:lstStyle>
          <a:p>
            <a:pPr lvl="0"/>
            <a:r>
              <a:rPr lang="en-US" dirty="0"/>
              <a:t>Body copy</a:t>
            </a:r>
            <a:endParaRPr lang="en-ZA" dirty="0"/>
          </a:p>
        </p:txBody>
      </p:sp>
      <p:sp>
        <p:nvSpPr>
          <p:cNvPr id="13" name="Text Placeholder 5"/>
          <p:cNvSpPr>
            <a:spLocks noGrp="1"/>
          </p:cNvSpPr>
          <p:nvPr>
            <p:ph type="body" sz="quarter" idx="11" hasCustomPrompt="1"/>
          </p:nvPr>
        </p:nvSpPr>
        <p:spPr>
          <a:xfrm>
            <a:off x="806824" y="933680"/>
            <a:ext cx="11013701" cy="334733"/>
          </a:xfrm>
        </p:spPr>
        <p:txBody>
          <a:bodyPr/>
          <a:lstStyle>
            <a:lvl1pPr marL="0" indent="0">
              <a:lnSpc>
                <a:spcPct val="100000"/>
              </a:lnSpc>
              <a:spcBef>
                <a:spcPts val="0"/>
              </a:spcBef>
              <a:buNone/>
              <a:defRPr sz="2000">
                <a:solidFill>
                  <a:schemeClr val="tx1">
                    <a:lumMod val="50000"/>
                  </a:schemeClr>
                </a:solidFill>
                <a:latin typeface="Ubuntu" panose="020B0504030602030204" pitchFamily="34" charset="0"/>
              </a:defRPr>
            </a:lvl1pPr>
          </a:lstStyle>
          <a:p>
            <a:pPr lvl="0"/>
            <a:r>
              <a:rPr lang="en-US" dirty="0"/>
              <a:t>Add subtitle</a:t>
            </a:r>
            <a:endParaRPr lang="en-ZA" dirty="0"/>
          </a:p>
        </p:txBody>
      </p:sp>
      <p:sp>
        <p:nvSpPr>
          <p:cNvPr id="12" name="Text Placeholder 5"/>
          <p:cNvSpPr>
            <a:spLocks noGrp="1"/>
          </p:cNvSpPr>
          <p:nvPr>
            <p:ph type="body" sz="quarter" idx="10" hasCustomPrompt="1"/>
          </p:nvPr>
        </p:nvSpPr>
        <p:spPr>
          <a:xfrm>
            <a:off x="358588" y="6361113"/>
            <a:ext cx="9000000" cy="215900"/>
          </a:xfrm>
          <a:noFill/>
        </p:spPr>
        <p:txBody>
          <a:bodyPr wrap="square" lIns="0" tIns="0" rIns="0" bIns="0" rtlCol="0" anchor="ctr">
            <a:noAutofit/>
          </a:bodyPr>
          <a:lstStyle>
            <a:lvl1pPr marL="0" indent="0">
              <a:buNone/>
              <a:defRPr lang="en-GB" sz="1000" b="0" i="0" u="none" strike="noStrike" spc="0" baseline="0" dirty="0">
                <a:solidFill>
                  <a:schemeClr val="tx1">
                    <a:lumMod val="50000"/>
                  </a:schemeClr>
                </a:solidFill>
                <a:latin typeface="Ubuntu" panose="020B0504030602030204" pitchFamily="34" charset="0"/>
              </a:defRPr>
            </a:lvl1pPr>
          </a:lstStyle>
          <a:p>
            <a:pPr marL="165100" marR="0" lvl="0" indent="-165100" fontAlgn="auto">
              <a:lnSpc>
                <a:spcPct val="100000"/>
              </a:lnSpc>
              <a:spcBef>
                <a:spcPts val="0"/>
              </a:spcBef>
              <a:spcAft>
                <a:spcPts val="0"/>
              </a:spcAft>
              <a:buClrTx/>
              <a:buSzTx/>
              <a:tabLst/>
            </a:pPr>
            <a:r>
              <a:rPr lang="en-US" dirty="0"/>
              <a:t>Footnote</a:t>
            </a:r>
            <a:endParaRPr lang="en-GB" dirty="0"/>
          </a:p>
        </p:txBody>
      </p:sp>
    </p:spTree>
    <p:extLst>
      <p:ext uri="{BB962C8B-B14F-4D97-AF65-F5344CB8AC3E}">
        <p14:creationId xmlns:p14="http://schemas.microsoft.com/office/powerpoint/2010/main" val="31441306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mp;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p:txBody>
          <a:bodyPr/>
          <a:lstStyle/>
          <a:p>
            <a:pPr lvl="0"/>
            <a:r>
              <a:rPr lang="en-US" dirty="0"/>
              <a:t>Add first level bullet</a:t>
            </a:r>
          </a:p>
          <a:p>
            <a:pPr lvl="1"/>
            <a:r>
              <a:rPr lang="en-US" dirty="0"/>
              <a:t>Second level</a:t>
            </a:r>
          </a:p>
          <a:p>
            <a:pPr lvl="2"/>
            <a:r>
              <a:rPr lang="en-US" dirty="0"/>
              <a:t>Third level</a:t>
            </a:r>
          </a:p>
          <a:p>
            <a:pPr lvl="3"/>
            <a:r>
              <a:rPr lang="en-US" dirty="0"/>
              <a:t>Fourth level</a:t>
            </a:r>
          </a:p>
          <a:p>
            <a:pPr lvl="4"/>
            <a:r>
              <a:rPr lang="en-US" dirty="0"/>
              <a:t>Fifth level</a:t>
            </a:r>
            <a:endParaRPr lang="en-ZA" dirty="0"/>
          </a:p>
        </p:txBody>
      </p:sp>
      <p:sp>
        <p:nvSpPr>
          <p:cNvPr id="4" name="Title 1"/>
          <p:cNvSpPr>
            <a:spLocks noGrp="1"/>
          </p:cNvSpPr>
          <p:nvPr>
            <p:ph type="title" hasCustomPrompt="1"/>
          </p:nvPr>
        </p:nvSpPr>
        <p:spPr>
          <a:xfrm>
            <a:off x="766482" y="195750"/>
            <a:ext cx="11054043" cy="720000"/>
          </a:xfrm>
        </p:spPr>
        <p:txBody>
          <a:bodyPr vert="horz" lIns="0" tIns="0" rIns="0" bIns="0" rtlCol="0" anchor="b">
            <a:noAutofit/>
          </a:bodyPr>
          <a:lstStyle>
            <a:lvl1pPr>
              <a:defRPr lang="en-ZA" dirty="0"/>
            </a:lvl1pPr>
          </a:lstStyle>
          <a:p>
            <a:pPr lvl="0"/>
            <a:r>
              <a:rPr lang="en-US" dirty="0"/>
              <a:t>Add title</a:t>
            </a:r>
            <a:endParaRPr lang="en-ZA" dirty="0"/>
          </a:p>
        </p:txBody>
      </p:sp>
    </p:spTree>
    <p:extLst>
      <p:ext uri="{BB962C8B-B14F-4D97-AF65-F5344CB8AC3E}">
        <p14:creationId xmlns:p14="http://schemas.microsoft.com/office/powerpoint/2010/main" val="30847394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2 subtitle &amp;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368300" y="1674624"/>
            <a:ext cx="5530475" cy="4310251"/>
          </a:xfrm>
        </p:spPr>
        <p:txBody>
          <a:bodyPr/>
          <a:lstStyle>
            <a:lvl1pPr>
              <a:defRPr>
                <a:latin typeface="Ubuntu" panose="020B0504030602030204" pitchFamily="34" charset="0"/>
              </a:defRPr>
            </a:lvl1pPr>
            <a:lvl2pPr>
              <a:defRPr>
                <a:latin typeface="Ubuntu" panose="020B0504030602030204" pitchFamily="34" charset="0"/>
              </a:defRPr>
            </a:lvl2pPr>
            <a:lvl3pPr>
              <a:defRPr>
                <a:latin typeface="Ubuntu" panose="020B0504030602030204" pitchFamily="34" charset="0"/>
              </a:defRPr>
            </a:lvl3pPr>
            <a:lvl4pPr>
              <a:defRPr>
                <a:latin typeface="Ubuntu" panose="020B0504030602030204" pitchFamily="34" charset="0"/>
              </a:defRPr>
            </a:lvl4pPr>
            <a:lvl5pPr>
              <a:defRPr>
                <a:latin typeface="Ubuntu" panose="020B0504030602030204" pitchFamily="34" charset="0"/>
              </a:defRPr>
            </a:lvl5pPr>
          </a:lstStyle>
          <a:p>
            <a:pPr lvl="0"/>
            <a:r>
              <a:rPr lang="en-US" dirty="0"/>
              <a:t>Add first level bullet</a:t>
            </a:r>
          </a:p>
          <a:p>
            <a:pPr lvl="1"/>
            <a:r>
              <a:rPr lang="en-US" dirty="0"/>
              <a:t>Second level</a:t>
            </a:r>
          </a:p>
          <a:p>
            <a:pPr lvl="2"/>
            <a:r>
              <a:rPr lang="en-US" dirty="0"/>
              <a:t>Third level</a:t>
            </a:r>
          </a:p>
          <a:p>
            <a:pPr lvl="3"/>
            <a:r>
              <a:rPr lang="en-US" dirty="0"/>
              <a:t>Fourth level</a:t>
            </a:r>
          </a:p>
          <a:p>
            <a:pPr lvl="4"/>
            <a:r>
              <a:rPr lang="en-US" dirty="0"/>
              <a:t>Fifth level</a:t>
            </a:r>
            <a:endParaRPr lang="en-ZA" dirty="0"/>
          </a:p>
        </p:txBody>
      </p:sp>
      <p:sp>
        <p:nvSpPr>
          <p:cNvPr id="4" name="Title 1"/>
          <p:cNvSpPr>
            <a:spLocks noGrp="1"/>
          </p:cNvSpPr>
          <p:nvPr>
            <p:ph type="title" hasCustomPrompt="1"/>
          </p:nvPr>
        </p:nvSpPr>
        <p:spPr>
          <a:xfrm>
            <a:off x="753035" y="195750"/>
            <a:ext cx="11067490" cy="720000"/>
          </a:xfrm>
        </p:spPr>
        <p:txBody>
          <a:bodyPr vert="horz" lIns="0" tIns="0" rIns="0" bIns="0" rtlCol="0" anchor="b">
            <a:noAutofit/>
          </a:bodyPr>
          <a:lstStyle>
            <a:lvl1pPr>
              <a:defRPr lang="en-ZA" dirty="0"/>
            </a:lvl1pPr>
          </a:lstStyle>
          <a:p>
            <a:pPr lvl="0"/>
            <a:r>
              <a:rPr lang="en-US" dirty="0"/>
              <a:t>Add title</a:t>
            </a:r>
            <a:endParaRPr lang="en-ZA" dirty="0"/>
          </a:p>
        </p:txBody>
      </p:sp>
      <p:sp>
        <p:nvSpPr>
          <p:cNvPr id="9" name="Content Placeholder 2"/>
          <p:cNvSpPr>
            <a:spLocks noGrp="1"/>
          </p:cNvSpPr>
          <p:nvPr>
            <p:ph idx="12" hasCustomPrompt="1"/>
          </p:nvPr>
        </p:nvSpPr>
        <p:spPr>
          <a:xfrm>
            <a:off x="6290049" y="1674624"/>
            <a:ext cx="5530475" cy="4310251"/>
          </a:xfrm>
        </p:spPr>
        <p:txBody>
          <a:bodyPr/>
          <a:lstStyle>
            <a:lvl1pPr>
              <a:defRPr>
                <a:latin typeface="Ubuntu" panose="020B0504030602030204" pitchFamily="34" charset="0"/>
              </a:defRPr>
            </a:lvl1pPr>
            <a:lvl2pPr>
              <a:defRPr>
                <a:latin typeface="Ubuntu" panose="020B0504030602030204" pitchFamily="34" charset="0"/>
              </a:defRPr>
            </a:lvl2pPr>
            <a:lvl3pPr>
              <a:defRPr>
                <a:latin typeface="Ubuntu" panose="020B0504030602030204" pitchFamily="34" charset="0"/>
              </a:defRPr>
            </a:lvl3pPr>
            <a:lvl4pPr>
              <a:defRPr>
                <a:latin typeface="Ubuntu" panose="020B0504030602030204" pitchFamily="34" charset="0"/>
              </a:defRPr>
            </a:lvl4pPr>
            <a:lvl5pPr>
              <a:defRPr>
                <a:latin typeface="Ubuntu" panose="020B0504030602030204" pitchFamily="34" charset="0"/>
              </a:defRPr>
            </a:lvl5pPr>
          </a:lstStyle>
          <a:p>
            <a:pPr lvl="0"/>
            <a:r>
              <a:rPr lang="en-US" dirty="0"/>
              <a:t>Add first level bullet</a:t>
            </a:r>
          </a:p>
          <a:p>
            <a:pPr lvl="1"/>
            <a:r>
              <a:rPr lang="en-US" dirty="0"/>
              <a:t>Second level</a:t>
            </a:r>
          </a:p>
          <a:p>
            <a:pPr lvl="2"/>
            <a:r>
              <a:rPr lang="en-US" dirty="0"/>
              <a:t>Third level</a:t>
            </a:r>
          </a:p>
          <a:p>
            <a:pPr lvl="3"/>
            <a:r>
              <a:rPr lang="en-US" dirty="0"/>
              <a:t>Fourth level</a:t>
            </a:r>
          </a:p>
          <a:p>
            <a:pPr lvl="4"/>
            <a:r>
              <a:rPr lang="en-US" dirty="0"/>
              <a:t>Fifth level</a:t>
            </a:r>
            <a:endParaRPr lang="en-ZA" dirty="0"/>
          </a:p>
        </p:txBody>
      </p:sp>
      <p:sp>
        <p:nvSpPr>
          <p:cNvPr id="7" name="Text Placeholder 5"/>
          <p:cNvSpPr>
            <a:spLocks noGrp="1"/>
          </p:cNvSpPr>
          <p:nvPr>
            <p:ph type="body" sz="quarter" idx="11" hasCustomPrompt="1"/>
          </p:nvPr>
        </p:nvSpPr>
        <p:spPr>
          <a:xfrm>
            <a:off x="368300" y="1272142"/>
            <a:ext cx="5530475" cy="334733"/>
          </a:xfrm>
        </p:spPr>
        <p:txBody>
          <a:bodyPr/>
          <a:lstStyle>
            <a:lvl1pPr marL="0" indent="0">
              <a:lnSpc>
                <a:spcPct val="100000"/>
              </a:lnSpc>
              <a:spcBef>
                <a:spcPts val="0"/>
              </a:spcBef>
              <a:buNone/>
              <a:defRPr sz="2000">
                <a:solidFill>
                  <a:schemeClr val="tx1">
                    <a:lumMod val="50000"/>
                  </a:schemeClr>
                </a:solidFill>
                <a:latin typeface="Ubuntu" panose="020B0504030602030204" pitchFamily="34" charset="0"/>
              </a:defRPr>
            </a:lvl1pPr>
          </a:lstStyle>
          <a:p>
            <a:pPr lvl="0"/>
            <a:r>
              <a:rPr lang="en-US" dirty="0"/>
              <a:t>Add subtitle</a:t>
            </a:r>
            <a:endParaRPr lang="en-ZA" dirty="0"/>
          </a:p>
        </p:txBody>
      </p:sp>
      <p:sp>
        <p:nvSpPr>
          <p:cNvPr id="8" name="Text Placeholder 5"/>
          <p:cNvSpPr>
            <a:spLocks noGrp="1"/>
          </p:cNvSpPr>
          <p:nvPr>
            <p:ph type="body" sz="quarter" idx="13" hasCustomPrompt="1"/>
          </p:nvPr>
        </p:nvSpPr>
        <p:spPr>
          <a:xfrm>
            <a:off x="6290048" y="1272142"/>
            <a:ext cx="5530475" cy="334733"/>
          </a:xfrm>
        </p:spPr>
        <p:txBody>
          <a:bodyPr/>
          <a:lstStyle>
            <a:lvl1pPr marL="0" indent="0">
              <a:lnSpc>
                <a:spcPct val="100000"/>
              </a:lnSpc>
              <a:spcBef>
                <a:spcPts val="0"/>
              </a:spcBef>
              <a:buNone/>
              <a:defRPr sz="2000">
                <a:solidFill>
                  <a:schemeClr val="tx1">
                    <a:lumMod val="50000"/>
                  </a:schemeClr>
                </a:solidFill>
                <a:latin typeface="Ubuntu" panose="020B0504030602030204" pitchFamily="34" charset="0"/>
              </a:defRPr>
            </a:lvl1pPr>
          </a:lstStyle>
          <a:p>
            <a:pPr lvl="0"/>
            <a:r>
              <a:rPr lang="en-US" dirty="0"/>
              <a:t>Add subtitle</a:t>
            </a:r>
            <a:endParaRPr lang="en-ZA" dirty="0"/>
          </a:p>
        </p:txBody>
      </p:sp>
    </p:spTree>
    <p:extLst>
      <p:ext uri="{BB962C8B-B14F-4D97-AF65-F5344CB8AC3E}">
        <p14:creationId xmlns:p14="http://schemas.microsoft.com/office/powerpoint/2010/main" val="42296793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3 subtitle &amp;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368300" y="1703294"/>
            <a:ext cx="3701675" cy="4281581"/>
          </a:xfrm>
        </p:spPr>
        <p:txBody>
          <a:bodyPr/>
          <a:lstStyle>
            <a:lvl1pPr>
              <a:defRPr>
                <a:latin typeface="Ubuntu" panose="020B0504030602030204" pitchFamily="34" charset="0"/>
              </a:defRPr>
            </a:lvl1pPr>
            <a:lvl2pPr>
              <a:defRPr>
                <a:latin typeface="Ubuntu" panose="020B0504030602030204" pitchFamily="34" charset="0"/>
              </a:defRPr>
            </a:lvl2pPr>
            <a:lvl3pPr>
              <a:defRPr>
                <a:latin typeface="Ubuntu" panose="020B0504030602030204" pitchFamily="34" charset="0"/>
              </a:defRPr>
            </a:lvl3pPr>
            <a:lvl4pPr>
              <a:defRPr>
                <a:latin typeface="Ubuntu" panose="020B0504030602030204" pitchFamily="34" charset="0"/>
              </a:defRPr>
            </a:lvl4pPr>
            <a:lvl5pPr>
              <a:defRPr>
                <a:latin typeface="Ubuntu" panose="020B0504030602030204" pitchFamily="34" charset="0"/>
              </a:defRPr>
            </a:lvl5pPr>
          </a:lstStyle>
          <a:p>
            <a:pPr lvl="0"/>
            <a:r>
              <a:rPr lang="en-US" dirty="0"/>
              <a:t>Add first level bullet</a:t>
            </a:r>
          </a:p>
          <a:p>
            <a:pPr lvl="1"/>
            <a:r>
              <a:rPr lang="en-US" dirty="0"/>
              <a:t>Second level</a:t>
            </a:r>
          </a:p>
          <a:p>
            <a:pPr lvl="2"/>
            <a:r>
              <a:rPr lang="en-US" dirty="0"/>
              <a:t>Third level</a:t>
            </a:r>
          </a:p>
          <a:p>
            <a:pPr lvl="3"/>
            <a:r>
              <a:rPr lang="en-US" dirty="0"/>
              <a:t>Fourth level</a:t>
            </a:r>
          </a:p>
          <a:p>
            <a:pPr lvl="4"/>
            <a:r>
              <a:rPr lang="en-US" dirty="0"/>
              <a:t>Fifth level</a:t>
            </a:r>
            <a:endParaRPr lang="en-ZA" dirty="0"/>
          </a:p>
        </p:txBody>
      </p:sp>
      <p:sp>
        <p:nvSpPr>
          <p:cNvPr id="4" name="Title 1"/>
          <p:cNvSpPr>
            <a:spLocks noGrp="1"/>
          </p:cNvSpPr>
          <p:nvPr>
            <p:ph type="title" hasCustomPrompt="1"/>
          </p:nvPr>
        </p:nvSpPr>
        <p:spPr>
          <a:xfrm>
            <a:off x="806824" y="195747"/>
            <a:ext cx="11013701" cy="720000"/>
          </a:xfrm>
        </p:spPr>
        <p:txBody>
          <a:bodyPr vert="horz" lIns="0" tIns="0" rIns="0" bIns="0" rtlCol="0" anchor="b">
            <a:noAutofit/>
          </a:bodyPr>
          <a:lstStyle>
            <a:lvl1pPr>
              <a:defRPr lang="en-ZA" dirty="0">
                <a:latin typeface="Ubuntu" panose="020B0504030602030204" pitchFamily="34" charset="0"/>
              </a:defRPr>
            </a:lvl1pPr>
          </a:lstStyle>
          <a:p>
            <a:pPr lvl="0"/>
            <a:r>
              <a:rPr lang="en-US" dirty="0"/>
              <a:t>Add title</a:t>
            </a:r>
            <a:endParaRPr lang="en-ZA" dirty="0"/>
          </a:p>
        </p:txBody>
      </p:sp>
      <p:sp>
        <p:nvSpPr>
          <p:cNvPr id="11" name="Content Placeholder 2"/>
          <p:cNvSpPr>
            <a:spLocks noGrp="1"/>
          </p:cNvSpPr>
          <p:nvPr>
            <p:ph idx="12" hasCustomPrompt="1"/>
          </p:nvPr>
        </p:nvSpPr>
        <p:spPr>
          <a:xfrm>
            <a:off x="4243575" y="1703294"/>
            <a:ext cx="3701675" cy="4281581"/>
          </a:xfrm>
        </p:spPr>
        <p:txBody>
          <a:bodyPr/>
          <a:lstStyle>
            <a:lvl1pPr>
              <a:defRPr>
                <a:latin typeface="Ubuntu" panose="020B0504030602030204" pitchFamily="34" charset="0"/>
              </a:defRPr>
            </a:lvl1pPr>
            <a:lvl2pPr>
              <a:defRPr>
                <a:latin typeface="Ubuntu" panose="020B0504030602030204" pitchFamily="34" charset="0"/>
              </a:defRPr>
            </a:lvl2pPr>
            <a:lvl3pPr>
              <a:defRPr>
                <a:latin typeface="Ubuntu" panose="020B0504030602030204" pitchFamily="34" charset="0"/>
              </a:defRPr>
            </a:lvl3pPr>
            <a:lvl4pPr>
              <a:defRPr>
                <a:latin typeface="Ubuntu" panose="020B0504030602030204" pitchFamily="34" charset="0"/>
              </a:defRPr>
            </a:lvl4pPr>
            <a:lvl5pPr>
              <a:defRPr>
                <a:latin typeface="Ubuntu" panose="020B0504030602030204" pitchFamily="34" charset="0"/>
              </a:defRPr>
            </a:lvl5pPr>
          </a:lstStyle>
          <a:p>
            <a:pPr lvl="0"/>
            <a:r>
              <a:rPr lang="en-US" dirty="0"/>
              <a:t>Add first level bullet</a:t>
            </a:r>
          </a:p>
          <a:p>
            <a:pPr lvl="1"/>
            <a:r>
              <a:rPr lang="en-US" dirty="0"/>
              <a:t>Second level</a:t>
            </a:r>
          </a:p>
          <a:p>
            <a:pPr lvl="2"/>
            <a:r>
              <a:rPr lang="en-US" dirty="0"/>
              <a:t>Third level</a:t>
            </a:r>
          </a:p>
          <a:p>
            <a:pPr lvl="3"/>
            <a:r>
              <a:rPr lang="en-US" dirty="0"/>
              <a:t>Fourth level</a:t>
            </a:r>
          </a:p>
          <a:p>
            <a:pPr lvl="4"/>
            <a:r>
              <a:rPr lang="en-US" dirty="0"/>
              <a:t>Fifth level</a:t>
            </a:r>
            <a:endParaRPr lang="en-ZA" dirty="0"/>
          </a:p>
        </p:txBody>
      </p:sp>
      <p:sp>
        <p:nvSpPr>
          <p:cNvPr id="13" name="Content Placeholder 2"/>
          <p:cNvSpPr>
            <a:spLocks noGrp="1"/>
          </p:cNvSpPr>
          <p:nvPr>
            <p:ph idx="14" hasCustomPrompt="1"/>
          </p:nvPr>
        </p:nvSpPr>
        <p:spPr>
          <a:xfrm>
            <a:off x="8118849" y="1703294"/>
            <a:ext cx="3701675" cy="4281581"/>
          </a:xfrm>
        </p:spPr>
        <p:txBody>
          <a:bodyPr/>
          <a:lstStyle>
            <a:lvl1pPr>
              <a:defRPr>
                <a:latin typeface="Ubuntu" panose="020B0504030602030204" pitchFamily="34" charset="0"/>
              </a:defRPr>
            </a:lvl1pPr>
            <a:lvl2pPr>
              <a:defRPr>
                <a:latin typeface="Ubuntu" panose="020B0504030602030204" pitchFamily="34" charset="0"/>
              </a:defRPr>
            </a:lvl2pPr>
            <a:lvl3pPr>
              <a:defRPr>
                <a:latin typeface="Ubuntu" panose="020B0504030602030204" pitchFamily="34" charset="0"/>
              </a:defRPr>
            </a:lvl3pPr>
            <a:lvl4pPr>
              <a:defRPr>
                <a:latin typeface="Ubuntu" panose="020B0504030602030204" pitchFamily="34" charset="0"/>
              </a:defRPr>
            </a:lvl4pPr>
            <a:lvl5pPr>
              <a:defRPr>
                <a:latin typeface="Ubuntu" panose="020B0504030602030204" pitchFamily="34" charset="0"/>
              </a:defRPr>
            </a:lvl5pPr>
          </a:lstStyle>
          <a:p>
            <a:pPr lvl="0"/>
            <a:r>
              <a:rPr lang="en-US" dirty="0"/>
              <a:t>Add first level bullet</a:t>
            </a:r>
          </a:p>
          <a:p>
            <a:pPr lvl="1"/>
            <a:r>
              <a:rPr lang="en-US" dirty="0"/>
              <a:t>Second level</a:t>
            </a:r>
          </a:p>
          <a:p>
            <a:pPr lvl="2"/>
            <a:r>
              <a:rPr lang="en-US" dirty="0"/>
              <a:t>Third level</a:t>
            </a:r>
          </a:p>
          <a:p>
            <a:pPr lvl="3"/>
            <a:r>
              <a:rPr lang="en-US" dirty="0"/>
              <a:t>Fourth level</a:t>
            </a:r>
          </a:p>
          <a:p>
            <a:pPr lvl="4"/>
            <a:r>
              <a:rPr lang="en-US" dirty="0"/>
              <a:t>Fifth level</a:t>
            </a:r>
            <a:endParaRPr lang="en-ZA" dirty="0"/>
          </a:p>
        </p:txBody>
      </p:sp>
      <p:sp>
        <p:nvSpPr>
          <p:cNvPr id="9" name="Text Placeholder 5"/>
          <p:cNvSpPr>
            <a:spLocks noGrp="1"/>
          </p:cNvSpPr>
          <p:nvPr>
            <p:ph type="body" sz="quarter" idx="11" hasCustomPrompt="1"/>
          </p:nvPr>
        </p:nvSpPr>
        <p:spPr>
          <a:xfrm>
            <a:off x="368300" y="1272142"/>
            <a:ext cx="3701675" cy="334733"/>
          </a:xfrm>
        </p:spPr>
        <p:txBody>
          <a:bodyPr/>
          <a:lstStyle>
            <a:lvl1pPr marL="0" indent="0">
              <a:lnSpc>
                <a:spcPct val="100000"/>
              </a:lnSpc>
              <a:spcBef>
                <a:spcPts val="0"/>
              </a:spcBef>
              <a:buNone/>
              <a:defRPr sz="2000">
                <a:solidFill>
                  <a:schemeClr val="tx1">
                    <a:lumMod val="50000"/>
                  </a:schemeClr>
                </a:solidFill>
                <a:latin typeface="Ubuntu" panose="020B0504030602030204" pitchFamily="34" charset="0"/>
              </a:defRPr>
            </a:lvl1pPr>
          </a:lstStyle>
          <a:p>
            <a:pPr lvl="0"/>
            <a:r>
              <a:rPr lang="en-US" dirty="0"/>
              <a:t>Add subtitle</a:t>
            </a:r>
            <a:endParaRPr lang="en-ZA" dirty="0"/>
          </a:p>
        </p:txBody>
      </p:sp>
      <p:sp>
        <p:nvSpPr>
          <p:cNvPr id="10" name="Text Placeholder 5"/>
          <p:cNvSpPr>
            <a:spLocks noGrp="1"/>
          </p:cNvSpPr>
          <p:nvPr>
            <p:ph type="body" sz="quarter" idx="15" hasCustomPrompt="1"/>
          </p:nvPr>
        </p:nvSpPr>
        <p:spPr>
          <a:xfrm>
            <a:off x="4243575" y="1272142"/>
            <a:ext cx="3701675" cy="334733"/>
          </a:xfrm>
        </p:spPr>
        <p:txBody>
          <a:bodyPr/>
          <a:lstStyle>
            <a:lvl1pPr marL="0" indent="0">
              <a:lnSpc>
                <a:spcPct val="100000"/>
              </a:lnSpc>
              <a:spcBef>
                <a:spcPts val="0"/>
              </a:spcBef>
              <a:buNone/>
              <a:defRPr sz="2000">
                <a:solidFill>
                  <a:schemeClr val="tx1">
                    <a:lumMod val="50000"/>
                  </a:schemeClr>
                </a:solidFill>
                <a:latin typeface="Ubuntu" panose="020B0504030602030204" pitchFamily="34" charset="0"/>
              </a:defRPr>
            </a:lvl1pPr>
          </a:lstStyle>
          <a:p>
            <a:pPr lvl="0"/>
            <a:r>
              <a:rPr lang="en-US" dirty="0"/>
              <a:t>Add subtitle</a:t>
            </a:r>
            <a:endParaRPr lang="en-ZA" dirty="0"/>
          </a:p>
        </p:txBody>
      </p:sp>
      <p:sp>
        <p:nvSpPr>
          <p:cNvPr id="15" name="Text Placeholder 5"/>
          <p:cNvSpPr>
            <a:spLocks noGrp="1"/>
          </p:cNvSpPr>
          <p:nvPr>
            <p:ph type="body" sz="quarter" idx="16" hasCustomPrompt="1"/>
          </p:nvPr>
        </p:nvSpPr>
        <p:spPr>
          <a:xfrm>
            <a:off x="8118848" y="1272142"/>
            <a:ext cx="3701675" cy="334733"/>
          </a:xfrm>
        </p:spPr>
        <p:txBody>
          <a:bodyPr/>
          <a:lstStyle>
            <a:lvl1pPr marL="0" indent="0">
              <a:lnSpc>
                <a:spcPct val="100000"/>
              </a:lnSpc>
              <a:spcBef>
                <a:spcPts val="0"/>
              </a:spcBef>
              <a:buNone/>
              <a:defRPr sz="2000">
                <a:solidFill>
                  <a:schemeClr val="tx1">
                    <a:lumMod val="50000"/>
                  </a:schemeClr>
                </a:solidFill>
                <a:latin typeface="Ubuntu" panose="020B0504030602030204" pitchFamily="34" charset="0"/>
              </a:defRPr>
            </a:lvl1pPr>
          </a:lstStyle>
          <a:p>
            <a:pPr lvl="0"/>
            <a:r>
              <a:rPr lang="en-US" dirty="0"/>
              <a:t>Add subtitle</a:t>
            </a:r>
            <a:endParaRPr lang="en-ZA" dirty="0"/>
          </a:p>
        </p:txBody>
      </p:sp>
    </p:spTree>
    <p:extLst>
      <p:ext uri="{BB962C8B-B14F-4D97-AF65-F5344CB8AC3E}">
        <p14:creationId xmlns:p14="http://schemas.microsoft.com/office/powerpoint/2010/main" val="13820220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picture &amp;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368300" y="1277378"/>
            <a:ext cx="5592849" cy="4707497"/>
          </a:xfrm>
        </p:spPr>
        <p:txBody>
          <a:bodyPr/>
          <a:lstStyle>
            <a:lvl1pPr>
              <a:defRPr>
                <a:latin typeface="Ubuntu" panose="020B0504030602030204" pitchFamily="34" charset="0"/>
              </a:defRPr>
            </a:lvl1pPr>
            <a:lvl2pPr>
              <a:defRPr>
                <a:latin typeface="Ubuntu" panose="020B0504030602030204" pitchFamily="34" charset="0"/>
              </a:defRPr>
            </a:lvl2pPr>
            <a:lvl3pPr>
              <a:defRPr>
                <a:latin typeface="Ubuntu" panose="020B0504030602030204" pitchFamily="34" charset="0"/>
              </a:defRPr>
            </a:lvl3pPr>
            <a:lvl4pPr>
              <a:defRPr>
                <a:latin typeface="Ubuntu" panose="020B0504030602030204" pitchFamily="34" charset="0"/>
              </a:defRPr>
            </a:lvl4pPr>
            <a:lvl5pPr>
              <a:defRPr>
                <a:latin typeface="Ubuntu" panose="020B0504030602030204" pitchFamily="34" charset="0"/>
              </a:defRPr>
            </a:lvl5pPr>
          </a:lstStyle>
          <a:p>
            <a:pPr lvl="0"/>
            <a:r>
              <a:rPr lang="en-US" dirty="0"/>
              <a:t>Add first level bullet</a:t>
            </a:r>
          </a:p>
          <a:p>
            <a:pPr lvl="1"/>
            <a:r>
              <a:rPr lang="en-US" dirty="0"/>
              <a:t>Second level</a:t>
            </a:r>
          </a:p>
          <a:p>
            <a:pPr lvl="2"/>
            <a:r>
              <a:rPr lang="en-US" dirty="0"/>
              <a:t>Third level</a:t>
            </a:r>
          </a:p>
          <a:p>
            <a:pPr lvl="3"/>
            <a:r>
              <a:rPr lang="en-US" dirty="0"/>
              <a:t>Fourth level</a:t>
            </a:r>
          </a:p>
          <a:p>
            <a:pPr lvl="4"/>
            <a:r>
              <a:rPr lang="en-US" dirty="0"/>
              <a:t>Fifth level</a:t>
            </a:r>
            <a:endParaRPr lang="en-ZA" dirty="0"/>
          </a:p>
        </p:txBody>
      </p:sp>
      <p:sp>
        <p:nvSpPr>
          <p:cNvPr id="4" name="Title 1"/>
          <p:cNvSpPr>
            <a:spLocks noGrp="1"/>
          </p:cNvSpPr>
          <p:nvPr>
            <p:ph type="title" hasCustomPrompt="1"/>
          </p:nvPr>
        </p:nvSpPr>
        <p:spPr>
          <a:xfrm>
            <a:off x="806824" y="195750"/>
            <a:ext cx="11013701" cy="720000"/>
          </a:xfrm>
        </p:spPr>
        <p:txBody>
          <a:bodyPr vert="horz" lIns="0" tIns="0" rIns="0" bIns="0" rtlCol="0" anchor="b">
            <a:noAutofit/>
          </a:bodyPr>
          <a:lstStyle>
            <a:lvl1pPr>
              <a:defRPr lang="en-ZA" dirty="0"/>
            </a:lvl1pPr>
          </a:lstStyle>
          <a:p>
            <a:pPr lvl="0"/>
            <a:r>
              <a:rPr lang="en-US" dirty="0"/>
              <a:t>Add title</a:t>
            </a:r>
            <a:endParaRPr lang="en-ZA" dirty="0"/>
          </a:p>
        </p:txBody>
      </p:sp>
      <p:sp>
        <p:nvSpPr>
          <p:cNvPr id="16" name="Picture Placeholder 4"/>
          <p:cNvSpPr>
            <a:spLocks noGrp="1"/>
          </p:cNvSpPr>
          <p:nvPr>
            <p:ph type="pic" sz="quarter" idx="12" hasCustomPrompt="1"/>
          </p:nvPr>
        </p:nvSpPr>
        <p:spPr>
          <a:xfrm>
            <a:off x="6227296" y="1268413"/>
            <a:ext cx="5593229" cy="4716462"/>
          </a:xfrm>
        </p:spPr>
        <p:txBody>
          <a:bodyPr/>
          <a:lstStyle>
            <a:lvl1pPr marL="0" indent="0">
              <a:buNone/>
              <a:defRPr>
                <a:latin typeface="Ubuntu" panose="020B0504030602030204" pitchFamily="34" charset="0"/>
              </a:defRPr>
            </a:lvl1pPr>
          </a:lstStyle>
          <a:p>
            <a:r>
              <a:rPr lang="en-US" dirty="0"/>
              <a:t>Add picture</a:t>
            </a:r>
            <a:endParaRPr lang="en-ZA" dirty="0"/>
          </a:p>
        </p:txBody>
      </p:sp>
    </p:spTree>
    <p:extLst>
      <p:ext uri="{BB962C8B-B14F-4D97-AF65-F5344CB8AC3E}">
        <p14:creationId xmlns:p14="http://schemas.microsoft.com/office/powerpoint/2010/main" val="25152703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itle, 2 picture &amp;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368300" y="3378200"/>
            <a:ext cx="5592849" cy="2606675"/>
          </a:xfrm>
        </p:spPr>
        <p:txBody>
          <a:bodyPr/>
          <a:lstStyle>
            <a:lvl1pPr>
              <a:defRPr>
                <a:latin typeface="Ubuntu" panose="020B0504030602030204" pitchFamily="34" charset="0"/>
              </a:defRPr>
            </a:lvl1pPr>
            <a:lvl2pPr>
              <a:defRPr>
                <a:latin typeface="Ubuntu" panose="020B0504030602030204" pitchFamily="34" charset="0"/>
              </a:defRPr>
            </a:lvl2pPr>
            <a:lvl3pPr>
              <a:defRPr>
                <a:latin typeface="Ubuntu" panose="020B0504030602030204" pitchFamily="34" charset="0"/>
              </a:defRPr>
            </a:lvl3pPr>
            <a:lvl4pPr>
              <a:defRPr>
                <a:latin typeface="Ubuntu" panose="020B0504030602030204" pitchFamily="34" charset="0"/>
              </a:defRPr>
            </a:lvl4pPr>
            <a:lvl5pPr>
              <a:defRPr>
                <a:latin typeface="Ubuntu" panose="020B0504030602030204" pitchFamily="34" charset="0"/>
              </a:defRPr>
            </a:lvl5pPr>
          </a:lstStyle>
          <a:p>
            <a:pPr lvl="0"/>
            <a:r>
              <a:rPr lang="en-US" dirty="0"/>
              <a:t>Add first level bullet</a:t>
            </a:r>
          </a:p>
          <a:p>
            <a:pPr lvl="1"/>
            <a:r>
              <a:rPr lang="en-US" dirty="0"/>
              <a:t>Second level</a:t>
            </a:r>
          </a:p>
          <a:p>
            <a:pPr lvl="2"/>
            <a:r>
              <a:rPr lang="en-US" dirty="0"/>
              <a:t>Third level</a:t>
            </a:r>
          </a:p>
          <a:p>
            <a:pPr lvl="3"/>
            <a:r>
              <a:rPr lang="en-US" dirty="0"/>
              <a:t>Fourth level</a:t>
            </a:r>
          </a:p>
          <a:p>
            <a:pPr lvl="4"/>
            <a:r>
              <a:rPr lang="en-US" dirty="0"/>
              <a:t>Fifth level</a:t>
            </a:r>
            <a:endParaRPr lang="en-ZA" dirty="0"/>
          </a:p>
        </p:txBody>
      </p:sp>
      <p:sp>
        <p:nvSpPr>
          <p:cNvPr id="4" name="Title 1"/>
          <p:cNvSpPr>
            <a:spLocks noGrp="1"/>
          </p:cNvSpPr>
          <p:nvPr>
            <p:ph type="title" hasCustomPrompt="1"/>
          </p:nvPr>
        </p:nvSpPr>
        <p:spPr>
          <a:xfrm>
            <a:off x="806824" y="195750"/>
            <a:ext cx="11013701" cy="720000"/>
          </a:xfrm>
        </p:spPr>
        <p:txBody>
          <a:bodyPr vert="horz" lIns="0" tIns="0" rIns="0" bIns="0" rtlCol="0" anchor="b">
            <a:noAutofit/>
          </a:bodyPr>
          <a:lstStyle>
            <a:lvl1pPr>
              <a:defRPr lang="en-ZA" dirty="0"/>
            </a:lvl1pPr>
          </a:lstStyle>
          <a:p>
            <a:pPr lvl="0"/>
            <a:r>
              <a:rPr lang="en-US" dirty="0"/>
              <a:t>Add title</a:t>
            </a:r>
            <a:endParaRPr lang="en-ZA" dirty="0"/>
          </a:p>
        </p:txBody>
      </p:sp>
      <p:sp>
        <p:nvSpPr>
          <p:cNvPr id="5" name="Picture Placeholder 4"/>
          <p:cNvSpPr>
            <a:spLocks noGrp="1"/>
          </p:cNvSpPr>
          <p:nvPr>
            <p:ph type="pic" sz="quarter" idx="10" hasCustomPrompt="1"/>
          </p:nvPr>
        </p:nvSpPr>
        <p:spPr>
          <a:xfrm>
            <a:off x="368300" y="1277378"/>
            <a:ext cx="5593229" cy="1947862"/>
          </a:xfrm>
        </p:spPr>
        <p:txBody>
          <a:bodyPr/>
          <a:lstStyle>
            <a:lvl1pPr marL="0" indent="0">
              <a:buNone/>
              <a:defRPr>
                <a:latin typeface="Ubuntu" panose="020B0504030602030204" pitchFamily="34" charset="0"/>
              </a:defRPr>
            </a:lvl1pPr>
          </a:lstStyle>
          <a:p>
            <a:r>
              <a:rPr lang="en-US" dirty="0"/>
              <a:t>Add picture</a:t>
            </a:r>
            <a:endParaRPr lang="en-ZA" dirty="0"/>
          </a:p>
        </p:txBody>
      </p:sp>
      <p:sp>
        <p:nvSpPr>
          <p:cNvPr id="15" name="Content Placeholder 2"/>
          <p:cNvSpPr>
            <a:spLocks noGrp="1"/>
          </p:cNvSpPr>
          <p:nvPr>
            <p:ph idx="11" hasCustomPrompt="1"/>
          </p:nvPr>
        </p:nvSpPr>
        <p:spPr>
          <a:xfrm>
            <a:off x="6227296" y="1277378"/>
            <a:ext cx="5592849" cy="2606675"/>
          </a:xfrm>
        </p:spPr>
        <p:txBody>
          <a:bodyPr/>
          <a:lstStyle>
            <a:lvl1pPr>
              <a:defRPr>
                <a:latin typeface="Ubuntu" panose="020B0504030602030204" pitchFamily="34" charset="0"/>
              </a:defRPr>
            </a:lvl1pPr>
            <a:lvl2pPr>
              <a:defRPr>
                <a:latin typeface="Ubuntu" panose="020B0504030602030204" pitchFamily="34" charset="0"/>
              </a:defRPr>
            </a:lvl2pPr>
            <a:lvl3pPr>
              <a:defRPr>
                <a:latin typeface="Ubuntu" panose="020B0504030602030204" pitchFamily="34" charset="0"/>
              </a:defRPr>
            </a:lvl3pPr>
            <a:lvl4pPr>
              <a:defRPr>
                <a:latin typeface="Ubuntu" panose="020B0504030602030204" pitchFamily="34" charset="0"/>
              </a:defRPr>
            </a:lvl4pPr>
            <a:lvl5pPr>
              <a:defRPr>
                <a:latin typeface="Ubuntu" panose="020B0504030602030204" pitchFamily="34" charset="0"/>
              </a:defRPr>
            </a:lvl5pPr>
          </a:lstStyle>
          <a:p>
            <a:pPr lvl="0"/>
            <a:r>
              <a:rPr lang="en-US" dirty="0"/>
              <a:t>Add first level bullet</a:t>
            </a:r>
          </a:p>
          <a:p>
            <a:pPr lvl="1"/>
            <a:r>
              <a:rPr lang="en-US" dirty="0"/>
              <a:t>Second level</a:t>
            </a:r>
          </a:p>
          <a:p>
            <a:pPr lvl="2"/>
            <a:r>
              <a:rPr lang="en-US" dirty="0"/>
              <a:t>Third level</a:t>
            </a:r>
          </a:p>
          <a:p>
            <a:pPr lvl="3"/>
            <a:r>
              <a:rPr lang="en-US" dirty="0"/>
              <a:t>Fourth level</a:t>
            </a:r>
          </a:p>
          <a:p>
            <a:pPr lvl="4"/>
            <a:r>
              <a:rPr lang="en-US" dirty="0"/>
              <a:t>Fifth level</a:t>
            </a:r>
            <a:endParaRPr lang="en-ZA" dirty="0"/>
          </a:p>
        </p:txBody>
      </p:sp>
      <p:sp>
        <p:nvSpPr>
          <p:cNvPr id="16" name="Picture Placeholder 4"/>
          <p:cNvSpPr>
            <a:spLocks noGrp="1"/>
          </p:cNvSpPr>
          <p:nvPr>
            <p:ph type="pic" sz="quarter" idx="12" hasCustomPrompt="1"/>
          </p:nvPr>
        </p:nvSpPr>
        <p:spPr>
          <a:xfrm>
            <a:off x="6227296" y="4037013"/>
            <a:ext cx="5593229" cy="1947862"/>
          </a:xfrm>
        </p:spPr>
        <p:txBody>
          <a:bodyPr/>
          <a:lstStyle>
            <a:lvl1pPr marL="0" indent="0">
              <a:buNone/>
              <a:defRPr>
                <a:latin typeface="Ubuntu" panose="020B0504030602030204" pitchFamily="34" charset="0"/>
              </a:defRPr>
            </a:lvl1pPr>
          </a:lstStyle>
          <a:p>
            <a:r>
              <a:rPr lang="en-US" dirty="0"/>
              <a:t>Add picture</a:t>
            </a:r>
            <a:endParaRPr lang="en-ZA" dirty="0"/>
          </a:p>
        </p:txBody>
      </p:sp>
    </p:spTree>
    <p:extLst>
      <p:ext uri="{BB962C8B-B14F-4D97-AF65-F5344CB8AC3E}">
        <p14:creationId xmlns:p14="http://schemas.microsoft.com/office/powerpoint/2010/main" val="36861210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3 picture &amp;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368301" y="3440672"/>
            <a:ext cx="3620748" cy="2544203"/>
          </a:xfrm>
        </p:spPr>
        <p:txBody>
          <a:bodyPr/>
          <a:lstStyle>
            <a:lvl1pPr>
              <a:defRPr>
                <a:latin typeface="Ubuntu" panose="020B0504030602030204" pitchFamily="34" charset="0"/>
              </a:defRPr>
            </a:lvl1pPr>
            <a:lvl2pPr>
              <a:defRPr>
                <a:latin typeface="Ubuntu" panose="020B0504030602030204" pitchFamily="34" charset="0"/>
              </a:defRPr>
            </a:lvl2pPr>
            <a:lvl3pPr>
              <a:defRPr>
                <a:latin typeface="Ubuntu" panose="020B0504030602030204" pitchFamily="34" charset="0"/>
              </a:defRPr>
            </a:lvl3pPr>
            <a:lvl4pPr>
              <a:defRPr>
                <a:latin typeface="Ubuntu" panose="020B0504030602030204" pitchFamily="34" charset="0"/>
              </a:defRPr>
            </a:lvl4pPr>
            <a:lvl5pPr>
              <a:defRPr>
                <a:latin typeface="Ubuntu" panose="020B0504030602030204" pitchFamily="34" charset="0"/>
              </a:defRPr>
            </a:lvl5pPr>
          </a:lstStyle>
          <a:p>
            <a:pPr lvl="0"/>
            <a:r>
              <a:rPr lang="en-US" dirty="0"/>
              <a:t>Add first level bullet</a:t>
            </a:r>
          </a:p>
          <a:p>
            <a:pPr lvl="1"/>
            <a:r>
              <a:rPr lang="en-US" dirty="0"/>
              <a:t>Second level</a:t>
            </a:r>
          </a:p>
          <a:p>
            <a:pPr lvl="2"/>
            <a:r>
              <a:rPr lang="en-US" dirty="0"/>
              <a:t>Third level</a:t>
            </a:r>
          </a:p>
          <a:p>
            <a:pPr lvl="3"/>
            <a:r>
              <a:rPr lang="en-US" dirty="0"/>
              <a:t>Fourth level</a:t>
            </a:r>
          </a:p>
          <a:p>
            <a:pPr lvl="4"/>
            <a:r>
              <a:rPr lang="en-US" dirty="0"/>
              <a:t>Fifth level</a:t>
            </a:r>
            <a:endParaRPr lang="en-ZA" dirty="0"/>
          </a:p>
        </p:txBody>
      </p:sp>
      <p:sp>
        <p:nvSpPr>
          <p:cNvPr id="4" name="Title 1"/>
          <p:cNvSpPr>
            <a:spLocks noGrp="1"/>
          </p:cNvSpPr>
          <p:nvPr>
            <p:ph type="title" hasCustomPrompt="1"/>
          </p:nvPr>
        </p:nvSpPr>
        <p:spPr>
          <a:xfrm>
            <a:off x="806824" y="195747"/>
            <a:ext cx="11013701" cy="720000"/>
          </a:xfrm>
        </p:spPr>
        <p:txBody>
          <a:bodyPr vert="horz" lIns="0" tIns="0" rIns="0" bIns="0" rtlCol="0" anchor="b">
            <a:noAutofit/>
          </a:bodyPr>
          <a:lstStyle>
            <a:lvl1pPr>
              <a:defRPr lang="en-ZA" dirty="0"/>
            </a:lvl1pPr>
          </a:lstStyle>
          <a:p>
            <a:pPr lvl="0"/>
            <a:r>
              <a:rPr lang="en-US" dirty="0"/>
              <a:t>Add title</a:t>
            </a:r>
            <a:endParaRPr lang="en-ZA" dirty="0"/>
          </a:p>
        </p:txBody>
      </p:sp>
      <p:sp>
        <p:nvSpPr>
          <p:cNvPr id="5" name="Picture Placeholder 4"/>
          <p:cNvSpPr>
            <a:spLocks noGrp="1"/>
          </p:cNvSpPr>
          <p:nvPr>
            <p:ph type="pic" sz="quarter" idx="10" hasCustomPrompt="1"/>
          </p:nvPr>
        </p:nvSpPr>
        <p:spPr>
          <a:xfrm>
            <a:off x="368301" y="1268413"/>
            <a:ext cx="3620994" cy="2010617"/>
          </a:xfrm>
        </p:spPr>
        <p:txBody>
          <a:bodyPr/>
          <a:lstStyle>
            <a:lvl1pPr marL="0" indent="0">
              <a:buNone/>
              <a:defRPr>
                <a:latin typeface="Ubuntu" panose="020B0504030602030204" pitchFamily="34" charset="0"/>
              </a:defRPr>
            </a:lvl1pPr>
          </a:lstStyle>
          <a:p>
            <a:r>
              <a:rPr lang="en-US" dirty="0"/>
              <a:t>Add picture</a:t>
            </a:r>
            <a:endParaRPr lang="en-ZA" dirty="0"/>
          </a:p>
        </p:txBody>
      </p:sp>
      <p:sp>
        <p:nvSpPr>
          <p:cNvPr id="17" name="Content Placeholder 2"/>
          <p:cNvSpPr>
            <a:spLocks noGrp="1"/>
          </p:cNvSpPr>
          <p:nvPr>
            <p:ph idx="11" hasCustomPrompt="1"/>
          </p:nvPr>
        </p:nvSpPr>
        <p:spPr>
          <a:xfrm>
            <a:off x="4283916" y="3440672"/>
            <a:ext cx="3620748" cy="2544203"/>
          </a:xfrm>
        </p:spPr>
        <p:txBody>
          <a:bodyPr/>
          <a:lstStyle>
            <a:lvl1pPr>
              <a:defRPr>
                <a:latin typeface="Ubuntu" panose="020B0504030602030204" pitchFamily="34" charset="0"/>
              </a:defRPr>
            </a:lvl1pPr>
            <a:lvl2pPr>
              <a:defRPr>
                <a:latin typeface="Ubuntu" panose="020B0504030602030204" pitchFamily="34" charset="0"/>
              </a:defRPr>
            </a:lvl2pPr>
            <a:lvl3pPr>
              <a:defRPr>
                <a:latin typeface="Ubuntu" panose="020B0504030602030204" pitchFamily="34" charset="0"/>
              </a:defRPr>
            </a:lvl3pPr>
            <a:lvl4pPr>
              <a:defRPr>
                <a:latin typeface="Ubuntu" panose="020B0504030602030204" pitchFamily="34" charset="0"/>
              </a:defRPr>
            </a:lvl4pPr>
            <a:lvl5pPr>
              <a:defRPr>
                <a:latin typeface="Ubuntu" panose="020B0504030602030204" pitchFamily="34" charset="0"/>
              </a:defRPr>
            </a:lvl5pPr>
          </a:lstStyle>
          <a:p>
            <a:pPr lvl="0"/>
            <a:r>
              <a:rPr lang="en-US" dirty="0"/>
              <a:t>Add first level bullet</a:t>
            </a:r>
          </a:p>
          <a:p>
            <a:pPr lvl="1"/>
            <a:r>
              <a:rPr lang="en-US" dirty="0"/>
              <a:t>Second level</a:t>
            </a:r>
          </a:p>
          <a:p>
            <a:pPr lvl="2"/>
            <a:r>
              <a:rPr lang="en-US" dirty="0"/>
              <a:t>Third level</a:t>
            </a:r>
          </a:p>
          <a:p>
            <a:pPr lvl="3"/>
            <a:r>
              <a:rPr lang="en-US" dirty="0"/>
              <a:t>Fourth level</a:t>
            </a:r>
          </a:p>
          <a:p>
            <a:pPr lvl="4"/>
            <a:r>
              <a:rPr lang="en-US" dirty="0"/>
              <a:t>Fifth level</a:t>
            </a:r>
            <a:endParaRPr lang="en-ZA" dirty="0"/>
          </a:p>
        </p:txBody>
      </p:sp>
      <p:sp>
        <p:nvSpPr>
          <p:cNvPr id="18" name="Picture Placeholder 4"/>
          <p:cNvSpPr>
            <a:spLocks noGrp="1"/>
          </p:cNvSpPr>
          <p:nvPr>
            <p:ph type="pic" sz="quarter" idx="12" hasCustomPrompt="1"/>
          </p:nvPr>
        </p:nvSpPr>
        <p:spPr>
          <a:xfrm>
            <a:off x="4283916" y="1268413"/>
            <a:ext cx="3620994" cy="2010617"/>
          </a:xfrm>
        </p:spPr>
        <p:txBody>
          <a:bodyPr/>
          <a:lstStyle>
            <a:lvl1pPr marL="0" indent="0">
              <a:buNone/>
              <a:defRPr>
                <a:latin typeface="Ubuntu" panose="020B0504030602030204" pitchFamily="34" charset="0"/>
              </a:defRPr>
            </a:lvl1pPr>
          </a:lstStyle>
          <a:p>
            <a:r>
              <a:rPr lang="en-US" dirty="0"/>
              <a:t>Add picture</a:t>
            </a:r>
            <a:endParaRPr lang="en-ZA" dirty="0"/>
          </a:p>
        </p:txBody>
      </p:sp>
      <p:sp>
        <p:nvSpPr>
          <p:cNvPr id="19" name="Content Placeholder 2"/>
          <p:cNvSpPr>
            <a:spLocks noGrp="1"/>
          </p:cNvSpPr>
          <p:nvPr>
            <p:ph idx="13" hasCustomPrompt="1"/>
          </p:nvPr>
        </p:nvSpPr>
        <p:spPr>
          <a:xfrm>
            <a:off x="8199531" y="3440672"/>
            <a:ext cx="3620748" cy="2544203"/>
          </a:xfrm>
        </p:spPr>
        <p:txBody>
          <a:bodyPr/>
          <a:lstStyle>
            <a:lvl1pPr>
              <a:defRPr>
                <a:latin typeface="Ubuntu" panose="020B0504030602030204" pitchFamily="34" charset="0"/>
              </a:defRPr>
            </a:lvl1pPr>
            <a:lvl2pPr>
              <a:defRPr>
                <a:latin typeface="Ubuntu" panose="020B0504030602030204" pitchFamily="34" charset="0"/>
              </a:defRPr>
            </a:lvl2pPr>
            <a:lvl3pPr>
              <a:defRPr>
                <a:latin typeface="Ubuntu" panose="020B0504030602030204" pitchFamily="34" charset="0"/>
              </a:defRPr>
            </a:lvl3pPr>
            <a:lvl4pPr>
              <a:defRPr>
                <a:latin typeface="Ubuntu" panose="020B0504030602030204" pitchFamily="34" charset="0"/>
              </a:defRPr>
            </a:lvl4pPr>
            <a:lvl5pPr>
              <a:defRPr>
                <a:latin typeface="Ubuntu" panose="020B0504030602030204" pitchFamily="34" charset="0"/>
              </a:defRPr>
            </a:lvl5pPr>
          </a:lstStyle>
          <a:p>
            <a:pPr lvl="0"/>
            <a:r>
              <a:rPr lang="en-US" dirty="0"/>
              <a:t>Add first level bullet</a:t>
            </a:r>
          </a:p>
          <a:p>
            <a:pPr lvl="1"/>
            <a:r>
              <a:rPr lang="en-US" dirty="0"/>
              <a:t>Second level</a:t>
            </a:r>
          </a:p>
          <a:p>
            <a:pPr lvl="2"/>
            <a:r>
              <a:rPr lang="en-US" dirty="0"/>
              <a:t>Third level</a:t>
            </a:r>
          </a:p>
          <a:p>
            <a:pPr lvl="3"/>
            <a:r>
              <a:rPr lang="en-US" dirty="0"/>
              <a:t>Fourth level</a:t>
            </a:r>
          </a:p>
          <a:p>
            <a:pPr lvl="4"/>
            <a:r>
              <a:rPr lang="en-US" dirty="0"/>
              <a:t>Fifth level</a:t>
            </a:r>
            <a:endParaRPr lang="en-ZA" dirty="0"/>
          </a:p>
        </p:txBody>
      </p:sp>
      <p:sp>
        <p:nvSpPr>
          <p:cNvPr id="20" name="Picture Placeholder 4"/>
          <p:cNvSpPr>
            <a:spLocks noGrp="1"/>
          </p:cNvSpPr>
          <p:nvPr>
            <p:ph type="pic" sz="quarter" idx="14" hasCustomPrompt="1"/>
          </p:nvPr>
        </p:nvSpPr>
        <p:spPr>
          <a:xfrm>
            <a:off x="8199531" y="1268413"/>
            <a:ext cx="3620994" cy="2010617"/>
          </a:xfrm>
        </p:spPr>
        <p:txBody>
          <a:bodyPr/>
          <a:lstStyle>
            <a:lvl1pPr marL="0" indent="0">
              <a:buNone/>
              <a:defRPr>
                <a:latin typeface="Ubuntu" panose="020B0504030602030204" pitchFamily="34" charset="0"/>
              </a:defRPr>
            </a:lvl1pPr>
          </a:lstStyle>
          <a:p>
            <a:r>
              <a:rPr lang="en-US" dirty="0"/>
              <a:t>Add picture</a:t>
            </a:r>
            <a:endParaRPr lang="en-ZA" dirty="0"/>
          </a:p>
        </p:txBody>
      </p:sp>
    </p:spTree>
    <p:extLst>
      <p:ext uri="{BB962C8B-B14F-4D97-AF65-F5344CB8AC3E}">
        <p14:creationId xmlns:p14="http://schemas.microsoft.com/office/powerpoint/2010/main" val="32203115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Title purple block">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7B17801-8A6C-D845-A336-7E47AAED6491}"/>
              </a:ext>
            </a:extLst>
          </p:cNvPr>
          <p:cNvPicPr>
            <a:picLocks noChangeAspect="1"/>
          </p:cNvPicPr>
          <p:nvPr userDrawn="1"/>
        </p:nvPicPr>
        <p:blipFill>
          <a:blip r:embed="rId2"/>
          <a:srcRect t="52" b="52"/>
          <a:stretch/>
        </p:blipFill>
        <p:spPr>
          <a:xfrm>
            <a:off x="0" y="0"/>
            <a:ext cx="12192000" cy="6858000"/>
          </a:xfrm>
          <a:prstGeom prst="rect">
            <a:avLst/>
          </a:prstGeom>
        </p:spPr>
      </p:pic>
      <p:pic>
        <p:nvPicPr>
          <p:cNvPr id="11" name="Picture 10">
            <a:extLst>
              <a:ext uri="{FF2B5EF4-FFF2-40B4-BE49-F238E27FC236}">
                <a16:creationId xmlns:a16="http://schemas.microsoft.com/office/drawing/2014/main" id="{632F51B3-75E0-1844-8F09-93480D81AA58}"/>
              </a:ext>
            </a:extLst>
          </p:cNvPr>
          <p:cNvPicPr>
            <a:picLocks noChangeAspect="1"/>
          </p:cNvPicPr>
          <p:nvPr userDrawn="1"/>
        </p:nvPicPr>
        <p:blipFill>
          <a:blip r:embed="rId3"/>
          <a:srcRect/>
          <a:stretch/>
        </p:blipFill>
        <p:spPr>
          <a:xfrm>
            <a:off x="8820639" y="4705119"/>
            <a:ext cx="2979866" cy="1722482"/>
          </a:xfrm>
          <a:prstGeom prst="rect">
            <a:avLst/>
          </a:prstGeom>
        </p:spPr>
      </p:pic>
      <p:grpSp>
        <p:nvGrpSpPr>
          <p:cNvPr id="18" name="Group 3">
            <a:extLst>
              <a:ext uri="{FF2B5EF4-FFF2-40B4-BE49-F238E27FC236}">
                <a16:creationId xmlns:a16="http://schemas.microsoft.com/office/drawing/2014/main" id="{039D7F60-B02A-B043-82AB-40F56BF89A34}"/>
              </a:ext>
            </a:extLst>
          </p:cNvPr>
          <p:cNvGrpSpPr/>
          <p:nvPr userDrawn="1"/>
        </p:nvGrpSpPr>
        <p:grpSpPr>
          <a:xfrm>
            <a:off x="379710" y="4890655"/>
            <a:ext cx="7643607" cy="1351410"/>
            <a:chOff x="0" y="0"/>
            <a:chExt cx="152400" cy="481982"/>
          </a:xfrm>
          <a:solidFill>
            <a:schemeClr val="tx1"/>
          </a:solidFill>
        </p:grpSpPr>
        <p:sp>
          <p:nvSpPr>
            <p:cNvPr id="19" name="Freeform 4">
              <a:extLst>
                <a:ext uri="{FF2B5EF4-FFF2-40B4-BE49-F238E27FC236}">
                  <a16:creationId xmlns:a16="http://schemas.microsoft.com/office/drawing/2014/main" id="{29A67448-1FFE-C54A-9F57-622FCDB3BA36}"/>
                </a:ext>
              </a:extLst>
            </p:cNvPr>
            <p:cNvSpPr/>
            <p:nvPr/>
          </p:nvSpPr>
          <p:spPr>
            <a:xfrm>
              <a:off x="0" y="0"/>
              <a:ext cx="152400" cy="481982"/>
            </a:xfrm>
            <a:custGeom>
              <a:avLst/>
              <a:gdLst/>
              <a:ahLst/>
              <a:cxnLst/>
              <a:rect l="l" t="t" r="r" b="b"/>
              <a:pathLst>
                <a:path w="152400" h="481982">
                  <a:moveTo>
                    <a:pt x="0" y="0"/>
                  </a:moveTo>
                  <a:lnTo>
                    <a:pt x="152400" y="0"/>
                  </a:lnTo>
                  <a:lnTo>
                    <a:pt x="152400" y="481982"/>
                  </a:lnTo>
                  <a:lnTo>
                    <a:pt x="0" y="481982"/>
                  </a:lnTo>
                  <a:close/>
                </a:path>
              </a:pathLst>
            </a:custGeom>
            <a:grpFill/>
          </p:spPr>
          <p:txBody>
            <a:bodyPr/>
            <a:lstStyle/>
            <a:p>
              <a:endParaRPr lang="en-US"/>
            </a:p>
          </p:txBody>
        </p:sp>
      </p:grpSp>
      <p:sp>
        <p:nvSpPr>
          <p:cNvPr id="16" name="Title 1">
            <a:extLst>
              <a:ext uri="{FF2B5EF4-FFF2-40B4-BE49-F238E27FC236}">
                <a16:creationId xmlns:a16="http://schemas.microsoft.com/office/drawing/2014/main" id="{FA29B90A-D030-9648-A077-4D41D9097D48}"/>
              </a:ext>
            </a:extLst>
          </p:cNvPr>
          <p:cNvSpPr>
            <a:spLocks noGrp="1"/>
          </p:cNvSpPr>
          <p:nvPr>
            <p:ph type="ctrTitle" hasCustomPrompt="1"/>
          </p:nvPr>
        </p:nvSpPr>
        <p:spPr>
          <a:xfrm>
            <a:off x="735818" y="5207462"/>
            <a:ext cx="7276089" cy="450338"/>
          </a:xfrm>
        </p:spPr>
        <p:txBody>
          <a:bodyPr tIns="0" rIns="0" bIns="0" anchor="t">
            <a:noAutofit/>
          </a:bodyPr>
          <a:lstStyle>
            <a:lvl1pPr algn="l">
              <a:lnSpc>
                <a:spcPct val="100000"/>
              </a:lnSpc>
              <a:spcBef>
                <a:spcPts val="0"/>
              </a:spcBef>
              <a:defRPr sz="2800" b="1" cap="none" baseline="0">
                <a:solidFill>
                  <a:srgbClr val="FDB913"/>
                </a:solidFill>
              </a:defRPr>
            </a:lvl1pPr>
          </a:lstStyle>
          <a:p>
            <a:r>
              <a:rPr lang="en-US" dirty="0"/>
              <a:t>Add presentation title</a:t>
            </a:r>
            <a:endParaRPr lang="en-ZA" dirty="0"/>
          </a:p>
        </p:txBody>
      </p:sp>
      <p:sp>
        <p:nvSpPr>
          <p:cNvPr id="17" name="Text Placeholder 11">
            <a:extLst>
              <a:ext uri="{FF2B5EF4-FFF2-40B4-BE49-F238E27FC236}">
                <a16:creationId xmlns:a16="http://schemas.microsoft.com/office/drawing/2014/main" id="{9FDAEB10-B6D9-9947-93A9-B6DC6EB96304}"/>
              </a:ext>
            </a:extLst>
          </p:cNvPr>
          <p:cNvSpPr>
            <a:spLocks noGrp="1"/>
          </p:cNvSpPr>
          <p:nvPr>
            <p:ph type="body" sz="quarter" idx="11" hasCustomPrompt="1"/>
          </p:nvPr>
        </p:nvSpPr>
        <p:spPr>
          <a:xfrm>
            <a:off x="735818" y="5657800"/>
            <a:ext cx="4583112" cy="306245"/>
          </a:xfrm>
        </p:spPr>
        <p:txBody>
          <a:bodyPr vert="horz" lIns="0" tIns="0" rIns="0" bIns="0" rtlCol="0" anchor="t">
            <a:noAutofit/>
          </a:bodyPr>
          <a:lstStyle>
            <a:lvl1pPr marL="0" indent="0">
              <a:buNone/>
              <a:defRPr lang="en-US" sz="2000" b="0" cap="none" spc="-30" baseline="0" smtClean="0">
                <a:solidFill>
                  <a:schemeClr val="bg1"/>
                </a:solidFill>
                <a:latin typeface="Ubuntu" panose="020B0504030602030204" pitchFamily="34" charset="0"/>
                <a:ea typeface="+mj-ea"/>
                <a:cs typeface="+mj-cs"/>
              </a:defRPr>
            </a:lvl1pPr>
            <a:lvl2pPr>
              <a:defRPr lang="en-US" smtClean="0"/>
            </a:lvl2pPr>
            <a:lvl3pPr>
              <a:defRPr lang="en-US" smtClean="0"/>
            </a:lvl3pPr>
            <a:lvl4pPr>
              <a:defRPr lang="en-US" smtClean="0"/>
            </a:lvl4pPr>
            <a:lvl5pPr>
              <a:defRPr lang="en-GB"/>
            </a:lvl5pPr>
          </a:lstStyle>
          <a:p>
            <a:pPr marL="165100" lvl="0" indent="-165100">
              <a:lnSpc>
                <a:spcPct val="100000"/>
              </a:lnSpc>
              <a:spcBef>
                <a:spcPts val="0"/>
              </a:spcBef>
            </a:pPr>
            <a:r>
              <a:rPr lang="en-US" dirty="0"/>
              <a:t>Add date</a:t>
            </a:r>
            <a:endParaRPr lang="en-GB" dirty="0"/>
          </a:p>
        </p:txBody>
      </p:sp>
      <p:sp>
        <p:nvSpPr>
          <p:cNvPr id="8" name="TextBox 7">
            <a:extLst>
              <a:ext uri="{FF2B5EF4-FFF2-40B4-BE49-F238E27FC236}">
                <a16:creationId xmlns:a16="http://schemas.microsoft.com/office/drawing/2014/main" id="{02C96898-FD29-174E-9BAA-4BBEF26D8A9D}"/>
              </a:ext>
            </a:extLst>
          </p:cNvPr>
          <p:cNvSpPr txBox="1"/>
          <p:nvPr userDrawn="1"/>
        </p:nvSpPr>
        <p:spPr>
          <a:xfrm>
            <a:off x="8950011" y="6373496"/>
            <a:ext cx="2761762" cy="269304"/>
          </a:xfrm>
          <a:prstGeom prst="rect">
            <a:avLst/>
          </a:prstGeom>
          <a:noFill/>
        </p:spPr>
        <p:txBody>
          <a:bodyPr wrap="square" rtlCol="0">
            <a:spAutoFit/>
          </a:bodyPr>
          <a:lstStyle/>
          <a:p>
            <a:pPr algn="r"/>
            <a:r>
              <a:rPr lang="en-US" sz="1100" b="1" dirty="0">
                <a:solidFill>
                  <a:schemeClr val="bg1"/>
                </a:solidFill>
                <a:latin typeface="Ubuntu" panose="020B0504030602030204" pitchFamily="34" charset="0"/>
              </a:rPr>
              <a:t>COLLEGE OF BUSINESS &amp; ECONOMICS</a:t>
            </a:r>
          </a:p>
        </p:txBody>
      </p:sp>
    </p:spTree>
    <p:extLst>
      <p:ext uri="{BB962C8B-B14F-4D97-AF65-F5344CB8AC3E}">
        <p14:creationId xmlns:p14="http://schemas.microsoft.com/office/powerpoint/2010/main" val="415505482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content &amp; source">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368300" y="1268413"/>
            <a:ext cx="11452225" cy="4388316"/>
          </a:xfrm>
        </p:spPr>
        <p:txBody>
          <a:bodyPr/>
          <a:lstStyle>
            <a:lvl1pPr>
              <a:defRPr>
                <a:latin typeface="Ubuntu" panose="020B0504030602030204" pitchFamily="34" charset="0"/>
              </a:defRPr>
            </a:lvl1pPr>
            <a:lvl2pPr>
              <a:defRPr>
                <a:latin typeface="Ubuntu" panose="020B0504030602030204" pitchFamily="34" charset="0"/>
              </a:defRPr>
            </a:lvl2pPr>
            <a:lvl3pPr>
              <a:defRPr>
                <a:latin typeface="Ubuntu" panose="020B0504030602030204" pitchFamily="34" charset="0"/>
              </a:defRPr>
            </a:lvl3pPr>
            <a:lvl4pPr>
              <a:defRPr>
                <a:latin typeface="Ubuntu" panose="020B0504030602030204" pitchFamily="34" charset="0"/>
              </a:defRPr>
            </a:lvl4pPr>
            <a:lvl5pPr>
              <a:defRPr>
                <a:latin typeface="Ubuntu" panose="020B0504030602030204" pitchFamily="34" charset="0"/>
              </a:defRPr>
            </a:lvl5pPr>
          </a:lstStyle>
          <a:p>
            <a:pPr lvl="0"/>
            <a:r>
              <a:rPr lang="en-US" dirty="0"/>
              <a:t>Add first level bullet</a:t>
            </a:r>
          </a:p>
          <a:p>
            <a:pPr lvl="1"/>
            <a:r>
              <a:rPr lang="en-US" dirty="0"/>
              <a:t>Second level</a:t>
            </a:r>
          </a:p>
          <a:p>
            <a:pPr lvl="2"/>
            <a:r>
              <a:rPr lang="en-US" dirty="0"/>
              <a:t>Third level</a:t>
            </a:r>
          </a:p>
          <a:p>
            <a:pPr lvl="3"/>
            <a:r>
              <a:rPr lang="en-US" dirty="0"/>
              <a:t>Fourth level</a:t>
            </a:r>
          </a:p>
          <a:p>
            <a:pPr lvl="4"/>
            <a:r>
              <a:rPr lang="en-US" dirty="0"/>
              <a:t>Fifth level</a:t>
            </a:r>
            <a:endParaRPr lang="en-ZA" dirty="0"/>
          </a:p>
        </p:txBody>
      </p:sp>
      <p:sp>
        <p:nvSpPr>
          <p:cNvPr id="4" name="Title 1"/>
          <p:cNvSpPr>
            <a:spLocks noGrp="1"/>
          </p:cNvSpPr>
          <p:nvPr>
            <p:ph type="title" hasCustomPrompt="1"/>
          </p:nvPr>
        </p:nvSpPr>
        <p:spPr>
          <a:xfrm>
            <a:off x="806824" y="195750"/>
            <a:ext cx="11013701" cy="720000"/>
          </a:xfrm>
        </p:spPr>
        <p:txBody>
          <a:bodyPr vert="horz" lIns="0" tIns="0" rIns="0" bIns="0" rtlCol="0" anchor="b">
            <a:noAutofit/>
          </a:bodyPr>
          <a:lstStyle>
            <a:lvl1pPr>
              <a:defRPr lang="en-ZA" dirty="0"/>
            </a:lvl1pPr>
          </a:lstStyle>
          <a:p>
            <a:pPr lvl="0"/>
            <a:r>
              <a:rPr lang="en-US" dirty="0"/>
              <a:t>Add title</a:t>
            </a:r>
            <a:endParaRPr lang="en-ZA" dirty="0"/>
          </a:p>
        </p:txBody>
      </p:sp>
      <p:sp>
        <p:nvSpPr>
          <p:cNvPr id="5" name="Text Placeholder 4"/>
          <p:cNvSpPr>
            <a:spLocks noGrp="1"/>
          </p:cNvSpPr>
          <p:nvPr>
            <p:ph type="body" sz="quarter" idx="10" hasCustomPrompt="1"/>
          </p:nvPr>
        </p:nvSpPr>
        <p:spPr>
          <a:xfrm>
            <a:off x="368300" y="5814829"/>
            <a:ext cx="11452225" cy="268661"/>
          </a:xfrm>
        </p:spPr>
        <p:txBody>
          <a:bodyPr anchor="b"/>
          <a:lstStyle>
            <a:lvl1pPr marL="0" indent="0">
              <a:buNone/>
              <a:defRPr sz="900" i="1">
                <a:solidFill>
                  <a:schemeClr val="tx2"/>
                </a:solidFill>
                <a:latin typeface="Ubuntu" panose="020B0504030602030204" pitchFamily="34" charset="0"/>
              </a:defRPr>
            </a:lvl1pPr>
          </a:lstStyle>
          <a:p>
            <a:pPr lvl="0"/>
            <a:r>
              <a:rPr lang="en-US" dirty="0"/>
              <a:t>Add footnote/source</a:t>
            </a:r>
            <a:endParaRPr lang="en-ZA" dirty="0"/>
          </a:p>
        </p:txBody>
      </p:sp>
    </p:spTree>
    <p:extLst>
      <p:ext uri="{BB962C8B-B14F-4D97-AF65-F5344CB8AC3E}">
        <p14:creationId xmlns:p14="http://schemas.microsoft.com/office/powerpoint/2010/main" val="319202920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D3645F-F734-1B94-8E81-A9800DC84C47}"/>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B1A033A-7F90-D188-EB77-C99BD44A300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5A010566-33AA-DA82-5FFB-FD6FF3614CF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155F1515-BA5E-283A-DAC2-FDBD8E334F0A}"/>
              </a:ext>
            </a:extLst>
          </p:cNvPr>
          <p:cNvSpPr>
            <a:spLocks noGrp="1"/>
          </p:cNvSpPr>
          <p:nvPr>
            <p:ph type="dt" sz="half" idx="10"/>
          </p:nvPr>
        </p:nvSpPr>
        <p:spPr/>
        <p:txBody>
          <a:bodyPr/>
          <a:lstStyle/>
          <a:p>
            <a:fld id="{9BEF896C-0001-47BC-90DE-FF71F1A396C8}" type="datetimeFigureOut">
              <a:rPr lang="en-ZA" smtClean="0"/>
              <a:t>2025/10/23</a:t>
            </a:fld>
            <a:endParaRPr lang="en-ZA"/>
          </a:p>
        </p:txBody>
      </p:sp>
      <p:sp>
        <p:nvSpPr>
          <p:cNvPr id="6" name="Footer Placeholder 5">
            <a:extLst>
              <a:ext uri="{FF2B5EF4-FFF2-40B4-BE49-F238E27FC236}">
                <a16:creationId xmlns:a16="http://schemas.microsoft.com/office/drawing/2014/main" id="{FCC7CE8D-3B72-D5D6-3B6E-47C9F35E5A7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5AF952A3-B7FE-1E4E-D271-6C81B02C2534}"/>
              </a:ext>
            </a:extLst>
          </p:cNvPr>
          <p:cNvSpPr>
            <a:spLocks noGrp="1"/>
          </p:cNvSpPr>
          <p:nvPr>
            <p:ph type="sldNum" sz="quarter" idx="12"/>
          </p:nvPr>
        </p:nvSpPr>
        <p:spPr/>
        <p:txBody>
          <a:bodyPr/>
          <a:lstStyle/>
          <a:p>
            <a:fld id="{8A73A8F5-93C4-41AE-B08B-D3D1A7C61C43}" type="slidenum">
              <a:rPr lang="en-ZA" smtClean="0"/>
              <a:t>‹#›</a:t>
            </a:fld>
            <a:endParaRPr lang="en-ZA"/>
          </a:p>
        </p:txBody>
      </p:sp>
    </p:spTree>
    <p:extLst>
      <p:ext uri="{BB962C8B-B14F-4D97-AF65-F5344CB8AC3E}">
        <p14:creationId xmlns:p14="http://schemas.microsoft.com/office/powerpoint/2010/main" val="306573255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400F63-93A7-F461-A41D-D6D703F113A8}"/>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6386B02D-EBB1-A786-B86F-A137C90A3CE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5939C4E6-A515-B862-872B-9ED8F5F3EB27}"/>
              </a:ext>
            </a:extLst>
          </p:cNvPr>
          <p:cNvSpPr>
            <a:spLocks noGrp="1"/>
          </p:cNvSpPr>
          <p:nvPr>
            <p:ph type="dt" sz="half" idx="10"/>
          </p:nvPr>
        </p:nvSpPr>
        <p:spPr/>
        <p:txBody>
          <a:bodyPr/>
          <a:lstStyle/>
          <a:p>
            <a:fld id="{9BEF896C-0001-47BC-90DE-FF71F1A396C8}" type="datetimeFigureOut">
              <a:rPr lang="en-ZA" smtClean="0"/>
              <a:t>2025/10/23</a:t>
            </a:fld>
            <a:endParaRPr lang="en-ZA"/>
          </a:p>
        </p:txBody>
      </p:sp>
      <p:sp>
        <p:nvSpPr>
          <p:cNvPr id="5" name="Footer Placeholder 4">
            <a:extLst>
              <a:ext uri="{FF2B5EF4-FFF2-40B4-BE49-F238E27FC236}">
                <a16:creationId xmlns:a16="http://schemas.microsoft.com/office/drawing/2014/main" id="{0E734F8C-0F1A-2618-C867-9367B2AA433A}"/>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AE920258-6399-8383-D74B-492E4B1C834C}"/>
              </a:ext>
            </a:extLst>
          </p:cNvPr>
          <p:cNvSpPr>
            <a:spLocks noGrp="1"/>
          </p:cNvSpPr>
          <p:nvPr>
            <p:ph type="sldNum" sz="quarter" idx="12"/>
          </p:nvPr>
        </p:nvSpPr>
        <p:spPr/>
        <p:txBody>
          <a:bodyPr/>
          <a:lstStyle/>
          <a:p>
            <a:fld id="{8A73A8F5-93C4-41AE-B08B-D3D1A7C61C43}" type="slidenum">
              <a:rPr lang="en-ZA" smtClean="0"/>
              <a:t>‹#›</a:t>
            </a:fld>
            <a:endParaRPr lang="en-ZA"/>
          </a:p>
        </p:txBody>
      </p:sp>
    </p:spTree>
    <p:extLst>
      <p:ext uri="{BB962C8B-B14F-4D97-AF65-F5344CB8AC3E}">
        <p14:creationId xmlns:p14="http://schemas.microsoft.com/office/powerpoint/2010/main" val="31355216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purple block">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7B17801-8A6C-D845-A336-7E47AAED6491}"/>
              </a:ext>
            </a:extLst>
          </p:cNvPr>
          <p:cNvPicPr>
            <a:picLocks noChangeAspect="1"/>
          </p:cNvPicPr>
          <p:nvPr userDrawn="1"/>
        </p:nvPicPr>
        <p:blipFill>
          <a:blip r:embed="rId2"/>
          <a:srcRect t="7855" b="7855"/>
          <a:stretch/>
        </p:blipFill>
        <p:spPr>
          <a:xfrm>
            <a:off x="0" y="0"/>
            <a:ext cx="12192000" cy="6858000"/>
          </a:xfrm>
          <a:prstGeom prst="rect">
            <a:avLst/>
          </a:prstGeom>
        </p:spPr>
      </p:pic>
      <p:pic>
        <p:nvPicPr>
          <p:cNvPr id="11" name="Picture 10">
            <a:extLst>
              <a:ext uri="{FF2B5EF4-FFF2-40B4-BE49-F238E27FC236}">
                <a16:creationId xmlns:a16="http://schemas.microsoft.com/office/drawing/2014/main" id="{632F51B3-75E0-1844-8F09-93480D81AA58}"/>
              </a:ext>
            </a:extLst>
          </p:cNvPr>
          <p:cNvPicPr>
            <a:picLocks noChangeAspect="1"/>
          </p:cNvPicPr>
          <p:nvPr userDrawn="1"/>
        </p:nvPicPr>
        <p:blipFill>
          <a:blip r:embed="rId3"/>
          <a:srcRect/>
          <a:stretch/>
        </p:blipFill>
        <p:spPr>
          <a:xfrm>
            <a:off x="8820639" y="4705119"/>
            <a:ext cx="2979866" cy="1722482"/>
          </a:xfrm>
          <a:prstGeom prst="rect">
            <a:avLst/>
          </a:prstGeom>
        </p:spPr>
      </p:pic>
      <p:sp>
        <p:nvSpPr>
          <p:cNvPr id="16" name="Title 1">
            <a:extLst>
              <a:ext uri="{FF2B5EF4-FFF2-40B4-BE49-F238E27FC236}">
                <a16:creationId xmlns:a16="http://schemas.microsoft.com/office/drawing/2014/main" id="{FA29B90A-D030-9648-A077-4D41D9097D48}"/>
              </a:ext>
            </a:extLst>
          </p:cNvPr>
          <p:cNvSpPr>
            <a:spLocks noGrp="1"/>
          </p:cNvSpPr>
          <p:nvPr>
            <p:ph type="ctrTitle" hasCustomPrompt="1"/>
          </p:nvPr>
        </p:nvSpPr>
        <p:spPr>
          <a:xfrm>
            <a:off x="735818" y="5207462"/>
            <a:ext cx="7276089" cy="450338"/>
          </a:xfrm>
        </p:spPr>
        <p:txBody>
          <a:bodyPr tIns="0" rIns="0" bIns="0" anchor="t">
            <a:noAutofit/>
          </a:bodyPr>
          <a:lstStyle>
            <a:lvl1pPr algn="l">
              <a:lnSpc>
                <a:spcPct val="100000"/>
              </a:lnSpc>
              <a:spcBef>
                <a:spcPts val="0"/>
              </a:spcBef>
              <a:defRPr sz="2800" b="1" cap="none" baseline="0">
                <a:solidFill>
                  <a:schemeClr val="tx1"/>
                </a:solidFill>
              </a:defRPr>
            </a:lvl1pPr>
          </a:lstStyle>
          <a:p>
            <a:r>
              <a:rPr lang="en-US" dirty="0"/>
              <a:t>Add presentation title</a:t>
            </a:r>
            <a:endParaRPr lang="en-ZA" dirty="0"/>
          </a:p>
        </p:txBody>
      </p:sp>
      <p:sp>
        <p:nvSpPr>
          <p:cNvPr id="17" name="Text Placeholder 11">
            <a:extLst>
              <a:ext uri="{FF2B5EF4-FFF2-40B4-BE49-F238E27FC236}">
                <a16:creationId xmlns:a16="http://schemas.microsoft.com/office/drawing/2014/main" id="{9FDAEB10-B6D9-9947-93A9-B6DC6EB96304}"/>
              </a:ext>
            </a:extLst>
          </p:cNvPr>
          <p:cNvSpPr>
            <a:spLocks noGrp="1"/>
          </p:cNvSpPr>
          <p:nvPr>
            <p:ph type="body" sz="quarter" idx="11" hasCustomPrompt="1"/>
          </p:nvPr>
        </p:nvSpPr>
        <p:spPr>
          <a:xfrm>
            <a:off x="735818" y="5657800"/>
            <a:ext cx="4583112" cy="306245"/>
          </a:xfrm>
        </p:spPr>
        <p:txBody>
          <a:bodyPr vert="horz" lIns="0" tIns="0" rIns="0" bIns="0" rtlCol="0" anchor="t">
            <a:noAutofit/>
          </a:bodyPr>
          <a:lstStyle>
            <a:lvl1pPr marL="0" indent="0">
              <a:buNone/>
              <a:defRPr lang="en-US" sz="2000" b="0" cap="none" spc="-30" baseline="0" smtClean="0">
                <a:solidFill>
                  <a:srgbClr val="D95900"/>
                </a:solidFill>
                <a:latin typeface="Ubuntu" panose="020B0504030602030204" pitchFamily="34" charset="0"/>
                <a:ea typeface="+mj-ea"/>
                <a:cs typeface="+mj-cs"/>
              </a:defRPr>
            </a:lvl1pPr>
            <a:lvl2pPr>
              <a:defRPr lang="en-US" smtClean="0"/>
            </a:lvl2pPr>
            <a:lvl3pPr>
              <a:defRPr lang="en-US" smtClean="0"/>
            </a:lvl3pPr>
            <a:lvl4pPr>
              <a:defRPr lang="en-US" smtClean="0"/>
            </a:lvl4pPr>
            <a:lvl5pPr>
              <a:defRPr lang="en-GB"/>
            </a:lvl5pPr>
          </a:lstStyle>
          <a:p>
            <a:pPr marL="165100" lvl="0" indent="-165100">
              <a:lnSpc>
                <a:spcPct val="100000"/>
              </a:lnSpc>
              <a:spcBef>
                <a:spcPts val="0"/>
              </a:spcBef>
            </a:pPr>
            <a:r>
              <a:rPr lang="en-US" dirty="0"/>
              <a:t>Add date</a:t>
            </a:r>
            <a:endParaRPr lang="en-GB" dirty="0"/>
          </a:p>
        </p:txBody>
      </p:sp>
      <p:grpSp>
        <p:nvGrpSpPr>
          <p:cNvPr id="18" name="Group 3">
            <a:extLst>
              <a:ext uri="{FF2B5EF4-FFF2-40B4-BE49-F238E27FC236}">
                <a16:creationId xmlns:a16="http://schemas.microsoft.com/office/drawing/2014/main" id="{039D7F60-B02A-B043-82AB-40F56BF89A34}"/>
              </a:ext>
            </a:extLst>
          </p:cNvPr>
          <p:cNvGrpSpPr/>
          <p:nvPr userDrawn="1"/>
        </p:nvGrpSpPr>
        <p:grpSpPr>
          <a:xfrm>
            <a:off x="166231" y="5136905"/>
            <a:ext cx="450526" cy="858910"/>
            <a:chOff x="0" y="0"/>
            <a:chExt cx="152400" cy="481982"/>
          </a:xfrm>
          <a:solidFill>
            <a:srgbClr val="D95900"/>
          </a:solidFill>
        </p:grpSpPr>
        <p:sp>
          <p:nvSpPr>
            <p:cNvPr id="19" name="Freeform 4">
              <a:extLst>
                <a:ext uri="{FF2B5EF4-FFF2-40B4-BE49-F238E27FC236}">
                  <a16:creationId xmlns:a16="http://schemas.microsoft.com/office/drawing/2014/main" id="{29A67448-1FFE-C54A-9F57-622FCDB3BA36}"/>
                </a:ext>
              </a:extLst>
            </p:cNvPr>
            <p:cNvSpPr/>
            <p:nvPr/>
          </p:nvSpPr>
          <p:spPr>
            <a:xfrm>
              <a:off x="0" y="0"/>
              <a:ext cx="152400" cy="481982"/>
            </a:xfrm>
            <a:custGeom>
              <a:avLst/>
              <a:gdLst/>
              <a:ahLst/>
              <a:cxnLst/>
              <a:rect l="l" t="t" r="r" b="b"/>
              <a:pathLst>
                <a:path w="152400" h="481982">
                  <a:moveTo>
                    <a:pt x="0" y="0"/>
                  </a:moveTo>
                  <a:lnTo>
                    <a:pt x="152400" y="0"/>
                  </a:lnTo>
                  <a:lnTo>
                    <a:pt x="152400" y="481982"/>
                  </a:lnTo>
                  <a:lnTo>
                    <a:pt x="0" y="481982"/>
                  </a:lnTo>
                  <a:close/>
                </a:path>
              </a:pathLst>
            </a:custGeom>
            <a:grpFill/>
          </p:spPr>
        </p:sp>
      </p:grpSp>
      <p:sp>
        <p:nvSpPr>
          <p:cNvPr id="8" name="TextBox 7">
            <a:extLst>
              <a:ext uri="{FF2B5EF4-FFF2-40B4-BE49-F238E27FC236}">
                <a16:creationId xmlns:a16="http://schemas.microsoft.com/office/drawing/2014/main" id="{CF5A538A-E0E6-2B4B-A19E-F69B618214E3}"/>
              </a:ext>
            </a:extLst>
          </p:cNvPr>
          <p:cNvSpPr txBox="1"/>
          <p:nvPr userDrawn="1"/>
        </p:nvSpPr>
        <p:spPr>
          <a:xfrm>
            <a:off x="8950011" y="6373496"/>
            <a:ext cx="2761762" cy="269304"/>
          </a:xfrm>
          <a:prstGeom prst="rect">
            <a:avLst/>
          </a:prstGeom>
          <a:noFill/>
        </p:spPr>
        <p:txBody>
          <a:bodyPr wrap="square" rtlCol="0">
            <a:spAutoFit/>
          </a:bodyPr>
          <a:lstStyle/>
          <a:p>
            <a:pPr algn="r"/>
            <a:r>
              <a:rPr lang="en-US" sz="1100" b="1" dirty="0">
                <a:solidFill>
                  <a:schemeClr val="accent2"/>
                </a:solidFill>
                <a:latin typeface="Ubuntu" panose="020B0504030602030204" pitchFamily="34" charset="0"/>
              </a:rPr>
              <a:t>COLLEGE OF BUSINESS &amp; ECONOMICS</a:t>
            </a:r>
          </a:p>
        </p:txBody>
      </p:sp>
    </p:spTree>
    <p:extLst>
      <p:ext uri="{BB962C8B-B14F-4D97-AF65-F5344CB8AC3E}">
        <p14:creationId xmlns:p14="http://schemas.microsoft.com/office/powerpoint/2010/main" val="30055389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orang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30A8A87-ECF9-E440-AD14-38A0DAE5B004}"/>
              </a:ext>
            </a:extLst>
          </p:cNvPr>
          <p:cNvPicPr>
            <a:picLocks noChangeAspect="1"/>
          </p:cNvPicPr>
          <p:nvPr userDrawn="1"/>
        </p:nvPicPr>
        <p:blipFill rotWithShape="1">
          <a:blip r:embed="rId2"/>
          <a:srcRect t="7709" r="38934" b="7709"/>
          <a:stretch/>
        </p:blipFill>
        <p:spPr>
          <a:xfrm>
            <a:off x="4746812" y="0"/>
            <a:ext cx="7445188" cy="6858000"/>
          </a:xfrm>
          <a:prstGeom prst="rect">
            <a:avLst/>
          </a:prstGeom>
        </p:spPr>
      </p:pic>
      <p:pic>
        <p:nvPicPr>
          <p:cNvPr id="8" name="Picture 7">
            <a:extLst>
              <a:ext uri="{FF2B5EF4-FFF2-40B4-BE49-F238E27FC236}">
                <a16:creationId xmlns:a16="http://schemas.microsoft.com/office/drawing/2014/main" id="{7ADC3702-D7F8-C048-B04F-00C062D3B171}"/>
              </a:ext>
            </a:extLst>
          </p:cNvPr>
          <p:cNvPicPr>
            <a:picLocks noChangeAspect="1"/>
          </p:cNvPicPr>
          <p:nvPr userDrawn="1"/>
        </p:nvPicPr>
        <p:blipFill>
          <a:blip r:embed="rId3"/>
          <a:srcRect/>
          <a:stretch/>
        </p:blipFill>
        <p:spPr>
          <a:xfrm>
            <a:off x="8820638" y="4705119"/>
            <a:ext cx="2979868" cy="1722482"/>
          </a:xfrm>
          <a:prstGeom prst="rect">
            <a:avLst/>
          </a:prstGeom>
        </p:spPr>
      </p:pic>
      <p:sp>
        <p:nvSpPr>
          <p:cNvPr id="5" name="Rectangle 4">
            <a:extLst>
              <a:ext uri="{FF2B5EF4-FFF2-40B4-BE49-F238E27FC236}">
                <a16:creationId xmlns:a16="http://schemas.microsoft.com/office/drawing/2014/main" id="{762CB438-4CFA-AB46-8AF7-709E2915B49C}"/>
              </a:ext>
            </a:extLst>
          </p:cNvPr>
          <p:cNvSpPr/>
          <p:nvPr userDrawn="1"/>
        </p:nvSpPr>
        <p:spPr>
          <a:xfrm>
            <a:off x="1" y="0"/>
            <a:ext cx="4975412" cy="6858000"/>
          </a:xfrm>
          <a:prstGeom prst="rect">
            <a:avLst/>
          </a:prstGeom>
          <a:solidFill>
            <a:srgbClr val="D95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5BE77D15-A385-364F-88D5-17AB8E43583D}"/>
              </a:ext>
            </a:extLst>
          </p:cNvPr>
          <p:cNvSpPr>
            <a:spLocks noGrp="1"/>
          </p:cNvSpPr>
          <p:nvPr>
            <p:ph type="ctrTitle" hasCustomPrompt="1"/>
          </p:nvPr>
        </p:nvSpPr>
        <p:spPr>
          <a:xfrm>
            <a:off x="735819" y="5207462"/>
            <a:ext cx="4239594" cy="450338"/>
          </a:xfrm>
        </p:spPr>
        <p:txBody>
          <a:bodyPr tIns="0" rIns="0" bIns="0" anchor="t">
            <a:noAutofit/>
          </a:bodyPr>
          <a:lstStyle>
            <a:lvl1pPr algn="l">
              <a:lnSpc>
                <a:spcPct val="100000"/>
              </a:lnSpc>
              <a:spcBef>
                <a:spcPts val="0"/>
              </a:spcBef>
              <a:defRPr sz="2800" b="1" cap="none" baseline="0">
                <a:solidFill>
                  <a:schemeClr val="bg1"/>
                </a:solidFill>
              </a:defRPr>
            </a:lvl1pPr>
          </a:lstStyle>
          <a:p>
            <a:r>
              <a:rPr lang="en-US" dirty="0"/>
              <a:t>Add presentation title</a:t>
            </a:r>
            <a:endParaRPr lang="en-ZA" dirty="0"/>
          </a:p>
        </p:txBody>
      </p:sp>
      <p:sp>
        <p:nvSpPr>
          <p:cNvPr id="11" name="Text Placeholder 11">
            <a:extLst>
              <a:ext uri="{FF2B5EF4-FFF2-40B4-BE49-F238E27FC236}">
                <a16:creationId xmlns:a16="http://schemas.microsoft.com/office/drawing/2014/main" id="{165D12FC-D6C3-B34E-94AA-831A1E99EAEF}"/>
              </a:ext>
            </a:extLst>
          </p:cNvPr>
          <p:cNvSpPr>
            <a:spLocks noGrp="1"/>
          </p:cNvSpPr>
          <p:nvPr>
            <p:ph type="body" sz="quarter" idx="11" hasCustomPrompt="1"/>
          </p:nvPr>
        </p:nvSpPr>
        <p:spPr>
          <a:xfrm>
            <a:off x="735818" y="5657800"/>
            <a:ext cx="4239594" cy="306245"/>
          </a:xfrm>
        </p:spPr>
        <p:txBody>
          <a:bodyPr vert="horz" lIns="0" tIns="0" rIns="0" bIns="0" rtlCol="0" anchor="t">
            <a:noAutofit/>
          </a:bodyPr>
          <a:lstStyle>
            <a:lvl1pPr marL="0" indent="0">
              <a:buNone/>
              <a:defRPr lang="en-US" sz="2000" b="0" cap="none" spc="-30" baseline="0" smtClean="0">
                <a:solidFill>
                  <a:schemeClr val="bg1"/>
                </a:solidFill>
                <a:latin typeface="Ubuntu" panose="020B0504030602030204" pitchFamily="34" charset="0"/>
                <a:ea typeface="+mj-ea"/>
                <a:cs typeface="+mj-cs"/>
              </a:defRPr>
            </a:lvl1pPr>
            <a:lvl2pPr>
              <a:defRPr lang="en-US" smtClean="0"/>
            </a:lvl2pPr>
            <a:lvl3pPr>
              <a:defRPr lang="en-US" smtClean="0"/>
            </a:lvl3pPr>
            <a:lvl4pPr>
              <a:defRPr lang="en-US" smtClean="0"/>
            </a:lvl4pPr>
            <a:lvl5pPr>
              <a:defRPr lang="en-GB"/>
            </a:lvl5pPr>
          </a:lstStyle>
          <a:p>
            <a:pPr marL="165100" lvl="0" indent="-165100">
              <a:lnSpc>
                <a:spcPct val="100000"/>
              </a:lnSpc>
              <a:spcBef>
                <a:spcPts val="0"/>
              </a:spcBef>
            </a:pPr>
            <a:r>
              <a:rPr lang="en-US" dirty="0"/>
              <a:t>Add date</a:t>
            </a:r>
            <a:endParaRPr lang="en-GB" dirty="0"/>
          </a:p>
        </p:txBody>
      </p:sp>
      <p:grpSp>
        <p:nvGrpSpPr>
          <p:cNvPr id="13" name="Group 3">
            <a:extLst>
              <a:ext uri="{FF2B5EF4-FFF2-40B4-BE49-F238E27FC236}">
                <a16:creationId xmlns:a16="http://schemas.microsoft.com/office/drawing/2014/main" id="{732F5269-4866-3D45-AE0C-F55CB39AC7F2}"/>
              </a:ext>
            </a:extLst>
          </p:cNvPr>
          <p:cNvGrpSpPr/>
          <p:nvPr userDrawn="1"/>
        </p:nvGrpSpPr>
        <p:grpSpPr>
          <a:xfrm>
            <a:off x="166231" y="5136905"/>
            <a:ext cx="450526" cy="858910"/>
            <a:chOff x="0" y="0"/>
            <a:chExt cx="152400" cy="481982"/>
          </a:xfrm>
          <a:solidFill>
            <a:srgbClr val="FDB913"/>
          </a:solidFill>
        </p:grpSpPr>
        <p:sp>
          <p:nvSpPr>
            <p:cNvPr id="14" name="Freeform 4">
              <a:extLst>
                <a:ext uri="{FF2B5EF4-FFF2-40B4-BE49-F238E27FC236}">
                  <a16:creationId xmlns:a16="http://schemas.microsoft.com/office/drawing/2014/main" id="{AF322B9A-B584-EE4D-8B97-CBC1766E790B}"/>
                </a:ext>
              </a:extLst>
            </p:cNvPr>
            <p:cNvSpPr/>
            <p:nvPr/>
          </p:nvSpPr>
          <p:spPr>
            <a:xfrm>
              <a:off x="0" y="0"/>
              <a:ext cx="152400" cy="481982"/>
            </a:xfrm>
            <a:custGeom>
              <a:avLst/>
              <a:gdLst/>
              <a:ahLst/>
              <a:cxnLst/>
              <a:rect l="l" t="t" r="r" b="b"/>
              <a:pathLst>
                <a:path w="152400" h="481982">
                  <a:moveTo>
                    <a:pt x="0" y="0"/>
                  </a:moveTo>
                  <a:lnTo>
                    <a:pt x="152400" y="0"/>
                  </a:lnTo>
                  <a:lnTo>
                    <a:pt x="152400" y="481982"/>
                  </a:lnTo>
                  <a:lnTo>
                    <a:pt x="0" y="481982"/>
                  </a:lnTo>
                  <a:close/>
                </a:path>
              </a:pathLst>
            </a:custGeom>
            <a:grpFill/>
          </p:spPr>
        </p:sp>
      </p:grpSp>
    </p:spTree>
    <p:extLst>
      <p:ext uri="{BB962C8B-B14F-4D97-AF65-F5344CB8AC3E}">
        <p14:creationId xmlns:p14="http://schemas.microsoft.com/office/powerpoint/2010/main" val="11783424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white">
    <p:spTree>
      <p:nvGrpSpPr>
        <p:cNvPr id="1" name=""/>
        <p:cNvGrpSpPr/>
        <p:nvPr/>
      </p:nvGrpSpPr>
      <p:grpSpPr>
        <a:xfrm>
          <a:off x="0" y="0"/>
          <a:ext cx="0" cy="0"/>
          <a:chOff x="0" y="0"/>
          <a:chExt cx="0" cy="0"/>
        </a:xfrm>
      </p:grpSpPr>
      <p:grpSp>
        <p:nvGrpSpPr>
          <p:cNvPr id="7" name="Group 3">
            <a:extLst>
              <a:ext uri="{FF2B5EF4-FFF2-40B4-BE49-F238E27FC236}">
                <a16:creationId xmlns:a16="http://schemas.microsoft.com/office/drawing/2014/main" id="{BA2D7529-F68D-F747-A9F5-C54F00EA5B9F}"/>
              </a:ext>
            </a:extLst>
          </p:cNvPr>
          <p:cNvGrpSpPr/>
          <p:nvPr userDrawn="1"/>
        </p:nvGrpSpPr>
        <p:grpSpPr>
          <a:xfrm>
            <a:off x="166231" y="5136905"/>
            <a:ext cx="450526" cy="858910"/>
            <a:chOff x="0" y="0"/>
            <a:chExt cx="152400" cy="481982"/>
          </a:xfrm>
          <a:solidFill>
            <a:srgbClr val="D95900"/>
          </a:solidFill>
        </p:grpSpPr>
        <p:sp>
          <p:nvSpPr>
            <p:cNvPr id="8" name="Freeform 4">
              <a:extLst>
                <a:ext uri="{FF2B5EF4-FFF2-40B4-BE49-F238E27FC236}">
                  <a16:creationId xmlns:a16="http://schemas.microsoft.com/office/drawing/2014/main" id="{B1420BB5-219F-1047-997B-A66946999371}"/>
                </a:ext>
              </a:extLst>
            </p:cNvPr>
            <p:cNvSpPr/>
            <p:nvPr/>
          </p:nvSpPr>
          <p:spPr>
            <a:xfrm>
              <a:off x="0" y="0"/>
              <a:ext cx="152400" cy="481982"/>
            </a:xfrm>
            <a:custGeom>
              <a:avLst/>
              <a:gdLst/>
              <a:ahLst/>
              <a:cxnLst/>
              <a:rect l="l" t="t" r="r" b="b"/>
              <a:pathLst>
                <a:path w="152400" h="481982">
                  <a:moveTo>
                    <a:pt x="0" y="0"/>
                  </a:moveTo>
                  <a:lnTo>
                    <a:pt x="152400" y="0"/>
                  </a:lnTo>
                  <a:lnTo>
                    <a:pt x="152400" y="481982"/>
                  </a:lnTo>
                  <a:lnTo>
                    <a:pt x="0" y="481982"/>
                  </a:lnTo>
                  <a:close/>
                </a:path>
              </a:pathLst>
            </a:custGeom>
            <a:grpFill/>
          </p:spPr>
        </p:sp>
      </p:grpSp>
      <p:pic>
        <p:nvPicPr>
          <p:cNvPr id="9" name="Picture 8">
            <a:extLst>
              <a:ext uri="{FF2B5EF4-FFF2-40B4-BE49-F238E27FC236}">
                <a16:creationId xmlns:a16="http://schemas.microsoft.com/office/drawing/2014/main" id="{E13C3D81-F58E-7E48-9DEF-D58C64F695DF}"/>
              </a:ext>
            </a:extLst>
          </p:cNvPr>
          <p:cNvPicPr>
            <a:picLocks noChangeAspect="1"/>
          </p:cNvPicPr>
          <p:nvPr userDrawn="1"/>
        </p:nvPicPr>
        <p:blipFill>
          <a:blip r:embed="rId2"/>
          <a:srcRect/>
          <a:stretch/>
        </p:blipFill>
        <p:spPr>
          <a:xfrm>
            <a:off x="8820639" y="4705119"/>
            <a:ext cx="2979866" cy="1722482"/>
          </a:xfrm>
          <a:prstGeom prst="rect">
            <a:avLst/>
          </a:prstGeom>
        </p:spPr>
      </p:pic>
      <p:sp>
        <p:nvSpPr>
          <p:cNvPr id="11" name="Title 1">
            <a:extLst>
              <a:ext uri="{FF2B5EF4-FFF2-40B4-BE49-F238E27FC236}">
                <a16:creationId xmlns:a16="http://schemas.microsoft.com/office/drawing/2014/main" id="{83D734B9-6EC9-3848-AB7C-EFFF83DA5ED7}"/>
              </a:ext>
            </a:extLst>
          </p:cNvPr>
          <p:cNvSpPr>
            <a:spLocks noGrp="1"/>
          </p:cNvSpPr>
          <p:nvPr>
            <p:ph type="ctrTitle" hasCustomPrompt="1"/>
          </p:nvPr>
        </p:nvSpPr>
        <p:spPr>
          <a:xfrm>
            <a:off x="735818" y="5207462"/>
            <a:ext cx="7276089" cy="450338"/>
          </a:xfrm>
        </p:spPr>
        <p:txBody>
          <a:bodyPr tIns="0" rIns="0" bIns="0" anchor="t">
            <a:noAutofit/>
          </a:bodyPr>
          <a:lstStyle>
            <a:lvl1pPr algn="l">
              <a:lnSpc>
                <a:spcPct val="100000"/>
              </a:lnSpc>
              <a:spcBef>
                <a:spcPts val="0"/>
              </a:spcBef>
              <a:defRPr sz="2800" b="1" cap="none" baseline="0">
                <a:solidFill>
                  <a:schemeClr val="tx1"/>
                </a:solidFill>
              </a:defRPr>
            </a:lvl1pPr>
          </a:lstStyle>
          <a:p>
            <a:r>
              <a:rPr lang="en-US" dirty="0"/>
              <a:t>Add presentation title</a:t>
            </a:r>
            <a:endParaRPr lang="en-ZA" dirty="0"/>
          </a:p>
        </p:txBody>
      </p:sp>
      <p:sp>
        <p:nvSpPr>
          <p:cNvPr id="13" name="Text Placeholder 11">
            <a:extLst>
              <a:ext uri="{FF2B5EF4-FFF2-40B4-BE49-F238E27FC236}">
                <a16:creationId xmlns:a16="http://schemas.microsoft.com/office/drawing/2014/main" id="{0CA47197-DBE5-5443-B1A1-DFB42E6B469D}"/>
              </a:ext>
            </a:extLst>
          </p:cNvPr>
          <p:cNvSpPr>
            <a:spLocks noGrp="1"/>
          </p:cNvSpPr>
          <p:nvPr>
            <p:ph type="body" sz="quarter" idx="11" hasCustomPrompt="1"/>
          </p:nvPr>
        </p:nvSpPr>
        <p:spPr>
          <a:xfrm>
            <a:off x="735818" y="5657800"/>
            <a:ext cx="4583112" cy="306245"/>
          </a:xfrm>
        </p:spPr>
        <p:txBody>
          <a:bodyPr vert="horz" lIns="0" tIns="0" rIns="0" bIns="0" rtlCol="0" anchor="t">
            <a:noAutofit/>
          </a:bodyPr>
          <a:lstStyle>
            <a:lvl1pPr marL="0" indent="0">
              <a:buNone/>
              <a:defRPr lang="en-US" sz="2000" b="0" cap="none" spc="-30" baseline="0" smtClean="0">
                <a:solidFill>
                  <a:srgbClr val="D95900"/>
                </a:solidFill>
                <a:latin typeface="Ubuntu" panose="020B0504030602030204" pitchFamily="34" charset="0"/>
                <a:ea typeface="+mj-ea"/>
                <a:cs typeface="+mj-cs"/>
              </a:defRPr>
            </a:lvl1pPr>
            <a:lvl2pPr>
              <a:defRPr lang="en-US" smtClean="0"/>
            </a:lvl2pPr>
            <a:lvl3pPr>
              <a:defRPr lang="en-US" smtClean="0"/>
            </a:lvl3pPr>
            <a:lvl4pPr>
              <a:defRPr lang="en-US" smtClean="0"/>
            </a:lvl4pPr>
            <a:lvl5pPr>
              <a:defRPr lang="en-GB"/>
            </a:lvl5pPr>
          </a:lstStyle>
          <a:p>
            <a:pPr marL="165100" lvl="0" indent="-165100">
              <a:lnSpc>
                <a:spcPct val="100000"/>
              </a:lnSpc>
              <a:spcBef>
                <a:spcPts val="0"/>
              </a:spcBef>
            </a:pPr>
            <a:r>
              <a:rPr lang="en-US" dirty="0"/>
              <a:t>Add date</a:t>
            </a:r>
            <a:endParaRPr lang="en-GB" dirty="0"/>
          </a:p>
        </p:txBody>
      </p:sp>
    </p:spTree>
    <p:extLst>
      <p:ext uri="{BB962C8B-B14F-4D97-AF65-F5344CB8AC3E}">
        <p14:creationId xmlns:p14="http://schemas.microsoft.com/office/powerpoint/2010/main" val="11280639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Section orange">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solidFill>
            <a:srgbClr val="6666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15" name="Straight Connector 14"/>
          <p:cNvCxnSpPr>
            <a:cxnSpLocks/>
          </p:cNvCxnSpPr>
          <p:nvPr userDrawn="1"/>
        </p:nvCxnSpPr>
        <p:spPr>
          <a:xfrm>
            <a:off x="394821" y="3173508"/>
            <a:ext cx="11402359"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Title 1"/>
          <p:cNvSpPr>
            <a:spLocks noGrp="1"/>
          </p:cNvSpPr>
          <p:nvPr>
            <p:ph type="ctrTitle" hasCustomPrompt="1"/>
          </p:nvPr>
        </p:nvSpPr>
        <p:spPr>
          <a:xfrm>
            <a:off x="394821" y="2453901"/>
            <a:ext cx="7359650" cy="450338"/>
          </a:xfrm>
        </p:spPr>
        <p:txBody>
          <a:bodyPr tIns="0" rIns="0" bIns="0" anchor="t">
            <a:noAutofit/>
          </a:bodyPr>
          <a:lstStyle>
            <a:lvl1pPr algn="l">
              <a:lnSpc>
                <a:spcPct val="100000"/>
              </a:lnSpc>
              <a:spcBef>
                <a:spcPts val="0"/>
              </a:spcBef>
              <a:defRPr sz="2800" b="1" cap="none" baseline="0">
                <a:solidFill>
                  <a:schemeClr val="bg1"/>
                </a:solidFill>
              </a:defRPr>
            </a:lvl1pPr>
          </a:lstStyle>
          <a:p>
            <a:r>
              <a:rPr lang="en-US" dirty="0"/>
              <a:t>Add divider title</a:t>
            </a:r>
            <a:endParaRPr lang="en-ZA" dirty="0"/>
          </a:p>
        </p:txBody>
      </p:sp>
      <p:pic>
        <p:nvPicPr>
          <p:cNvPr id="6" name="Picture 5"/>
          <p:cNvPicPr>
            <a:picLocks noChangeAspect="1"/>
          </p:cNvPicPr>
          <p:nvPr userDrawn="1"/>
        </p:nvPicPr>
        <p:blipFill>
          <a:blip r:embed="rId2"/>
          <a:stretch>
            <a:fillRect/>
          </a:stretch>
        </p:blipFill>
        <p:spPr>
          <a:xfrm>
            <a:off x="10269070" y="4969764"/>
            <a:ext cx="1266509" cy="1269672"/>
          </a:xfrm>
          <a:prstGeom prst="rect">
            <a:avLst/>
          </a:prstGeom>
        </p:spPr>
      </p:pic>
      <p:pic>
        <p:nvPicPr>
          <p:cNvPr id="7" name="Picture 6">
            <a:extLst>
              <a:ext uri="{FF2B5EF4-FFF2-40B4-BE49-F238E27FC236}">
                <a16:creationId xmlns:a16="http://schemas.microsoft.com/office/drawing/2014/main" id="{85DC1513-68D7-F746-B22C-F5E67015B4EC}"/>
              </a:ext>
            </a:extLst>
          </p:cNvPr>
          <p:cNvPicPr>
            <a:picLocks noChangeAspect="1"/>
          </p:cNvPicPr>
          <p:nvPr userDrawn="1"/>
        </p:nvPicPr>
        <p:blipFill>
          <a:blip r:embed="rId3"/>
          <a:srcRect/>
          <a:stretch/>
        </p:blipFill>
        <p:spPr>
          <a:xfrm>
            <a:off x="8820638" y="4705119"/>
            <a:ext cx="2979868" cy="1722482"/>
          </a:xfrm>
          <a:prstGeom prst="rect">
            <a:avLst/>
          </a:prstGeom>
        </p:spPr>
      </p:pic>
    </p:spTree>
    <p:extLst>
      <p:ext uri="{BB962C8B-B14F-4D97-AF65-F5344CB8AC3E}">
        <p14:creationId xmlns:p14="http://schemas.microsoft.com/office/powerpoint/2010/main" val="16543128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Section purple">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solidFill>
            <a:schemeClr val="tx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4" name="Straight Connector 13"/>
          <p:cNvCxnSpPr>
            <a:cxnSpLocks/>
          </p:cNvCxnSpPr>
          <p:nvPr userDrawn="1"/>
        </p:nvCxnSpPr>
        <p:spPr>
          <a:xfrm>
            <a:off x="394821" y="3173508"/>
            <a:ext cx="11402359" cy="0"/>
          </a:xfrm>
          <a:prstGeom prst="line">
            <a:avLst/>
          </a:prstGeom>
          <a:ln w="28575">
            <a:solidFill>
              <a:srgbClr val="FDB913"/>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ctrTitle" hasCustomPrompt="1"/>
          </p:nvPr>
        </p:nvSpPr>
        <p:spPr>
          <a:xfrm>
            <a:off x="394821" y="2453901"/>
            <a:ext cx="7359650" cy="450338"/>
          </a:xfrm>
        </p:spPr>
        <p:txBody>
          <a:bodyPr tIns="0" rIns="0" bIns="0" anchor="t">
            <a:noAutofit/>
          </a:bodyPr>
          <a:lstStyle>
            <a:lvl1pPr algn="l">
              <a:lnSpc>
                <a:spcPct val="100000"/>
              </a:lnSpc>
              <a:spcBef>
                <a:spcPts val="0"/>
              </a:spcBef>
              <a:defRPr sz="2800" b="1" cap="none" baseline="0">
                <a:solidFill>
                  <a:srgbClr val="FDB913"/>
                </a:solidFill>
              </a:defRPr>
            </a:lvl1pPr>
          </a:lstStyle>
          <a:p>
            <a:r>
              <a:rPr lang="en-US" dirty="0"/>
              <a:t>Add divider title</a:t>
            </a:r>
            <a:endParaRPr lang="en-ZA" dirty="0"/>
          </a:p>
        </p:txBody>
      </p:sp>
      <p:pic>
        <p:nvPicPr>
          <p:cNvPr id="9" name="Picture 8">
            <a:extLst>
              <a:ext uri="{FF2B5EF4-FFF2-40B4-BE49-F238E27FC236}">
                <a16:creationId xmlns:a16="http://schemas.microsoft.com/office/drawing/2014/main" id="{B67CFB7D-735E-5047-A00C-669F33517C6F}"/>
              </a:ext>
            </a:extLst>
          </p:cNvPr>
          <p:cNvPicPr>
            <a:picLocks noChangeAspect="1"/>
          </p:cNvPicPr>
          <p:nvPr userDrawn="1"/>
        </p:nvPicPr>
        <p:blipFill>
          <a:blip r:embed="rId2"/>
          <a:srcRect/>
          <a:stretch/>
        </p:blipFill>
        <p:spPr>
          <a:xfrm>
            <a:off x="8820638" y="4705119"/>
            <a:ext cx="2979868" cy="1722482"/>
          </a:xfrm>
          <a:prstGeom prst="rect">
            <a:avLst/>
          </a:prstGeom>
        </p:spPr>
      </p:pic>
    </p:spTree>
    <p:extLst>
      <p:ext uri="{BB962C8B-B14F-4D97-AF65-F5344CB8AC3E}">
        <p14:creationId xmlns:p14="http://schemas.microsoft.com/office/powerpoint/2010/main" val="31519240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Blank">
    <p:bg>
      <p:bgPr>
        <a:solidFill>
          <a:schemeClr val="bg1"/>
        </a:solidFill>
        <a:effectLst/>
      </p:bgPr>
    </p:bg>
    <p:spTree>
      <p:nvGrpSpPr>
        <p:cNvPr id="1" name=""/>
        <p:cNvGrpSpPr/>
        <p:nvPr/>
      </p:nvGrpSpPr>
      <p:grpSpPr>
        <a:xfrm>
          <a:off x="0" y="0"/>
          <a:ext cx="0" cy="0"/>
          <a:chOff x="0" y="0"/>
          <a:chExt cx="0" cy="0"/>
        </a:xfrm>
      </p:grpSpPr>
      <p:sp>
        <p:nvSpPr>
          <p:cNvPr id="2" name="Rectangle 1"/>
          <p:cNvSpPr/>
          <p:nvPr userDrawn="1"/>
        </p:nvSpPr>
        <p:spPr>
          <a:xfrm>
            <a:off x="331694" y="1102659"/>
            <a:ext cx="11600330" cy="1075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3" name="Rectangle 2"/>
          <p:cNvSpPr/>
          <p:nvPr userDrawn="1"/>
        </p:nvSpPr>
        <p:spPr>
          <a:xfrm>
            <a:off x="331694" y="896471"/>
            <a:ext cx="11600330" cy="2061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Tree>
    <p:extLst>
      <p:ext uri="{BB962C8B-B14F-4D97-AF65-F5344CB8AC3E}">
        <p14:creationId xmlns:p14="http://schemas.microsoft.com/office/powerpoint/2010/main" val="34731967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Blank with icon">
    <p:bg>
      <p:bgPr>
        <a:solidFill>
          <a:schemeClr val="bg1"/>
        </a:solidFill>
        <a:effectLst/>
      </p:bgPr>
    </p:bg>
    <p:spTree>
      <p:nvGrpSpPr>
        <p:cNvPr id="1" name=""/>
        <p:cNvGrpSpPr/>
        <p:nvPr/>
      </p:nvGrpSpPr>
      <p:grpSpPr>
        <a:xfrm>
          <a:off x="0" y="0"/>
          <a:ext cx="0" cy="0"/>
          <a:chOff x="0" y="0"/>
          <a:chExt cx="0" cy="0"/>
        </a:xfrm>
      </p:grpSpPr>
      <p:sp>
        <p:nvSpPr>
          <p:cNvPr id="2" name="Rectangle 1"/>
          <p:cNvSpPr/>
          <p:nvPr userDrawn="1"/>
        </p:nvSpPr>
        <p:spPr>
          <a:xfrm>
            <a:off x="331694" y="1102659"/>
            <a:ext cx="11600330" cy="1075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3" name="Rectangle 2"/>
          <p:cNvSpPr/>
          <p:nvPr userDrawn="1"/>
        </p:nvSpPr>
        <p:spPr>
          <a:xfrm>
            <a:off x="331694" y="896471"/>
            <a:ext cx="11600330" cy="2061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6" name="Picture 5">
            <a:extLst>
              <a:ext uri="{FF2B5EF4-FFF2-40B4-BE49-F238E27FC236}">
                <a16:creationId xmlns:a16="http://schemas.microsoft.com/office/drawing/2014/main" id="{34A1F671-F74D-A74F-9387-6B047F77D9AF}"/>
              </a:ext>
            </a:extLst>
          </p:cNvPr>
          <p:cNvPicPr>
            <a:picLocks noChangeAspect="1"/>
          </p:cNvPicPr>
          <p:nvPr userDrawn="1"/>
        </p:nvPicPr>
        <p:blipFill>
          <a:blip r:embed="rId2"/>
          <a:srcRect/>
          <a:stretch/>
        </p:blipFill>
        <p:spPr>
          <a:xfrm>
            <a:off x="10717815" y="5984875"/>
            <a:ext cx="1245586" cy="719997"/>
          </a:xfrm>
          <a:prstGeom prst="rect">
            <a:avLst/>
          </a:prstGeom>
        </p:spPr>
      </p:pic>
    </p:spTree>
    <p:extLst>
      <p:ext uri="{BB962C8B-B14F-4D97-AF65-F5344CB8AC3E}">
        <p14:creationId xmlns:p14="http://schemas.microsoft.com/office/powerpoint/2010/main" val="42143534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06824" y="197225"/>
            <a:ext cx="11013701" cy="720000"/>
          </a:xfrm>
          <a:prstGeom prst="rect">
            <a:avLst/>
          </a:prstGeom>
        </p:spPr>
        <p:txBody>
          <a:bodyPr vert="horz" lIns="0" tIns="0" rIns="0" bIns="0" rtlCol="0" anchor="b">
            <a:noAutofit/>
          </a:bodyPr>
          <a:lstStyle/>
          <a:p>
            <a:r>
              <a:rPr lang="en-US" dirty="0"/>
              <a:t>Add title</a:t>
            </a:r>
            <a:endParaRPr lang="en-ZA" dirty="0"/>
          </a:p>
        </p:txBody>
      </p:sp>
      <p:sp>
        <p:nvSpPr>
          <p:cNvPr id="3" name="Text Placeholder 2"/>
          <p:cNvSpPr>
            <a:spLocks noGrp="1"/>
          </p:cNvSpPr>
          <p:nvPr>
            <p:ph type="body" idx="1"/>
          </p:nvPr>
        </p:nvSpPr>
        <p:spPr>
          <a:xfrm>
            <a:off x="368300" y="1268413"/>
            <a:ext cx="11452225" cy="4716462"/>
          </a:xfrm>
          <a:prstGeom prst="rect">
            <a:avLst/>
          </a:prstGeom>
        </p:spPr>
        <p:txBody>
          <a:bodyPr vert="horz" lIns="0" tIns="45720" rIns="91440" bIns="45720" rtlCol="0">
            <a:noAutofit/>
          </a:bodyPr>
          <a:lstStyle/>
          <a:p>
            <a:pPr lvl="0"/>
            <a:r>
              <a:rPr lang="en-US" dirty="0"/>
              <a:t>Add first level bullet</a:t>
            </a:r>
          </a:p>
          <a:p>
            <a:pPr lvl="1"/>
            <a:r>
              <a:rPr lang="en-US" dirty="0"/>
              <a:t>Second level</a:t>
            </a:r>
          </a:p>
          <a:p>
            <a:pPr lvl="2"/>
            <a:r>
              <a:rPr lang="en-US" dirty="0"/>
              <a:t>Third level</a:t>
            </a:r>
          </a:p>
          <a:p>
            <a:pPr lvl="3"/>
            <a:r>
              <a:rPr lang="en-US" dirty="0"/>
              <a:t>Fourth level</a:t>
            </a:r>
          </a:p>
          <a:p>
            <a:pPr lvl="4"/>
            <a:r>
              <a:rPr lang="en-US" dirty="0"/>
              <a:t>Fifth level</a:t>
            </a:r>
            <a:endParaRPr lang="en-ZA" dirty="0"/>
          </a:p>
        </p:txBody>
      </p:sp>
      <p:sp>
        <p:nvSpPr>
          <p:cNvPr id="8" name="TextBox 7"/>
          <p:cNvSpPr txBox="1"/>
          <p:nvPr userDrawn="1"/>
        </p:nvSpPr>
        <p:spPr>
          <a:xfrm>
            <a:off x="5847882" y="6344873"/>
            <a:ext cx="493060" cy="215444"/>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85E10F6-AA81-46B5-AAF7-516B34FC585A}" type="slidenum">
              <a:rPr lang="en-US" sz="1000" b="1" i="0" u="none" strike="noStrike" kern="1200" spc="0" baseline="0" smtClean="0">
                <a:solidFill>
                  <a:schemeClr val="tx1">
                    <a:lumMod val="50000"/>
                  </a:schemeClr>
                </a:solidFill>
                <a:latin typeface="+mn-lt"/>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lang="en-ZA" sz="1000" b="1" spc="0" baseline="0" dirty="0">
              <a:solidFill>
                <a:schemeClr val="tx1">
                  <a:lumMod val="50000"/>
                </a:schemeClr>
              </a:solidFill>
            </a:endParaRPr>
          </a:p>
        </p:txBody>
      </p:sp>
      <p:cxnSp>
        <p:nvCxnSpPr>
          <p:cNvPr id="10" name="Straight Connector 9"/>
          <p:cNvCxnSpPr>
            <a:cxnSpLocks/>
          </p:cNvCxnSpPr>
          <p:nvPr userDrawn="1"/>
        </p:nvCxnSpPr>
        <p:spPr>
          <a:xfrm>
            <a:off x="368300" y="6203579"/>
            <a:ext cx="10349515" cy="0"/>
          </a:xfrm>
          <a:prstGeom prst="line">
            <a:avLst/>
          </a:prstGeom>
          <a:ln w="28575">
            <a:solidFill>
              <a:srgbClr val="666666"/>
            </a:solidFill>
          </a:ln>
        </p:spPr>
        <p:style>
          <a:lnRef idx="1">
            <a:schemeClr val="accent1"/>
          </a:lnRef>
          <a:fillRef idx="0">
            <a:schemeClr val="accent1"/>
          </a:fillRef>
          <a:effectRef idx="0">
            <a:schemeClr val="accent1"/>
          </a:effectRef>
          <a:fontRef idx="minor">
            <a:schemeClr val="tx1"/>
          </a:fontRef>
        </p:style>
      </p:cxnSp>
      <p:pic>
        <p:nvPicPr>
          <p:cNvPr id="15" name="Picture 14"/>
          <p:cNvPicPr>
            <a:picLocks noChangeAspect="1"/>
          </p:cNvPicPr>
          <p:nvPr userDrawn="1"/>
        </p:nvPicPr>
        <p:blipFill>
          <a:blip r:embed="rId24"/>
          <a:srcRect/>
          <a:stretch/>
        </p:blipFill>
        <p:spPr>
          <a:xfrm>
            <a:off x="10717815" y="5984875"/>
            <a:ext cx="1245586" cy="719997"/>
          </a:xfrm>
          <a:prstGeom prst="rect">
            <a:avLst/>
          </a:prstGeom>
        </p:spPr>
      </p:pic>
      <p:grpSp>
        <p:nvGrpSpPr>
          <p:cNvPr id="7" name="Group 3">
            <a:extLst>
              <a:ext uri="{FF2B5EF4-FFF2-40B4-BE49-F238E27FC236}">
                <a16:creationId xmlns:a16="http://schemas.microsoft.com/office/drawing/2014/main" id="{2C3CD91F-ABB0-894D-9CB0-FB0B954E259C}"/>
              </a:ext>
            </a:extLst>
          </p:cNvPr>
          <p:cNvGrpSpPr/>
          <p:nvPr userDrawn="1"/>
        </p:nvGrpSpPr>
        <p:grpSpPr>
          <a:xfrm>
            <a:off x="233317" y="127770"/>
            <a:ext cx="450526" cy="858910"/>
            <a:chOff x="0" y="0"/>
            <a:chExt cx="152400" cy="481982"/>
          </a:xfrm>
        </p:grpSpPr>
        <p:sp>
          <p:nvSpPr>
            <p:cNvPr id="9" name="Freeform 4">
              <a:extLst>
                <a:ext uri="{FF2B5EF4-FFF2-40B4-BE49-F238E27FC236}">
                  <a16:creationId xmlns:a16="http://schemas.microsoft.com/office/drawing/2014/main" id="{2E48611F-7EEF-634C-8A6E-925C4C889342}"/>
                </a:ext>
              </a:extLst>
            </p:cNvPr>
            <p:cNvSpPr/>
            <p:nvPr/>
          </p:nvSpPr>
          <p:spPr>
            <a:xfrm>
              <a:off x="0" y="0"/>
              <a:ext cx="152400" cy="481982"/>
            </a:xfrm>
            <a:custGeom>
              <a:avLst/>
              <a:gdLst/>
              <a:ahLst/>
              <a:cxnLst/>
              <a:rect l="l" t="t" r="r" b="b"/>
              <a:pathLst>
                <a:path w="152400" h="481982">
                  <a:moveTo>
                    <a:pt x="0" y="0"/>
                  </a:moveTo>
                  <a:lnTo>
                    <a:pt x="152400" y="0"/>
                  </a:lnTo>
                  <a:lnTo>
                    <a:pt x="152400" y="481982"/>
                  </a:lnTo>
                  <a:lnTo>
                    <a:pt x="0" y="481982"/>
                  </a:lnTo>
                  <a:close/>
                </a:path>
              </a:pathLst>
            </a:custGeom>
            <a:solidFill>
              <a:srgbClr val="F36524"/>
            </a:solidFill>
          </p:spPr>
          <p:txBody>
            <a:bodyPr/>
            <a:lstStyle/>
            <a:p>
              <a:endParaRPr lang="en-US"/>
            </a:p>
          </p:txBody>
        </p:sp>
      </p:grpSp>
    </p:spTree>
    <p:extLst>
      <p:ext uri="{BB962C8B-B14F-4D97-AF65-F5344CB8AC3E}">
        <p14:creationId xmlns:p14="http://schemas.microsoft.com/office/powerpoint/2010/main" val="3245909001"/>
      </p:ext>
    </p:extLst>
  </p:cSld>
  <p:clrMap bg1="lt1" tx1="dk1" bg2="lt2" tx2="dk2" accent1="accent1" accent2="accent2" accent3="accent3" accent4="accent4" accent5="accent5" accent6="accent6" hlink="hlink" folHlink="folHlink"/>
  <p:sldLayoutIdLst>
    <p:sldLayoutId id="2147483679" r:id="rId1"/>
    <p:sldLayoutId id="2147483729" r:id="rId2"/>
    <p:sldLayoutId id="2147483719" r:id="rId3"/>
    <p:sldLayoutId id="2147483722" r:id="rId4"/>
    <p:sldLayoutId id="2147483727" r:id="rId5"/>
    <p:sldLayoutId id="2147483724" r:id="rId6"/>
    <p:sldLayoutId id="2147483725" r:id="rId7"/>
    <p:sldLayoutId id="2147483650" r:id="rId8"/>
    <p:sldLayoutId id="2147483721" r:id="rId9"/>
    <p:sldLayoutId id="2147483664" r:id="rId10"/>
    <p:sldLayoutId id="2147483711" r:id="rId11"/>
    <p:sldLayoutId id="2147483713" r:id="rId12"/>
    <p:sldLayoutId id="2147483714" r:id="rId13"/>
    <p:sldLayoutId id="2147483663" r:id="rId14"/>
    <p:sldLayoutId id="2147483715" r:id="rId15"/>
    <p:sldLayoutId id="2147483716" r:id="rId16"/>
    <p:sldLayoutId id="2147483717" r:id="rId17"/>
    <p:sldLayoutId id="2147483728" r:id="rId18"/>
    <p:sldLayoutId id="2147483718" r:id="rId19"/>
    <p:sldLayoutId id="2147483709" r:id="rId20"/>
    <p:sldLayoutId id="2147483730" r:id="rId21"/>
    <p:sldLayoutId id="2147483731" r:id="rId22"/>
  </p:sldLayoutIdLst>
  <p:hf sldNum="0" hdr="0" dt="0"/>
  <p:txStyles>
    <p:titleStyle>
      <a:lvl1pPr algn="l" defTabSz="914400" rtl="0" eaLnBrk="1" latinLnBrk="0" hangingPunct="1">
        <a:lnSpc>
          <a:spcPct val="90000"/>
        </a:lnSpc>
        <a:spcBef>
          <a:spcPct val="0"/>
        </a:spcBef>
        <a:buNone/>
        <a:defRPr sz="3200" b="1" kern="1200" cap="none" spc="-30" baseline="0">
          <a:solidFill>
            <a:schemeClr val="accent3">
              <a:lumMod val="50000"/>
            </a:schemeClr>
          </a:solidFill>
          <a:latin typeface="Ubuntu" panose="020B0504030602030204" pitchFamily="34" charset="0"/>
          <a:ea typeface="+mj-ea"/>
          <a:cs typeface="+mj-cs"/>
        </a:defRPr>
      </a:lvl1pPr>
    </p:titleStyle>
    <p:bodyStyle>
      <a:lvl1pPr marL="165100" indent="-165100" algn="l" defTabSz="914400" rtl="0" eaLnBrk="1" latinLnBrk="0" hangingPunct="1">
        <a:lnSpc>
          <a:spcPct val="120000"/>
        </a:lnSpc>
        <a:spcBef>
          <a:spcPts val="300"/>
        </a:spcBef>
        <a:buFont typeface="Arial" panose="020B0604020202020204" pitchFamily="34" charset="0"/>
        <a:buChar char="•"/>
        <a:defRPr sz="1800" kern="1200">
          <a:solidFill>
            <a:schemeClr val="tx1"/>
          </a:solidFill>
          <a:latin typeface="+mn-lt"/>
          <a:ea typeface="+mn-ea"/>
          <a:cs typeface="+mn-cs"/>
        </a:defRPr>
      </a:lvl1pPr>
      <a:lvl2pPr marL="338138" indent="-182563" algn="l" defTabSz="914400" rtl="0" eaLnBrk="1" latinLnBrk="0" hangingPunct="1">
        <a:lnSpc>
          <a:spcPct val="120000"/>
        </a:lnSpc>
        <a:spcBef>
          <a:spcPts val="300"/>
        </a:spcBef>
        <a:buFont typeface="Arial" panose="020B0604020202020204" pitchFamily="34" charset="0"/>
        <a:buChar char="•"/>
        <a:defRPr sz="1600" kern="1200">
          <a:solidFill>
            <a:schemeClr val="tx1"/>
          </a:solidFill>
          <a:latin typeface="+mn-lt"/>
          <a:ea typeface="+mn-ea"/>
          <a:cs typeface="+mn-cs"/>
        </a:defRPr>
      </a:lvl2pPr>
      <a:lvl3pPr marL="530225" indent="-182563" algn="l" defTabSz="914400" rtl="0" eaLnBrk="1" latinLnBrk="0" hangingPunct="1">
        <a:lnSpc>
          <a:spcPct val="120000"/>
        </a:lnSpc>
        <a:spcBef>
          <a:spcPts val="300"/>
        </a:spcBef>
        <a:buFont typeface="Arial" panose="020B0604020202020204" pitchFamily="34" charset="0"/>
        <a:buChar char="•"/>
        <a:defRPr sz="1400" kern="1200">
          <a:solidFill>
            <a:schemeClr val="tx1"/>
          </a:solidFill>
          <a:latin typeface="+mn-lt"/>
          <a:ea typeface="+mn-ea"/>
          <a:cs typeface="+mn-cs"/>
        </a:defRPr>
      </a:lvl3pPr>
      <a:lvl4pPr marL="676275" indent="-155575" algn="l" defTabSz="914400" rtl="0" eaLnBrk="1" latinLnBrk="0" hangingPunct="1">
        <a:lnSpc>
          <a:spcPct val="120000"/>
        </a:lnSpc>
        <a:spcBef>
          <a:spcPts val="300"/>
        </a:spcBef>
        <a:buFont typeface="Arial" panose="020B0604020202020204" pitchFamily="34" charset="0"/>
        <a:buChar char="•"/>
        <a:defRPr sz="1200" kern="1200">
          <a:solidFill>
            <a:schemeClr val="tx1"/>
          </a:solidFill>
          <a:latin typeface="+mn-lt"/>
          <a:ea typeface="+mn-ea"/>
          <a:cs typeface="+mn-cs"/>
        </a:defRPr>
      </a:lvl4pPr>
      <a:lvl5pPr marL="822325" indent="-136525" algn="l" defTabSz="914400" rtl="0" eaLnBrk="1" latinLnBrk="0" hangingPunct="1">
        <a:lnSpc>
          <a:spcPct val="120000"/>
        </a:lnSpc>
        <a:spcBef>
          <a:spcPts val="300"/>
        </a:spcBef>
        <a:buFont typeface="Arial" panose="020B0604020202020204" pitchFamily="34" charset="0"/>
        <a:buChar char="•"/>
        <a:defRPr sz="1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770" userDrawn="1">
          <p15:clr>
            <a:srgbClr val="F26B43"/>
          </p15:clr>
        </p15:guide>
        <p15:guide id="2" pos="232" userDrawn="1">
          <p15:clr>
            <a:srgbClr val="F26B43"/>
          </p15:clr>
        </p15:guide>
        <p15:guide id="3" pos="7446" userDrawn="1">
          <p15:clr>
            <a:srgbClr val="F26B43"/>
          </p15:clr>
        </p15:guide>
        <p15:guide id="4" orient="horz" pos="799"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4.xml"/><Relationship Id="rId4" Type="http://schemas.openxmlformats.org/officeDocument/2006/relationships/chart" Target="../charts/chart1.xml"/></Relationships>
</file>

<file path=ppt/slides/_rels/slide12.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0.xml"/></Relationships>
</file>

<file path=ppt/slides/_rels/slide14.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https://lh7-rt.googleusercontent.com/docsz/AD_4nXcyIz-ZWKt3LCS1EMQeyGWmRu3oLzk2EG_uI80lqTbwBu4x119a_vyqOWKRMdJJcYYq_bfYaubAikr3rScy_67-wtIm27REIngc0LeJv6Zs4SD5gWkjLkf7ByXkAoRTpQGYR3_v-BqhPzdvPUT78KroXRN_v8qXlhTY2JF9?key=pklj4kXaHFjFwRO_3sSmJw" TargetMode="External"/><Relationship Id="rId2" Type="http://schemas.openxmlformats.org/officeDocument/2006/relationships/image" Target="../media/image8.png"/><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8.xml.rels><?xml version="1.0" encoding="UTF-8" standalone="yes"?>
<Relationships xmlns="http://schemas.openxmlformats.org/package/2006/relationships"><Relationship Id="rId2" Type="http://schemas.openxmlformats.org/officeDocument/2006/relationships/image" Target="../media/image9.tmp"/><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C0DF3D-2A8F-4C1B-AD90-C4BAA66075E3}"/>
              </a:ext>
            </a:extLst>
          </p:cNvPr>
          <p:cNvSpPr>
            <a:spLocks noGrp="1"/>
          </p:cNvSpPr>
          <p:nvPr>
            <p:ph type="ctrTitle"/>
          </p:nvPr>
        </p:nvSpPr>
        <p:spPr>
          <a:xfrm>
            <a:off x="507218" y="5051493"/>
            <a:ext cx="7276089" cy="663871"/>
          </a:xfrm>
        </p:spPr>
        <p:txBody>
          <a:bodyPr/>
          <a:lstStyle/>
          <a:p>
            <a:r>
              <a:rPr lang="en-US" sz="2000" b="1" dirty="0">
                <a:effectLst/>
                <a:latin typeface="Calibri" panose="020F0502020204030204" pitchFamily="34" charset="0"/>
                <a:ea typeface="Calibri" panose="020F0502020204030204" pitchFamily="34" charset="0"/>
                <a:cs typeface="Times New Roman" panose="02020603050405020304" pitchFamily="18" charset="0"/>
              </a:rPr>
              <a:t>TOURISM SMME DIGITAL TECHNOLOGY ADOPTION IN SOUTH AFRICA: PATHWAYS FOR  INNOVATION, GROWTH AND SUSTAINABILITY</a:t>
            </a:r>
            <a:br>
              <a:rPr lang="en-ZA" sz="2000" b="1" dirty="0">
                <a:effectLst/>
                <a:latin typeface="Calibri" panose="020F0502020204030204" pitchFamily="34" charset="0"/>
                <a:ea typeface="Calibri" panose="020F0502020204030204" pitchFamily="34" charset="0"/>
                <a:cs typeface="Times New Roman" panose="02020603050405020304" pitchFamily="18" charset="0"/>
              </a:rPr>
            </a:br>
            <a:br>
              <a:rPr lang="en-ZA" sz="2000" dirty="0">
                <a:effectLst/>
                <a:latin typeface="Calibri" panose="020F0502020204030204" pitchFamily="34" charset="0"/>
                <a:ea typeface="Calibri" panose="020F0502020204030204" pitchFamily="34" charset="0"/>
                <a:cs typeface="Times New Roman" panose="02020603050405020304" pitchFamily="18" charset="0"/>
              </a:rPr>
            </a:br>
            <a:endParaRPr lang="en-US" sz="3200" dirty="0"/>
          </a:p>
        </p:txBody>
      </p:sp>
      <p:sp>
        <p:nvSpPr>
          <p:cNvPr id="3" name="Text Placeholder 2">
            <a:extLst>
              <a:ext uri="{FF2B5EF4-FFF2-40B4-BE49-F238E27FC236}">
                <a16:creationId xmlns:a16="http://schemas.microsoft.com/office/drawing/2014/main" id="{B5B5A27E-BECD-4C85-BDA3-1A534416B696}"/>
              </a:ext>
            </a:extLst>
          </p:cNvPr>
          <p:cNvSpPr>
            <a:spLocks noGrp="1"/>
          </p:cNvSpPr>
          <p:nvPr>
            <p:ph type="body" sz="quarter" idx="11"/>
          </p:nvPr>
        </p:nvSpPr>
        <p:spPr>
          <a:xfrm>
            <a:off x="507218" y="5715364"/>
            <a:ext cx="7389873" cy="494332"/>
          </a:xfrm>
        </p:spPr>
        <p:txBody>
          <a:bodyPr/>
          <a:lstStyle/>
          <a:p>
            <a:r>
              <a:rPr lang="en-US" sz="1500" dirty="0"/>
              <a:t>Prof Tembi Tichaawa, Prof Vyasha Harilal, Dr Mavis Mpotaringa, </a:t>
            </a:r>
            <a:r>
              <a:rPr lang="en-US" sz="1500" dirty="0" err="1"/>
              <a:t>Mrs</a:t>
            </a:r>
            <a:r>
              <a:rPr lang="en-US" sz="1500" dirty="0"/>
              <a:t> Maisa Adinolfi &amp; Dr Refiloe Lekgau</a:t>
            </a:r>
          </a:p>
        </p:txBody>
      </p:sp>
    </p:spTree>
    <p:extLst>
      <p:ext uri="{BB962C8B-B14F-4D97-AF65-F5344CB8AC3E}">
        <p14:creationId xmlns:p14="http://schemas.microsoft.com/office/powerpoint/2010/main" val="30897216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2AA2E7-8D4E-CFA5-57E8-83B8452B5464}"/>
              </a:ext>
            </a:extLst>
          </p:cNvPr>
          <p:cNvSpPr>
            <a:spLocks noGrp="1"/>
          </p:cNvSpPr>
          <p:nvPr>
            <p:ph type="ctrTitle"/>
          </p:nvPr>
        </p:nvSpPr>
        <p:spPr/>
        <p:txBody>
          <a:bodyPr/>
          <a:lstStyle/>
          <a:p>
            <a:r>
              <a:rPr lang="en-US" dirty="0"/>
              <a:t>	FINDINGS</a:t>
            </a:r>
          </a:p>
        </p:txBody>
      </p:sp>
    </p:spTree>
    <p:extLst>
      <p:ext uri="{BB962C8B-B14F-4D97-AF65-F5344CB8AC3E}">
        <p14:creationId xmlns:p14="http://schemas.microsoft.com/office/powerpoint/2010/main" val="10040918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B8BE3BF-1FFE-33FB-E7C9-912DCECA6F4E}"/>
              </a:ext>
            </a:extLst>
          </p:cNvPr>
          <p:cNvSpPr>
            <a:spLocks noGrp="1"/>
          </p:cNvSpPr>
          <p:nvPr>
            <p:ph idx="1"/>
          </p:nvPr>
        </p:nvSpPr>
        <p:spPr>
          <a:xfrm>
            <a:off x="224255" y="1147491"/>
            <a:ext cx="11743490" cy="2097025"/>
          </a:xfrm>
        </p:spPr>
        <p:txBody>
          <a:bodyPr/>
          <a:lstStyle/>
          <a:p>
            <a:pPr algn="just"/>
            <a:r>
              <a:rPr lang="en-ZA" sz="1600" dirty="0">
                <a:latin typeface="Arial Narrow" panose="020B0604020202020204" pitchFamily="34" charset="0"/>
                <a:cs typeface="Arial Narrow" panose="020B0604020202020204" pitchFamily="34" charset="0"/>
              </a:rPr>
              <a:t>Equal representation of the 5 case study provinces, aligning with the methodological plan of having all the provinces under investigation equally represented, to avoid provincial bias due to overrepresentation and allow meaningful comparisons. </a:t>
            </a:r>
          </a:p>
          <a:p>
            <a:pPr algn="just"/>
            <a:r>
              <a:rPr lang="en-ZA" sz="1600" dirty="0">
                <a:latin typeface="Arial Narrow" panose="020B0604020202020204" pitchFamily="34" charset="0"/>
                <a:cs typeface="Arial Narrow" panose="020B0604020202020204" pitchFamily="34" charset="0"/>
              </a:rPr>
              <a:t>The equal representation of the tourism SMMEs balances comparability across provinces, resulting in findings that are a reflection of the actual tourism SMMEs landscape.</a:t>
            </a:r>
          </a:p>
          <a:p>
            <a:pPr algn="just"/>
            <a:r>
              <a:rPr lang="en-US" sz="1600" dirty="0">
                <a:latin typeface="Arial Narrow" panose="020B0604020202020204" pitchFamily="34" charset="0"/>
                <a:cs typeface="Arial Narrow" panose="020B0604020202020204" pitchFamily="34" charset="0"/>
              </a:rPr>
              <a:t>An analysis </a:t>
            </a:r>
            <a:r>
              <a:rPr lang="en-ZA" sz="1600" dirty="0">
                <a:latin typeface="Arial Narrow" panose="020B0604020202020204" pitchFamily="34" charset="0"/>
                <a:cs typeface="Arial Narrow" panose="020B0604020202020204" pitchFamily="34" charset="0"/>
              </a:rPr>
              <a:t>of the distribution of the tourism sectors among the tourism SMMEs participating in the study, mirroring the population ratio.</a:t>
            </a:r>
          </a:p>
          <a:p>
            <a:pPr algn="just"/>
            <a:endParaRPr lang="en-ZA" sz="1600" dirty="0">
              <a:latin typeface="Arial Narrow" panose="020B0604020202020204" pitchFamily="34" charset="0"/>
              <a:cs typeface="Arial Narrow" panose="020B0604020202020204" pitchFamily="34" charset="0"/>
            </a:endParaRPr>
          </a:p>
          <a:p>
            <a:endParaRPr lang="en-US" sz="1600" dirty="0"/>
          </a:p>
        </p:txBody>
      </p:sp>
      <p:sp>
        <p:nvSpPr>
          <p:cNvPr id="3" name="Title 2">
            <a:extLst>
              <a:ext uri="{FF2B5EF4-FFF2-40B4-BE49-F238E27FC236}">
                <a16:creationId xmlns:a16="http://schemas.microsoft.com/office/drawing/2014/main" id="{71515798-172F-CE7B-20C4-1504C6B8C33F}"/>
              </a:ext>
            </a:extLst>
          </p:cNvPr>
          <p:cNvSpPr>
            <a:spLocks noGrp="1"/>
          </p:cNvSpPr>
          <p:nvPr>
            <p:ph type="title"/>
          </p:nvPr>
        </p:nvSpPr>
        <p:spPr/>
        <p:txBody>
          <a:bodyPr/>
          <a:lstStyle/>
          <a:p>
            <a:r>
              <a:rPr lang="en-US" sz="2800" dirty="0"/>
              <a:t>Quantitative results: Business locations and distribution across sectors</a:t>
            </a:r>
          </a:p>
        </p:txBody>
      </p:sp>
      <p:pic>
        <p:nvPicPr>
          <p:cNvPr id="4" name="Picture 3">
            <a:extLst>
              <a:ext uri="{FF2B5EF4-FFF2-40B4-BE49-F238E27FC236}">
                <a16:creationId xmlns:a16="http://schemas.microsoft.com/office/drawing/2014/main" id="{058DD856-8FB1-E6F9-5D26-4BFB0281C750}"/>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1040" y="2863516"/>
            <a:ext cx="4083784" cy="3179260"/>
          </a:xfrm>
          <a:prstGeom prst="rect">
            <a:avLst/>
          </a:prstGeom>
          <a:noFill/>
          <a:ln>
            <a:noFill/>
          </a:ln>
        </p:spPr>
      </p:pic>
      <p:graphicFrame>
        <p:nvGraphicFramePr>
          <p:cNvPr id="5" name="Chart 4">
            <a:extLst>
              <a:ext uri="{FF2B5EF4-FFF2-40B4-BE49-F238E27FC236}">
                <a16:creationId xmlns:a16="http://schemas.microsoft.com/office/drawing/2014/main" id="{04BBC7D4-B0CC-195A-8046-FDDA15ED404E}"/>
              </a:ext>
            </a:extLst>
          </p:cNvPr>
          <p:cNvGraphicFramePr/>
          <p:nvPr>
            <p:extLst>
              <p:ext uri="{D42A27DB-BD31-4B8C-83A1-F6EECF244321}">
                <p14:modId xmlns:p14="http://schemas.microsoft.com/office/powerpoint/2010/main" val="482358565"/>
              </p:ext>
            </p:extLst>
          </p:nvPr>
        </p:nvGraphicFramePr>
        <p:xfrm>
          <a:off x="5799220" y="2863516"/>
          <a:ext cx="5430253" cy="317926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4682549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B4478F6-C462-E026-0672-CEDA6DAFEEC9}"/>
              </a:ext>
            </a:extLst>
          </p:cNvPr>
          <p:cNvSpPr>
            <a:spLocks noGrp="1"/>
          </p:cNvSpPr>
          <p:nvPr>
            <p:ph idx="1"/>
          </p:nvPr>
        </p:nvSpPr>
        <p:spPr>
          <a:xfrm>
            <a:off x="297181" y="1918653"/>
            <a:ext cx="5569204" cy="2439987"/>
          </a:xfrm>
        </p:spPr>
        <p:txBody>
          <a:bodyPr/>
          <a:lstStyle/>
          <a:p>
            <a:pPr algn="just"/>
            <a:r>
              <a:rPr lang="en-ZA" sz="1600" dirty="0">
                <a:latin typeface="Arial Narrow" panose="020B0604020202020204" pitchFamily="34" charset="0"/>
                <a:cs typeface="Arial Narrow" panose="020B0604020202020204" pitchFamily="34" charset="0"/>
              </a:rPr>
              <a:t>Due to the overall objective of the study, it was important to determine the tourism business’s SMME category. </a:t>
            </a:r>
          </a:p>
          <a:p>
            <a:pPr algn="just"/>
            <a:r>
              <a:rPr lang="en-ZA" sz="1600" dirty="0">
                <a:latin typeface="Arial Narrow" panose="020B0604020202020204" pitchFamily="34" charset="0"/>
                <a:cs typeface="Arial Narrow" panose="020B0604020202020204" pitchFamily="34" charset="0"/>
              </a:rPr>
              <a:t>Results revealed that most of the respondents’ businesses were micro enterprises (62%), followed by small enterprises (29%). The category of medium enterprises had the least number of respondents (9%).</a:t>
            </a:r>
          </a:p>
          <a:p>
            <a:pPr algn="just"/>
            <a:endParaRPr lang="en-US" sz="1600" dirty="0">
              <a:latin typeface="Arial Narrow" panose="020B0604020202020204" pitchFamily="34" charset="0"/>
              <a:cs typeface="Arial Narrow" panose="020B0604020202020204" pitchFamily="34" charset="0"/>
            </a:endParaRPr>
          </a:p>
        </p:txBody>
      </p:sp>
      <p:sp>
        <p:nvSpPr>
          <p:cNvPr id="3" name="Title 2">
            <a:extLst>
              <a:ext uri="{FF2B5EF4-FFF2-40B4-BE49-F238E27FC236}">
                <a16:creationId xmlns:a16="http://schemas.microsoft.com/office/drawing/2014/main" id="{3C0C3411-FDFF-9365-36DA-03FD3EA96A56}"/>
              </a:ext>
            </a:extLst>
          </p:cNvPr>
          <p:cNvSpPr>
            <a:spLocks noGrp="1"/>
          </p:cNvSpPr>
          <p:nvPr>
            <p:ph type="title"/>
          </p:nvPr>
        </p:nvSpPr>
        <p:spPr/>
        <p:txBody>
          <a:bodyPr/>
          <a:lstStyle/>
          <a:p>
            <a:r>
              <a:rPr lang="en-US" sz="2800" dirty="0"/>
              <a:t>SMME category</a:t>
            </a:r>
          </a:p>
        </p:txBody>
      </p:sp>
      <p:graphicFrame>
        <p:nvGraphicFramePr>
          <p:cNvPr id="5" name="Chart 4">
            <a:extLst>
              <a:ext uri="{FF2B5EF4-FFF2-40B4-BE49-F238E27FC236}">
                <a16:creationId xmlns:a16="http://schemas.microsoft.com/office/drawing/2014/main" id="{E3648A2B-0599-077A-ECB0-20D24708CF72}"/>
              </a:ext>
            </a:extLst>
          </p:cNvPr>
          <p:cNvGraphicFramePr/>
          <p:nvPr>
            <p:extLst>
              <p:ext uri="{D42A27DB-BD31-4B8C-83A1-F6EECF244321}">
                <p14:modId xmlns:p14="http://schemas.microsoft.com/office/powerpoint/2010/main" val="3793791914"/>
              </p:ext>
            </p:extLst>
          </p:nvPr>
        </p:nvGraphicFramePr>
        <p:xfrm>
          <a:off x="5937505" y="1578174"/>
          <a:ext cx="5678170" cy="344297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5264210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2364592-D66A-7D2F-EDCF-7CE3325D88E7}"/>
              </a:ext>
            </a:extLst>
          </p:cNvPr>
          <p:cNvSpPr>
            <a:spLocks noGrp="1"/>
          </p:cNvSpPr>
          <p:nvPr>
            <p:ph type="title"/>
          </p:nvPr>
        </p:nvSpPr>
        <p:spPr/>
        <p:txBody>
          <a:bodyPr/>
          <a:lstStyle/>
          <a:p>
            <a:r>
              <a:rPr lang="en-US" sz="2800" dirty="0"/>
              <a:t>Tourism SMMEs categories across provinces</a:t>
            </a:r>
          </a:p>
        </p:txBody>
      </p:sp>
      <p:sp>
        <p:nvSpPr>
          <p:cNvPr id="4" name="Text Placeholder 3">
            <a:extLst>
              <a:ext uri="{FF2B5EF4-FFF2-40B4-BE49-F238E27FC236}">
                <a16:creationId xmlns:a16="http://schemas.microsoft.com/office/drawing/2014/main" id="{AA2CC245-84DD-B832-C2D0-DBBFE824FA5A}"/>
              </a:ext>
            </a:extLst>
          </p:cNvPr>
          <p:cNvSpPr>
            <a:spLocks noGrp="1"/>
          </p:cNvSpPr>
          <p:nvPr>
            <p:ph type="body" sz="quarter" idx="10"/>
          </p:nvPr>
        </p:nvSpPr>
        <p:spPr/>
        <p:txBody>
          <a:bodyPr/>
          <a:lstStyle/>
          <a:p>
            <a:endParaRPr lang="en-US" dirty="0"/>
          </a:p>
        </p:txBody>
      </p:sp>
      <p:sp>
        <p:nvSpPr>
          <p:cNvPr id="5" name="TextBox 4">
            <a:extLst>
              <a:ext uri="{FF2B5EF4-FFF2-40B4-BE49-F238E27FC236}">
                <a16:creationId xmlns:a16="http://schemas.microsoft.com/office/drawing/2014/main" id="{1188C43C-A475-2558-518C-30E3D6D9CDF9}"/>
              </a:ext>
            </a:extLst>
          </p:cNvPr>
          <p:cNvSpPr txBox="1"/>
          <p:nvPr/>
        </p:nvSpPr>
        <p:spPr>
          <a:xfrm>
            <a:off x="485429" y="2359381"/>
            <a:ext cx="4400079" cy="1569660"/>
          </a:xfrm>
          <a:prstGeom prst="rect">
            <a:avLst/>
          </a:prstGeom>
          <a:noFill/>
        </p:spPr>
        <p:txBody>
          <a:bodyPr wrap="square">
            <a:spAutoFit/>
          </a:bodyPr>
          <a:lstStyle/>
          <a:p>
            <a:pPr marL="285750" indent="-285750" algn="just">
              <a:buFont typeface="Arial" panose="020B0604020202020204" pitchFamily="34" charset="0"/>
              <a:buChar char="•"/>
            </a:pPr>
            <a:r>
              <a:rPr lang="en-ZA" sz="1600" dirty="0">
                <a:latin typeface="Arial Narrow" panose="020B0604020202020204" pitchFamily="34" charset="0"/>
                <a:ea typeface="Times New Roman" panose="02020603050405020304" pitchFamily="18" charset="0"/>
              </a:rPr>
              <a:t> The distribution of firm sizes differs across provinces</a:t>
            </a:r>
          </a:p>
          <a:p>
            <a:pPr marL="285750" indent="-285750" algn="just">
              <a:buFont typeface="Arial" panose="020B0604020202020204" pitchFamily="34" charset="0"/>
              <a:buChar char="•"/>
            </a:pPr>
            <a:r>
              <a:rPr lang="en-ZA" sz="1600" dirty="0">
                <a:latin typeface="Arial Narrow" panose="020B0604020202020204" pitchFamily="34" charset="0"/>
                <a:ea typeface="Times New Roman" panose="02020603050405020304" pitchFamily="18" charset="0"/>
              </a:rPr>
              <a:t>Across provinces, </a:t>
            </a:r>
            <a:r>
              <a:rPr lang="en-GB" sz="1600" dirty="0">
                <a:latin typeface="Arial Narrow" panose="020B0604020202020204" pitchFamily="34" charset="0"/>
                <a:ea typeface="Times New Roman" panose="02020603050405020304" pitchFamily="18" charset="0"/>
              </a:rPr>
              <a:t>the Western Cape dominates in the micro-enterprises</a:t>
            </a:r>
            <a:r>
              <a:rPr lang="en-ZA" sz="1600" dirty="0">
                <a:latin typeface="Arial Narrow" panose="020B0604020202020204" pitchFamily="34" charset="0"/>
                <a:ea typeface="Times New Roman" panose="02020603050405020304" pitchFamily="18" charset="0"/>
              </a:rPr>
              <a:t> category (26,2%).</a:t>
            </a:r>
          </a:p>
          <a:p>
            <a:pPr marL="285750" indent="-285750" algn="just">
              <a:buFont typeface="Arial" panose="020B0604020202020204" pitchFamily="34" charset="0"/>
              <a:buChar char="•"/>
            </a:pPr>
            <a:r>
              <a:rPr lang="en-ZA" sz="1600" dirty="0">
                <a:latin typeface="Arial Narrow" panose="020B0604020202020204" pitchFamily="34" charset="0"/>
                <a:ea typeface="Times New Roman" panose="02020603050405020304" pitchFamily="18" charset="0"/>
                <a:cs typeface="Arial Narrow" panose="020B0604020202020204" pitchFamily="34" charset="0"/>
              </a:rPr>
              <a:t>Free State dominates in the small and medium enterprises categories</a:t>
            </a:r>
          </a:p>
          <a:p>
            <a:pPr marL="285750" indent="-285750" algn="just">
              <a:buFont typeface="Arial" panose="020B0604020202020204" pitchFamily="34" charset="0"/>
              <a:buChar char="•"/>
            </a:pPr>
            <a:endParaRPr lang="en-ZA" sz="1600" dirty="0">
              <a:latin typeface="Arial Narrow" panose="020B0604020202020204" pitchFamily="34" charset="0"/>
              <a:ea typeface="Times New Roman" panose="02020603050405020304" pitchFamily="18" charset="0"/>
            </a:endParaRPr>
          </a:p>
        </p:txBody>
      </p:sp>
      <p:graphicFrame>
        <p:nvGraphicFramePr>
          <p:cNvPr id="2" name="Content Placeholder 3">
            <a:extLst>
              <a:ext uri="{FF2B5EF4-FFF2-40B4-BE49-F238E27FC236}">
                <a16:creationId xmlns:a16="http://schemas.microsoft.com/office/drawing/2014/main" id="{3BDDFEE7-3E73-FE72-1F88-6A44A0A057EC}"/>
              </a:ext>
            </a:extLst>
          </p:cNvPr>
          <p:cNvGraphicFramePr>
            <a:graphicFrameLocks/>
          </p:cNvGraphicFramePr>
          <p:nvPr>
            <p:extLst>
              <p:ext uri="{D42A27DB-BD31-4B8C-83A1-F6EECF244321}">
                <p14:modId xmlns:p14="http://schemas.microsoft.com/office/powerpoint/2010/main" val="1633221988"/>
              </p:ext>
            </p:extLst>
          </p:nvPr>
        </p:nvGraphicFramePr>
        <p:xfrm>
          <a:off x="5138058" y="1314993"/>
          <a:ext cx="6339840" cy="424107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4541776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1">
            <a:extLst>
              <a:ext uri="{FF2B5EF4-FFF2-40B4-BE49-F238E27FC236}">
                <a16:creationId xmlns:a16="http://schemas.microsoft.com/office/drawing/2014/main" id="{4BB63869-EBEC-39AB-9CA0-693555254915}"/>
              </a:ext>
            </a:extLst>
          </p:cNvPr>
          <p:cNvSpPr>
            <a:spLocks noGrp="1"/>
          </p:cNvSpPr>
          <p:nvPr>
            <p:ph idx="1"/>
          </p:nvPr>
        </p:nvSpPr>
        <p:spPr>
          <a:xfrm>
            <a:off x="371475" y="1650841"/>
            <a:ext cx="5483893" cy="3556317"/>
          </a:xfrm>
        </p:spPr>
        <p:txBody>
          <a:bodyPr/>
          <a:lstStyle/>
          <a:p>
            <a:pPr algn="just"/>
            <a:r>
              <a:rPr lang="en-US" sz="1600" dirty="0">
                <a:latin typeface="Arial Narrow" panose="020B0604020202020204" pitchFamily="34" charset="0"/>
                <a:cs typeface="Arial Narrow" panose="020B0604020202020204" pitchFamily="34" charset="0"/>
              </a:rPr>
              <a:t>The findings show an almost balanced distribution across the different categories of years in operation from 3 years or less (16%), 4-6 years (20.3%), 7-9 years (19%) and 10-15 years (17%). </a:t>
            </a:r>
          </a:p>
          <a:p>
            <a:pPr algn="just"/>
            <a:r>
              <a:rPr lang="en-US" sz="1600" dirty="0">
                <a:latin typeface="Arial Narrow" panose="020B0604020202020204" pitchFamily="34" charset="0"/>
                <a:cs typeface="Arial Narrow" panose="020B0604020202020204" pitchFamily="34" charset="0"/>
              </a:rPr>
              <a:t>However, most participants indicated that their businesses have been in operation for 10 years or more (44.7%), of which 27.7% indicated having been in operation for more than 15 years, thus recording the highest frequency. </a:t>
            </a:r>
          </a:p>
          <a:p>
            <a:pPr algn="just"/>
            <a:r>
              <a:rPr lang="en-US" sz="1600" dirty="0">
                <a:latin typeface="Arial Narrow" panose="020B0604020202020204" pitchFamily="34" charset="0"/>
                <a:cs typeface="Arial Narrow" panose="020B0604020202020204" pitchFamily="34" charset="0"/>
              </a:rPr>
              <a:t>These findings indicate a high percentage of SMMEs in the study are long-established businesses and are likely to have stable operations, whilst almost 6th of the businesses are young businesses (3 years and below, 16%), indicating emerging SMMEs, new entrants and start-ups </a:t>
            </a:r>
          </a:p>
        </p:txBody>
      </p:sp>
      <p:sp>
        <p:nvSpPr>
          <p:cNvPr id="3" name="Title 2">
            <a:extLst>
              <a:ext uri="{FF2B5EF4-FFF2-40B4-BE49-F238E27FC236}">
                <a16:creationId xmlns:a16="http://schemas.microsoft.com/office/drawing/2014/main" id="{62D82338-AC58-09F8-CDAD-50AB1BEBC9E6}"/>
              </a:ext>
            </a:extLst>
          </p:cNvPr>
          <p:cNvSpPr>
            <a:spLocks noGrp="1"/>
          </p:cNvSpPr>
          <p:nvPr>
            <p:ph type="title"/>
          </p:nvPr>
        </p:nvSpPr>
        <p:spPr>
          <a:xfrm>
            <a:off x="806824" y="195750"/>
            <a:ext cx="11013701" cy="720000"/>
          </a:xfrm>
        </p:spPr>
        <p:txBody>
          <a:bodyPr anchor="b">
            <a:normAutofit/>
          </a:bodyPr>
          <a:lstStyle/>
          <a:p>
            <a:r>
              <a:rPr lang="en-US" sz="2800" dirty="0"/>
              <a:t>Years in operation</a:t>
            </a:r>
          </a:p>
        </p:txBody>
      </p:sp>
      <p:graphicFrame>
        <p:nvGraphicFramePr>
          <p:cNvPr id="5" name="Content Placeholder 4">
            <a:extLst>
              <a:ext uri="{FF2B5EF4-FFF2-40B4-BE49-F238E27FC236}">
                <a16:creationId xmlns:a16="http://schemas.microsoft.com/office/drawing/2014/main" id="{B45CA11E-43D1-301B-147F-66CB9D201936}"/>
              </a:ext>
            </a:extLst>
          </p:cNvPr>
          <p:cNvGraphicFramePr>
            <a:graphicFrameLocks noGrp="1"/>
          </p:cNvGraphicFramePr>
          <p:nvPr>
            <p:ph type="pic" sz="quarter" idx="12"/>
            <p:extLst>
              <p:ext uri="{D42A27DB-BD31-4B8C-83A1-F6EECF244321}">
                <p14:modId xmlns:p14="http://schemas.microsoft.com/office/powerpoint/2010/main" val="4087373699"/>
              </p:ext>
            </p:extLst>
          </p:nvPr>
        </p:nvGraphicFramePr>
        <p:xfrm>
          <a:off x="5855369" y="1070768"/>
          <a:ext cx="5909010" cy="471646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2575600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66C4764-EAFE-7854-E006-4B97D7F98E25}"/>
              </a:ext>
            </a:extLst>
          </p:cNvPr>
          <p:cNvSpPr>
            <a:spLocks noGrp="1"/>
          </p:cNvSpPr>
          <p:nvPr>
            <p:ph type="title"/>
          </p:nvPr>
        </p:nvSpPr>
        <p:spPr>
          <a:xfrm>
            <a:off x="806824" y="428361"/>
            <a:ext cx="11013701" cy="550208"/>
          </a:xfrm>
        </p:spPr>
        <p:txBody>
          <a:bodyPr/>
          <a:lstStyle/>
          <a:p>
            <a:r>
              <a:rPr lang="en-US" sz="2800" dirty="0"/>
              <a:t>Distribution of tourism SMMEs in terms of years in operation across provinces</a:t>
            </a:r>
          </a:p>
        </p:txBody>
      </p:sp>
      <p:graphicFrame>
        <p:nvGraphicFramePr>
          <p:cNvPr id="5" name="Content Placeholder 4">
            <a:extLst>
              <a:ext uri="{FF2B5EF4-FFF2-40B4-BE49-F238E27FC236}">
                <a16:creationId xmlns:a16="http://schemas.microsoft.com/office/drawing/2014/main" id="{D64D3E87-DF4A-4407-FA83-F2711E9AE77F}"/>
              </a:ext>
            </a:extLst>
          </p:cNvPr>
          <p:cNvGraphicFramePr>
            <a:graphicFrameLocks noGrp="1"/>
          </p:cNvGraphicFramePr>
          <p:nvPr>
            <p:ph idx="1"/>
            <p:extLst>
              <p:ext uri="{D42A27DB-BD31-4B8C-83A1-F6EECF244321}">
                <p14:modId xmlns:p14="http://schemas.microsoft.com/office/powerpoint/2010/main" val="2953625037"/>
              </p:ext>
            </p:extLst>
          </p:nvPr>
        </p:nvGraphicFramePr>
        <p:xfrm>
          <a:off x="4048126" y="1043691"/>
          <a:ext cx="7772400" cy="4458752"/>
        </p:xfrm>
        <a:graphic>
          <a:graphicData uri="http://schemas.openxmlformats.org/drawingml/2006/chart">
            <c:chart xmlns:c="http://schemas.openxmlformats.org/drawingml/2006/chart" xmlns:r="http://schemas.openxmlformats.org/officeDocument/2006/relationships" r:id="rId2"/>
          </a:graphicData>
        </a:graphic>
      </p:graphicFrame>
      <p:sp>
        <p:nvSpPr>
          <p:cNvPr id="2" name="TextBox 1">
            <a:extLst>
              <a:ext uri="{FF2B5EF4-FFF2-40B4-BE49-F238E27FC236}">
                <a16:creationId xmlns:a16="http://schemas.microsoft.com/office/drawing/2014/main" id="{AD1C5115-9479-4A00-B39B-B8CDBEB89039}"/>
              </a:ext>
            </a:extLst>
          </p:cNvPr>
          <p:cNvSpPr txBox="1"/>
          <p:nvPr/>
        </p:nvSpPr>
        <p:spPr>
          <a:xfrm>
            <a:off x="371474" y="1659285"/>
            <a:ext cx="3533776" cy="2062103"/>
          </a:xfrm>
          <a:prstGeom prst="rect">
            <a:avLst/>
          </a:prstGeom>
          <a:noFill/>
        </p:spPr>
        <p:txBody>
          <a:bodyPr wrap="square">
            <a:spAutoFit/>
          </a:bodyPr>
          <a:lstStyle/>
          <a:p>
            <a:pPr marL="285750" indent="-285750" algn="just">
              <a:buFont typeface="Arial" panose="020B0604020202020204" pitchFamily="34" charset="0"/>
              <a:buChar char="•"/>
            </a:pPr>
            <a:r>
              <a:rPr lang="en-ZA" sz="1600" dirty="0">
                <a:effectLst/>
                <a:latin typeface="Arial Narrow" panose="020B0604020202020204" pitchFamily="34" charset="0"/>
                <a:ea typeface="Times New Roman" panose="02020603050405020304" pitchFamily="18" charset="0"/>
                <a:cs typeface="Arial Narrow" panose="020B0604020202020204" pitchFamily="34" charset="0"/>
              </a:rPr>
              <a:t>North West dominate in the emerging, new entrants and young businesses (6 years and below), Gauteng dominates the middle category of 7-9 years (27,7%). </a:t>
            </a:r>
          </a:p>
          <a:p>
            <a:pPr marL="285750" indent="-285750" algn="just">
              <a:buFont typeface="Arial" panose="020B0604020202020204" pitchFamily="34" charset="0"/>
              <a:buChar char="•"/>
            </a:pPr>
            <a:r>
              <a:rPr lang="en-ZA" sz="1600" dirty="0">
                <a:effectLst/>
                <a:latin typeface="Arial Narrow" panose="020B0604020202020204" pitchFamily="34" charset="0"/>
                <a:ea typeface="Times New Roman" panose="02020603050405020304" pitchFamily="18" charset="0"/>
                <a:cs typeface="Arial Narrow" panose="020B0604020202020204" pitchFamily="34" charset="0"/>
              </a:rPr>
              <a:t>The Northern Cape and Western Cape indicated having more mature businesses (more than 15 years) </a:t>
            </a:r>
          </a:p>
          <a:p>
            <a:pPr algn="just">
              <a:buNone/>
            </a:pPr>
            <a:endParaRPr lang="en-ZA" sz="16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8307346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6E7E61D-31AE-54A5-91CE-AD38336437FE}"/>
              </a:ext>
            </a:extLst>
          </p:cNvPr>
          <p:cNvSpPr>
            <a:spLocks noGrp="1"/>
          </p:cNvSpPr>
          <p:nvPr>
            <p:ph type="title"/>
          </p:nvPr>
        </p:nvSpPr>
        <p:spPr/>
        <p:txBody>
          <a:bodyPr/>
          <a:lstStyle/>
          <a:p>
            <a:r>
              <a:rPr lang="en-US" sz="2800" dirty="0"/>
              <a:t>SMMEs’ overall digital technologies experience</a:t>
            </a:r>
          </a:p>
        </p:txBody>
      </p:sp>
      <p:sp>
        <p:nvSpPr>
          <p:cNvPr id="4" name="Picture Placeholder 3">
            <a:extLst>
              <a:ext uri="{FF2B5EF4-FFF2-40B4-BE49-F238E27FC236}">
                <a16:creationId xmlns:a16="http://schemas.microsoft.com/office/drawing/2014/main" id="{BC4E1FCF-6C92-0F90-B384-AB52B0E7C687}"/>
              </a:ext>
            </a:extLst>
          </p:cNvPr>
          <p:cNvSpPr>
            <a:spLocks noGrp="1"/>
          </p:cNvSpPr>
          <p:nvPr>
            <p:ph type="pic" sz="quarter" idx="12"/>
          </p:nvPr>
        </p:nvSpPr>
        <p:spPr>
          <a:xfrm>
            <a:off x="282949" y="1163638"/>
            <a:ext cx="4270001" cy="3778123"/>
          </a:xfrm>
        </p:spPr>
        <p:txBody>
          <a:bodyPr/>
          <a:lstStyle/>
          <a:p>
            <a:pPr marL="285750" indent="-285750" algn="just">
              <a:buFont typeface="Arial" panose="020B0604020202020204" pitchFamily="34" charset="0"/>
              <a:buChar char="•"/>
            </a:pPr>
            <a:r>
              <a:rPr lang="en-ZA" dirty="0">
                <a:latin typeface="Arial Narrow" panose="020B0604020202020204" pitchFamily="34" charset="0"/>
                <a:cs typeface="Arial Narrow" panose="020B0604020202020204" pitchFamily="34" charset="0"/>
              </a:rPr>
              <a:t>The results show that most tourism SMMEs have some digital technologies experience, although still learning and adapting (46%), and 42.5% are confident users, indicating that they are very experienced with using digital technologies. </a:t>
            </a:r>
          </a:p>
          <a:p>
            <a:pPr marL="285750" indent="-285750" algn="just">
              <a:buFont typeface="Arial" panose="020B0604020202020204" pitchFamily="34" charset="0"/>
              <a:buChar char="•"/>
            </a:pPr>
            <a:r>
              <a:rPr lang="en-ZA" dirty="0">
                <a:latin typeface="Arial Narrow" panose="020B0604020202020204" pitchFamily="34" charset="0"/>
                <a:cs typeface="Arial Narrow" panose="020B0604020202020204" pitchFamily="34" charset="0"/>
              </a:rPr>
              <a:t>Only a small percentage indicated limited or a lack of experience (11.5%). </a:t>
            </a:r>
          </a:p>
          <a:p>
            <a:pPr marL="285750" indent="-285750" algn="just">
              <a:buFont typeface="Arial" panose="020B0604020202020204" pitchFamily="34" charset="0"/>
              <a:buChar char="•"/>
            </a:pPr>
            <a:r>
              <a:rPr lang="en-ZA" dirty="0">
                <a:latin typeface="Arial Narrow" panose="020B0604020202020204" pitchFamily="34" charset="0"/>
                <a:cs typeface="Arial Narrow" panose="020B0604020202020204" pitchFamily="34" charset="0"/>
              </a:rPr>
              <a:t>These results suggest that the tourism industry, specifically the SMMEs, are digitally engaged, despite most of the businesses being in the transition phase.</a:t>
            </a:r>
          </a:p>
          <a:p>
            <a:endParaRPr lang="en-US" dirty="0"/>
          </a:p>
        </p:txBody>
      </p:sp>
      <p:graphicFrame>
        <p:nvGraphicFramePr>
          <p:cNvPr id="5" name="Content Placeholder 4">
            <a:extLst>
              <a:ext uri="{FF2B5EF4-FFF2-40B4-BE49-F238E27FC236}">
                <a16:creationId xmlns:a16="http://schemas.microsoft.com/office/drawing/2014/main" id="{525CC70D-B51F-99ED-F70C-97449BD79DD4}"/>
              </a:ext>
            </a:extLst>
          </p:cNvPr>
          <p:cNvGraphicFramePr>
            <a:graphicFrameLocks noGrp="1"/>
          </p:cNvGraphicFramePr>
          <p:nvPr>
            <p:ph idx="1"/>
            <p:extLst>
              <p:ext uri="{D42A27DB-BD31-4B8C-83A1-F6EECF244321}">
                <p14:modId xmlns:p14="http://schemas.microsoft.com/office/powerpoint/2010/main" val="1257611204"/>
              </p:ext>
            </p:extLst>
          </p:nvPr>
        </p:nvGraphicFramePr>
        <p:xfrm>
          <a:off x="4991101" y="1163638"/>
          <a:ext cx="6122988" cy="470693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70230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E614FF1-9783-E643-839B-13C02398F487}"/>
              </a:ext>
            </a:extLst>
          </p:cNvPr>
          <p:cNvSpPr>
            <a:spLocks noGrp="1"/>
          </p:cNvSpPr>
          <p:nvPr>
            <p:ph type="title"/>
          </p:nvPr>
        </p:nvSpPr>
        <p:spPr>
          <a:xfrm>
            <a:off x="766482" y="195750"/>
            <a:ext cx="11054043" cy="720000"/>
          </a:xfrm>
        </p:spPr>
        <p:txBody>
          <a:bodyPr anchor="b">
            <a:normAutofit/>
          </a:bodyPr>
          <a:lstStyle/>
          <a:p>
            <a:r>
              <a:rPr lang="en-US" sz="2500" dirty="0"/>
              <a:t>Tourism SMMEs’ overall digital technologies experience across provinces</a:t>
            </a:r>
          </a:p>
        </p:txBody>
      </p:sp>
      <p:graphicFrame>
        <p:nvGraphicFramePr>
          <p:cNvPr id="5" name="Content Placeholder 4">
            <a:extLst>
              <a:ext uri="{FF2B5EF4-FFF2-40B4-BE49-F238E27FC236}">
                <a16:creationId xmlns:a16="http://schemas.microsoft.com/office/drawing/2014/main" id="{EF9FB46C-3F3C-1259-09CE-73F5EAA873BE}"/>
              </a:ext>
            </a:extLst>
          </p:cNvPr>
          <p:cNvGraphicFramePr>
            <a:graphicFrameLocks noGrp="1"/>
          </p:cNvGraphicFramePr>
          <p:nvPr>
            <p:ph idx="1"/>
            <p:extLst>
              <p:ext uri="{D42A27DB-BD31-4B8C-83A1-F6EECF244321}">
                <p14:modId xmlns:p14="http://schemas.microsoft.com/office/powerpoint/2010/main" val="2029073031"/>
              </p:ext>
            </p:extLst>
          </p:nvPr>
        </p:nvGraphicFramePr>
        <p:xfrm>
          <a:off x="3971925" y="1009650"/>
          <a:ext cx="7848600" cy="5162549"/>
        </p:xfrm>
        <a:graphic>
          <a:graphicData uri="http://schemas.openxmlformats.org/drawingml/2006/chart">
            <c:chart xmlns:c="http://schemas.openxmlformats.org/drawingml/2006/chart" xmlns:r="http://schemas.openxmlformats.org/officeDocument/2006/relationships" r:id="rId2"/>
          </a:graphicData>
        </a:graphic>
      </p:graphicFrame>
      <p:sp>
        <p:nvSpPr>
          <p:cNvPr id="2" name="TextBox 1">
            <a:extLst>
              <a:ext uri="{FF2B5EF4-FFF2-40B4-BE49-F238E27FC236}">
                <a16:creationId xmlns:a16="http://schemas.microsoft.com/office/drawing/2014/main" id="{E8D8453F-4619-B9AB-822E-875BDC1A61DC}"/>
              </a:ext>
            </a:extLst>
          </p:cNvPr>
          <p:cNvSpPr txBox="1"/>
          <p:nvPr/>
        </p:nvSpPr>
        <p:spPr>
          <a:xfrm>
            <a:off x="897690" y="1675730"/>
            <a:ext cx="2880226" cy="3539430"/>
          </a:xfrm>
          <a:prstGeom prst="rect">
            <a:avLst/>
          </a:prstGeom>
          <a:noFill/>
        </p:spPr>
        <p:txBody>
          <a:bodyPr wrap="square">
            <a:spAutoFit/>
          </a:bodyPr>
          <a:lstStyle/>
          <a:p>
            <a:pPr marL="285750" indent="-285750" algn="just">
              <a:buFont typeface="Arial" panose="020B0604020202020204" pitchFamily="34" charset="0"/>
              <a:buChar char="•"/>
            </a:pPr>
            <a:r>
              <a:rPr lang="en-ZA" sz="1600" dirty="0">
                <a:effectLst/>
                <a:latin typeface="Arial Narrow" panose="020B0604020202020204" pitchFamily="34" charset="0"/>
                <a:ea typeface="Times New Roman" panose="02020603050405020304" pitchFamily="18" charset="0"/>
              </a:rPr>
              <a:t>Comparing the distribution of tourism SMMEs’ overall digital technologies experience across provinces showed </a:t>
            </a:r>
            <a:r>
              <a:rPr lang="en-ZA" sz="1600" dirty="0">
                <a:effectLst/>
                <a:latin typeface="Arial Narrow" panose="020B0604020202020204" pitchFamily="34" charset="0"/>
                <a:ea typeface="Times New Roman" panose="02020603050405020304" pitchFamily="18" charset="0"/>
                <a:cs typeface="Arial Narrow" panose="020B0604020202020204" pitchFamily="34" charset="0"/>
              </a:rPr>
              <a:t>that most businesses in the Free State and Gauteng are very experienced and confident with using digital technologies, while WC (25%) dominates in the category of some experience and still learning. </a:t>
            </a:r>
          </a:p>
          <a:p>
            <a:pPr marL="285750" indent="-285750" algn="just">
              <a:buFont typeface="Arial" panose="020B0604020202020204" pitchFamily="34" charset="0"/>
              <a:buChar char="•"/>
            </a:pPr>
            <a:r>
              <a:rPr lang="en-ZA" sz="1600" dirty="0">
                <a:effectLst/>
                <a:latin typeface="Arial Narrow" panose="020B0604020202020204" pitchFamily="34" charset="0"/>
                <a:ea typeface="Times New Roman" panose="02020603050405020304" pitchFamily="18" charset="0"/>
                <a:cs typeface="Arial Narrow" panose="020B0604020202020204" pitchFamily="34" charset="0"/>
              </a:rPr>
              <a:t>The limited experience category is dominated by businesses in the NW (42,9%).</a:t>
            </a:r>
            <a:endParaRPr lang="en-ZA" sz="16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2742709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7AE93D5-EC42-DB7F-6E95-D47D18D59AA2}"/>
              </a:ext>
            </a:extLst>
          </p:cNvPr>
          <p:cNvSpPr>
            <a:spLocks noGrp="1"/>
          </p:cNvSpPr>
          <p:nvPr>
            <p:ph type="title"/>
          </p:nvPr>
        </p:nvSpPr>
        <p:spPr/>
        <p:txBody>
          <a:bodyPr/>
          <a:lstStyle/>
          <a:p>
            <a:r>
              <a:rPr lang="en-US" sz="2800" dirty="0"/>
              <a:t>Sources of information regarding technology adoption in tourism</a:t>
            </a:r>
          </a:p>
        </p:txBody>
      </p:sp>
      <p:graphicFrame>
        <p:nvGraphicFramePr>
          <p:cNvPr id="4" name="Content Placeholder 3">
            <a:extLst>
              <a:ext uri="{FF2B5EF4-FFF2-40B4-BE49-F238E27FC236}">
                <a16:creationId xmlns:a16="http://schemas.microsoft.com/office/drawing/2014/main" id="{CA389F69-C780-A3A4-928E-73235A02891D}"/>
              </a:ext>
            </a:extLst>
          </p:cNvPr>
          <p:cNvGraphicFramePr>
            <a:graphicFrameLocks noGrp="1"/>
          </p:cNvGraphicFramePr>
          <p:nvPr>
            <p:ph idx="1"/>
            <p:extLst>
              <p:ext uri="{D42A27DB-BD31-4B8C-83A1-F6EECF244321}">
                <p14:modId xmlns:p14="http://schemas.microsoft.com/office/powerpoint/2010/main" val="2440400746"/>
              </p:ext>
            </p:extLst>
          </p:nvPr>
        </p:nvGraphicFramePr>
        <p:xfrm>
          <a:off x="831096" y="1417983"/>
          <a:ext cx="10591248" cy="4540388"/>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a:extLst>
              <a:ext uri="{FF2B5EF4-FFF2-40B4-BE49-F238E27FC236}">
                <a16:creationId xmlns:a16="http://schemas.microsoft.com/office/drawing/2014/main" id="{C7E61FCD-B13C-7EC5-6426-6DDE24C17C73}"/>
              </a:ext>
            </a:extLst>
          </p:cNvPr>
          <p:cNvSpPr txBox="1"/>
          <p:nvPr/>
        </p:nvSpPr>
        <p:spPr>
          <a:xfrm>
            <a:off x="831096" y="5211268"/>
            <a:ext cx="6096000" cy="314189"/>
          </a:xfrm>
          <a:prstGeom prst="rect">
            <a:avLst/>
          </a:prstGeom>
          <a:noFill/>
        </p:spPr>
        <p:txBody>
          <a:bodyPr wrap="square">
            <a:spAutoFit/>
          </a:bodyPr>
          <a:lstStyle/>
          <a:p>
            <a:pPr algn="just">
              <a:lnSpc>
                <a:spcPct val="150000"/>
              </a:lnSpc>
              <a:buNone/>
            </a:pPr>
            <a:r>
              <a:rPr lang="en-ZA" sz="1050" dirty="0">
                <a:effectLst/>
                <a:latin typeface="Arial Narrow" panose="020B0604020202020204" pitchFamily="34" charset="0"/>
                <a:ea typeface="Times New Roman" panose="02020603050405020304" pitchFamily="18" charset="0"/>
                <a:cs typeface="Arial Narrow" panose="020B0604020202020204" pitchFamily="34" charset="0"/>
              </a:rPr>
              <a:t>Notes: Only yes results are shown</a:t>
            </a:r>
          </a:p>
        </p:txBody>
      </p:sp>
    </p:spTree>
    <p:extLst>
      <p:ext uri="{BB962C8B-B14F-4D97-AF65-F5344CB8AC3E}">
        <p14:creationId xmlns:p14="http://schemas.microsoft.com/office/powerpoint/2010/main" val="1587536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89381200-74EC-9972-B14F-7EBF088FC8EB}"/>
              </a:ext>
            </a:extLst>
          </p:cNvPr>
          <p:cNvGraphicFramePr>
            <a:graphicFrameLocks noGrp="1"/>
          </p:cNvGraphicFramePr>
          <p:nvPr>
            <p:ph idx="1"/>
            <p:extLst>
              <p:ext uri="{D42A27DB-BD31-4B8C-83A1-F6EECF244321}">
                <p14:modId xmlns:p14="http://schemas.microsoft.com/office/powerpoint/2010/main" val="2691919756"/>
              </p:ext>
            </p:extLst>
          </p:nvPr>
        </p:nvGraphicFramePr>
        <p:xfrm>
          <a:off x="4940968" y="1747519"/>
          <a:ext cx="6879557" cy="3479430"/>
        </p:xfrm>
        <a:graphic>
          <a:graphicData uri="http://schemas.openxmlformats.org/drawingml/2006/table">
            <a:tbl>
              <a:tblPr firstRow="1" firstCol="1" bandRow="1">
                <a:tableStyleId>{21E4AEA4-8DFA-4A89-87EB-49C32662AFE0}</a:tableStyleId>
              </a:tblPr>
              <a:tblGrid>
                <a:gridCol w="2520755">
                  <a:extLst>
                    <a:ext uri="{9D8B030D-6E8A-4147-A177-3AD203B41FA5}">
                      <a16:colId xmlns:a16="http://schemas.microsoft.com/office/drawing/2014/main" val="2314670424"/>
                    </a:ext>
                  </a:extLst>
                </a:gridCol>
                <a:gridCol w="709952">
                  <a:extLst>
                    <a:ext uri="{9D8B030D-6E8A-4147-A177-3AD203B41FA5}">
                      <a16:colId xmlns:a16="http://schemas.microsoft.com/office/drawing/2014/main" val="461338370"/>
                    </a:ext>
                  </a:extLst>
                </a:gridCol>
                <a:gridCol w="817581">
                  <a:extLst>
                    <a:ext uri="{9D8B030D-6E8A-4147-A177-3AD203B41FA5}">
                      <a16:colId xmlns:a16="http://schemas.microsoft.com/office/drawing/2014/main" val="369436614"/>
                    </a:ext>
                  </a:extLst>
                </a:gridCol>
                <a:gridCol w="937408">
                  <a:extLst>
                    <a:ext uri="{9D8B030D-6E8A-4147-A177-3AD203B41FA5}">
                      <a16:colId xmlns:a16="http://schemas.microsoft.com/office/drawing/2014/main" val="2903012323"/>
                    </a:ext>
                  </a:extLst>
                </a:gridCol>
                <a:gridCol w="851552">
                  <a:extLst>
                    <a:ext uri="{9D8B030D-6E8A-4147-A177-3AD203B41FA5}">
                      <a16:colId xmlns:a16="http://schemas.microsoft.com/office/drawing/2014/main" val="4012292004"/>
                    </a:ext>
                  </a:extLst>
                </a:gridCol>
                <a:gridCol w="1042309">
                  <a:extLst>
                    <a:ext uri="{9D8B030D-6E8A-4147-A177-3AD203B41FA5}">
                      <a16:colId xmlns:a16="http://schemas.microsoft.com/office/drawing/2014/main" val="2698845732"/>
                    </a:ext>
                  </a:extLst>
                </a:gridCol>
              </a:tblGrid>
              <a:tr h="579905">
                <a:tc>
                  <a:txBody>
                    <a:bodyPr/>
                    <a:lstStyle/>
                    <a:p>
                      <a:pPr algn="l">
                        <a:buNone/>
                      </a:pPr>
                      <a:endParaRPr lang="en-ZA" sz="1400" b="0" i="0" dirty="0">
                        <a:effectLst/>
                        <a:latin typeface="+mn-lt"/>
                        <a:cs typeface="Arial" panose="020B0604020202020204" pitchFamily="34" charset="0"/>
                      </a:endParaRPr>
                    </a:p>
                  </a:txBody>
                  <a:tcPr marL="68580" marR="68580" marT="0" marB="0"/>
                </a:tc>
                <a:tc>
                  <a:txBody>
                    <a:bodyPr/>
                    <a:lstStyle/>
                    <a:p>
                      <a:pPr algn="just">
                        <a:buNone/>
                      </a:pPr>
                      <a:r>
                        <a:rPr lang="en-ZA" sz="1400" b="0" i="0" dirty="0">
                          <a:effectLst/>
                          <a:latin typeface="+mn-lt"/>
                          <a:cs typeface="Arial" panose="020B0604020202020204" pitchFamily="34" charset="0"/>
                        </a:rPr>
                        <a:t>Free </a:t>
                      </a:r>
                    </a:p>
                    <a:p>
                      <a:pPr algn="just">
                        <a:buNone/>
                      </a:pPr>
                      <a:r>
                        <a:rPr lang="en-ZA" sz="1400" b="0" i="0" dirty="0">
                          <a:effectLst/>
                          <a:latin typeface="+mn-lt"/>
                          <a:cs typeface="Arial" panose="020B0604020202020204" pitchFamily="34" charset="0"/>
                        </a:rPr>
                        <a:t>State</a:t>
                      </a:r>
                      <a:endParaRPr lang="en-ZA" sz="1400" b="0" i="0" dirty="0">
                        <a:effectLst/>
                        <a:latin typeface="+mn-lt"/>
                        <a:ea typeface="Times New Roman" panose="02020603050405020304" pitchFamily="18" charset="0"/>
                        <a:cs typeface="Arial" panose="020B0604020202020204" pitchFamily="34" charset="0"/>
                      </a:endParaRPr>
                    </a:p>
                  </a:txBody>
                  <a:tcPr marL="68580" marR="68580" marT="0" marB="0"/>
                </a:tc>
                <a:tc>
                  <a:txBody>
                    <a:bodyPr/>
                    <a:lstStyle/>
                    <a:p>
                      <a:pPr algn="just">
                        <a:buNone/>
                      </a:pPr>
                      <a:r>
                        <a:rPr lang="en-ZA" sz="1400" b="0" i="0">
                          <a:effectLst/>
                          <a:latin typeface="+mn-lt"/>
                          <a:cs typeface="Arial" panose="020B0604020202020204" pitchFamily="34" charset="0"/>
                        </a:rPr>
                        <a:t>Gauteng</a:t>
                      </a:r>
                      <a:endParaRPr lang="en-ZA" sz="1400" b="0" i="0">
                        <a:effectLst/>
                        <a:latin typeface="+mn-lt"/>
                        <a:ea typeface="Times New Roman" panose="02020603050405020304" pitchFamily="18" charset="0"/>
                        <a:cs typeface="Arial" panose="020B0604020202020204" pitchFamily="34" charset="0"/>
                      </a:endParaRPr>
                    </a:p>
                  </a:txBody>
                  <a:tcPr marL="68580" marR="68580" marT="0" marB="0"/>
                </a:tc>
                <a:tc>
                  <a:txBody>
                    <a:bodyPr/>
                    <a:lstStyle/>
                    <a:p>
                      <a:pPr algn="just">
                        <a:buNone/>
                      </a:pPr>
                      <a:r>
                        <a:rPr lang="en-ZA" sz="1400" b="0" i="0" dirty="0">
                          <a:effectLst/>
                          <a:latin typeface="+mn-lt"/>
                          <a:cs typeface="Arial" panose="020B0604020202020204" pitchFamily="34" charset="0"/>
                        </a:rPr>
                        <a:t>Northern Cape</a:t>
                      </a:r>
                      <a:endParaRPr lang="en-ZA" sz="1400" b="0" i="0" dirty="0">
                        <a:effectLst/>
                        <a:latin typeface="+mn-lt"/>
                        <a:ea typeface="Times New Roman" panose="02020603050405020304" pitchFamily="18" charset="0"/>
                        <a:cs typeface="Arial" panose="020B0604020202020204" pitchFamily="34" charset="0"/>
                      </a:endParaRPr>
                    </a:p>
                  </a:txBody>
                  <a:tcPr marL="68580" marR="68580" marT="0" marB="0"/>
                </a:tc>
                <a:tc>
                  <a:txBody>
                    <a:bodyPr/>
                    <a:lstStyle/>
                    <a:p>
                      <a:pPr algn="just">
                        <a:buNone/>
                      </a:pPr>
                      <a:r>
                        <a:rPr lang="en-ZA" sz="1400" b="0" i="0">
                          <a:effectLst/>
                          <a:latin typeface="+mn-lt"/>
                          <a:cs typeface="Arial" panose="020B0604020202020204" pitchFamily="34" charset="0"/>
                        </a:rPr>
                        <a:t>North West</a:t>
                      </a:r>
                      <a:endParaRPr lang="en-ZA" sz="1400" b="0" i="0">
                        <a:effectLst/>
                        <a:latin typeface="+mn-lt"/>
                        <a:ea typeface="Times New Roman" panose="02020603050405020304" pitchFamily="18" charset="0"/>
                        <a:cs typeface="Arial" panose="020B0604020202020204" pitchFamily="34" charset="0"/>
                      </a:endParaRPr>
                    </a:p>
                  </a:txBody>
                  <a:tcPr marL="68580" marR="68580" marT="0" marB="0"/>
                </a:tc>
                <a:tc>
                  <a:txBody>
                    <a:bodyPr/>
                    <a:lstStyle/>
                    <a:p>
                      <a:pPr algn="just">
                        <a:buNone/>
                      </a:pPr>
                      <a:r>
                        <a:rPr lang="en-ZA" sz="1400" b="0" i="0">
                          <a:effectLst/>
                          <a:latin typeface="+mn-lt"/>
                          <a:cs typeface="Arial" panose="020B0604020202020204" pitchFamily="34" charset="0"/>
                        </a:rPr>
                        <a:t>Western Cape</a:t>
                      </a:r>
                      <a:endParaRPr lang="en-ZA" sz="1400" b="0" i="0">
                        <a:effectLst/>
                        <a:latin typeface="+mn-lt"/>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794677278"/>
                  </a:ext>
                </a:extLst>
              </a:tr>
              <a:tr h="579905">
                <a:tc>
                  <a:txBody>
                    <a:bodyPr/>
                    <a:lstStyle/>
                    <a:p>
                      <a:pPr algn="l">
                        <a:buNone/>
                      </a:pPr>
                      <a:r>
                        <a:rPr lang="en-ZA" sz="1400" b="0" i="0" dirty="0">
                          <a:effectLst/>
                          <a:latin typeface="+mn-lt"/>
                          <a:cs typeface="Arial" panose="020B0604020202020204" pitchFamily="34" charset="0"/>
                        </a:rPr>
                        <a:t>Industry workshops/conferences</a:t>
                      </a:r>
                      <a:endParaRPr lang="en-ZA" sz="1400" b="0" i="0" dirty="0">
                        <a:effectLst/>
                        <a:latin typeface="+mn-lt"/>
                        <a:ea typeface="Times New Roman" panose="02020603050405020304" pitchFamily="18" charset="0"/>
                        <a:cs typeface="Arial" panose="020B0604020202020204" pitchFamily="34" charset="0"/>
                      </a:endParaRPr>
                    </a:p>
                  </a:txBody>
                  <a:tcPr marL="68580" marR="68580" marT="0" marB="0"/>
                </a:tc>
                <a:tc>
                  <a:txBody>
                    <a:bodyPr/>
                    <a:lstStyle/>
                    <a:p>
                      <a:pPr algn="just">
                        <a:buNone/>
                      </a:pPr>
                      <a:r>
                        <a:rPr lang="en-ZA" sz="1400" b="0" i="0">
                          <a:effectLst/>
                          <a:latin typeface="+mn-lt"/>
                          <a:cs typeface="Arial" panose="020B0604020202020204" pitchFamily="34" charset="0"/>
                        </a:rPr>
                        <a:t>19,0</a:t>
                      </a:r>
                      <a:endParaRPr lang="en-ZA" sz="1400" b="0" i="0">
                        <a:effectLst/>
                        <a:latin typeface="+mn-lt"/>
                        <a:ea typeface="Times New Roman" panose="02020603050405020304" pitchFamily="18" charset="0"/>
                        <a:cs typeface="Arial" panose="020B0604020202020204" pitchFamily="34" charset="0"/>
                      </a:endParaRPr>
                    </a:p>
                  </a:txBody>
                  <a:tcPr marL="68580" marR="68580" marT="0" marB="0"/>
                </a:tc>
                <a:tc>
                  <a:txBody>
                    <a:bodyPr/>
                    <a:lstStyle/>
                    <a:p>
                      <a:pPr algn="just">
                        <a:buNone/>
                      </a:pPr>
                      <a:r>
                        <a:rPr lang="en-ZA" sz="1400" b="0" i="0">
                          <a:effectLst/>
                          <a:latin typeface="+mn-lt"/>
                          <a:cs typeface="Arial" panose="020B0604020202020204" pitchFamily="34" charset="0"/>
                        </a:rPr>
                        <a:t>19,7</a:t>
                      </a:r>
                      <a:endParaRPr lang="en-ZA" sz="1400" b="0" i="0">
                        <a:effectLst/>
                        <a:latin typeface="+mn-lt"/>
                        <a:ea typeface="Times New Roman" panose="02020603050405020304" pitchFamily="18" charset="0"/>
                        <a:cs typeface="Arial" panose="020B0604020202020204" pitchFamily="34" charset="0"/>
                      </a:endParaRPr>
                    </a:p>
                  </a:txBody>
                  <a:tcPr marL="68580" marR="68580" marT="0" marB="0"/>
                </a:tc>
                <a:tc>
                  <a:txBody>
                    <a:bodyPr/>
                    <a:lstStyle/>
                    <a:p>
                      <a:pPr algn="just">
                        <a:buNone/>
                      </a:pPr>
                      <a:r>
                        <a:rPr lang="en-ZA" sz="1400" b="0" i="0">
                          <a:effectLst/>
                          <a:latin typeface="+mn-lt"/>
                          <a:cs typeface="Arial" panose="020B0604020202020204" pitchFamily="34" charset="0"/>
                        </a:rPr>
                        <a:t>19,7</a:t>
                      </a:r>
                      <a:endParaRPr lang="en-ZA" sz="1400" b="0" i="0">
                        <a:effectLst/>
                        <a:latin typeface="+mn-lt"/>
                        <a:ea typeface="Times New Roman" panose="02020603050405020304" pitchFamily="18" charset="0"/>
                        <a:cs typeface="Arial" panose="020B0604020202020204" pitchFamily="34" charset="0"/>
                      </a:endParaRPr>
                    </a:p>
                  </a:txBody>
                  <a:tcPr marL="68580" marR="68580" marT="0" marB="0"/>
                </a:tc>
                <a:tc>
                  <a:txBody>
                    <a:bodyPr/>
                    <a:lstStyle/>
                    <a:p>
                      <a:pPr algn="just">
                        <a:buNone/>
                      </a:pPr>
                      <a:r>
                        <a:rPr lang="en-ZA" sz="1400" b="0" i="0">
                          <a:effectLst/>
                          <a:latin typeface="+mn-lt"/>
                          <a:cs typeface="Arial" panose="020B0604020202020204" pitchFamily="34" charset="0"/>
                        </a:rPr>
                        <a:t>19,7</a:t>
                      </a:r>
                      <a:endParaRPr lang="en-ZA" sz="1400" b="0" i="0">
                        <a:effectLst/>
                        <a:latin typeface="+mn-lt"/>
                        <a:ea typeface="Times New Roman" panose="02020603050405020304" pitchFamily="18" charset="0"/>
                        <a:cs typeface="Arial" panose="020B0604020202020204" pitchFamily="34" charset="0"/>
                      </a:endParaRPr>
                    </a:p>
                  </a:txBody>
                  <a:tcPr marL="68580" marR="68580" marT="0" marB="0"/>
                </a:tc>
                <a:tc>
                  <a:txBody>
                    <a:bodyPr/>
                    <a:lstStyle/>
                    <a:p>
                      <a:pPr algn="just">
                        <a:buNone/>
                      </a:pPr>
                      <a:r>
                        <a:rPr lang="en-ZA" sz="1400" b="0" i="0">
                          <a:effectLst/>
                          <a:latin typeface="+mn-lt"/>
                          <a:cs typeface="Arial" panose="020B0604020202020204" pitchFamily="34" charset="0"/>
                        </a:rPr>
                        <a:t>21,9</a:t>
                      </a:r>
                      <a:endParaRPr lang="en-ZA" sz="1400" b="0" i="0">
                        <a:effectLst/>
                        <a:latin typeface="+mn-lt"/>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3236522685"/>
                  </a:ext>
                </a:extLst>
              </a:tr>
              <a:tr h="579905">
                <a:tc>
                  <a:txBody>
                    <a:bodyPr/>
                    <a:lstStyle/>
                    <a:p>
                      <a:pPr algn="l">
                        <a:buNone/>
                      </a:pPr>
                      <a:r>
                        <a:rPr lang="en-ZA" sz="1400" b="0" i="0" dirty="0">
                          <a:effectLst/>
                          <a:latin typeface="+mn-lt"/>
                          <a:cs typeface="Arial" panose="020B0604020202020204" pitchFamily="34" charset="0"/>
                        </a:rPr>
                        <a:t>Online platforms (e.g., social media, blogs)</a:t>
                      </a:r>
                      <a:endParaRPr lang="en-ZA" sz="1400" b="0" i="0" dirty="0">
                        <a:effectLst/>
                        <a:latin typeface="+mn-lt"/>
                        <a:ea typeface="Times New Roman" panose="02020603050405020304" pitchFamily="18" charset="0"/>
                        <a:cs typeface="Arial" panose="020B0604020202020204" pitchFamily="34" charset="0"/>
                      </a:endParaRPr>
                    </a:p>
                  </a:txBody>
                  <a:tcPr marL="68580" marR="68580" marT="0" marB="0"/>
                </a:tc>
                <a:tc>
                  <a:txBody>
                    <a:bodyPr/>
                    <a:lstStyle/>
                    <a:p>
                      <a:pPr algn="just">
                        <a:buNone/>
                      </a:pPr>
                      <a:r>
                        <a:rPr lang="en-ZA" sz="1400" b="0" i="0">
                          <a:effectLst/>
                          <a:latin typeface="+mn-lt"/>
                          <a:cs typeface="Arial" panose="020B0604020202020204" pitchFamily="34" charset="0"/>
                        </a:rPr>
                        <a:t>21,0</a:t>
                      </a:r>
                      <a:endParaRPr lang="en-ZA" sz="1400" b="0" i="0">
                        <a:effectLst/>
                        <a:latin typeface="+mn-lt"/>
                        <a:ea typeface="Times New Roman" panose="02020603050405020304" pitchFamily="18" charset="0"/>
                        <a:cs typeface="Arial" panose="020B0604020202020204" pitchFamily="34" charset="0"/>
                      </a:endParaRPr>
                    </a:p>
                  </a:txBody>
                  <a:tcPr marL="68580" marR="68580" marT="0" marB="0"/>
                </a:tc>
                <a:tc>
                  <a:txBody>
                    <a:bodyPr/>
                    <a:lstStyle/>
                    <a:p>
                      <a:pPr algn="just">
                        <a:buNone/>
                      </a:pPr>
                      <a:r>
                        <a:rPr lang="en-ZA" sz="1400" b="0" i="0">
                          <a:effectLst/>
                          <a:latin typeface="+mn-lt"/>
                          <a:cs typeface="Arial" panose="020B0604020202020204" pitchFamily="34" charset="0"/>
                        </a:rPr>
                        <a:t>22,2</a:t>
                      </a:r>
                      <a:endParaRPr lang="en-ZA" sz="1400" b="0" i="0">
                        <a:effectLst/>
                        <a:latin typeface="+mn-lt"/>
                        <a:ea typeface="Times New Roman" panose="02020603050405020304" pitchFamily="18" charset="0"/>
                        <a:cs typeface="Arial" panose="020B0604020202020204" pitchFamily="34" charset="0"/>
                      </a:endParaRPr>
                    </a:p>
                  </a:txBody>
                  <a:tcPr marL="68580" marR="68580" marT="0" marB="0"/>
                </a:tc>
                <a:tc>
                  <a:txBody>
                    <a:bodyPr/>
                    <a:lstStyle/>
                    <a:p>
                      <a:pPr algn="just">
                        <a:buNone/>
                      </a:pPr>
                      <a:r>
                        <a:rPr lang="en-ZA" sz="1400" b="0" i="0">
                          <a:effectLst/>
                          <a:latin typeface="+mn-lt"/>
                          <a:cs typeface="Arial" panose="020B0604020202020204" pitchFamily="34" charset="0"/>
                        </a:rPr>
                        <a:t>20,1</a:t>
                      </a:r>
                      <a:endParaRPr lang="en-ZA" sz="1400" b="0" i="0">
                        <a:effectLst/>
                        <a:latin typeface="+mn-lt"/>
                        <a:ea typeface="Times New Roman" panose="02020603050405020304" pitchFamily="18" charset="0"/>
                        <a:cs typeface="Arial" panose="020B0604020202020204" pitchFamily="34" charset="0"/>
                      </a:endParaRPr>
                    </a:p>
                  </a:txBody>
                  <a:tcPr marL="68580" marR="68580" marT="0" marB="0"/>
                </a:tc>
                <a:tc>
                  <a:txBody>
                    <a:bodyPr/>
                    <a:lstStyle/>
                    <a:p>
                      <a:pPr algn="just">
                        <a:buNone/>
                      </a:pPr>
                      <a:r>
                        <a:rPr lang="en-ZA" sz="1400" b="0" i="0">
                          <a:effectLst/>
                          <a:latin typeface="+mn-lt"/>
                          <a:cs typeface="Arial" panose="020B0604020202020204" pitchFamily="34" charset="0"/>
                        </a:rPr>
                        <a:t>17,3</a:t>
                      </a:r>
                      <a:endParaRPr lang="en-ZA" sz="1400" b="0" i="0">
                        <a:effectLst/>
                        <a:latin typeface="+mn-lt"/>
                        <a:ea typeface="Times New Roman" panose="02020603050405020304" pitchFamily="18" charset="0"/>
                        <a:cs typeface="Arial" panose="020B0604020202020204" pitchFamily="34" charset="0"/>
                      </a:endParaRPr>
                    </a:p>
                  </a:txBody>
                  <a:tcPr marL="68580" marR="68580" marT="0" marB="0"/>
                </a:tc>
                <a:tc>
                  <a:txBody>
                    <a:bodyPr/>
                    <a:lstStyle/>
                    <a:p>
                      <a:pPr algn="just">
                        <a:buNone/>
                      </a:pPr>
                      <a:r>
                        <a:rPr lang="en-ZA" sz="1400" b="0" i="0">
                          <a:effectLst/>
                          <a:latin typeface="+mn-lt"/>
                          <a:cs typeface="Arial" panose="020B0604020202020204" pitchFamily="34" charset="0"/>
                        </a:rPr>
                        <a:t>19,4</a:t>
                      </a:r>
                      <a:endParaRPr lang="en-ZA" sz="1400" b="0" i="0">
                        <a:effectLst/>
                        <a:latin typeface="+mn-lt"/>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2623243827"/>
                  </a:ext>
                </a:extLst>
              </a:tr>
              <a:tr h="579905">
                <a:tc>
                  <a:txBody>
                    <a:bodyPr/>
                    <a:lstStyle/>
                    <a:p>
                      <a:pPr algn="l">
                        <a:buNone/>
                      </a:pPr>
                      <a:r>
                        <a:rPr lang="en-ZA" sz="1400" b="0" i="0" dirty="0">
                          <a:effectLst/>
                          <a:latin typeface="+mn-lt"/>
                          <a:cs typeface="Arial" panose="020B0604020202020204" pitchFamily="34" charset="0"/>
                        </a:rPr>
                        <a:t>Word-of-mouth from other business owners</a:t>
                      </a:r>
                      <a:endParaRPr lang="en-ZA" sz="1400" b="0" i="0" dirty="0">
                        <a:effectLst/>
                        <a:latin typeface="+mn-lt"/>
                        <a:ea typeface="Times New Roman" panose="02020603050405020304" pitchFamily="18" charset="0"/>
                        <a:cs typeface="Arial" panose="020B0604020202020204" pitchFamily="34" charset="0"/>
                      </a:endParaRPr>
                    </a:p>
                  </a:txBody>
                  <a:tcPr marL="68580" marR="68580" marT="0" marB="0"/>
                </a:tc>
                <a:tc>
                  <a:txBody>
                    <a:bodyPr/>
                    <a:lstStyle/>
                    <a:p>
                      <a:pPr algn="just">
                        <a:buNone/>
                      </a:pPr>
                      <a:r>
                        <a:rPr lang="en-ZA" sz="1400" b="0" i="0">
                          <a:effectLst/>
                          <a:latin typeface="+mn-lt"/>
                          <a:cs typeface="Arial" panose="020B0604020202020204" pitchFamily="34" charset="0"/>
                        </a:rPr>
                        <a:t>19,8</a:t>
                      </a:r>
                      <a:endParaRPr lang="en-ZA" sz="1400" b="0" i="0">
                        <a:effectLst/>
                        <a:latin typeface="+mn-lt"/>
                        <a:ea typeface="Times New Roman" panose="02020603050405020304" pitchFamily="18" charset="0"/>
                        <a:cs typeface="Arial" panose="020B0604020202020204" pitchFamily="34" charset="0"/>
                      </a:endParaRPr>
                    </a:p>
                  </a:txBody>
                  <a:tcPr marL="68580" marR="68580" marT="0" marB="0"/>
                </a:tc>
                <a:tc>
                  <a:txBody>
                    <a:bodyPr/>
                    <a:lstStyle/>
                    <a:p>
                      <a:pPr algn="just">
                        <a:buNone/>
                      </a:pPr>
                      <a:r>
                        <a:rPr lang="en-ZA" sz="1400" b="0" i="0" dirty="0">
                          <a:effectLst/>
                          <a:latin typeface="+mn-lt"/>
                          <a:cs typeface="Arial" panose="020B0604020202020204" pitchFamily="34" charset="0"/>
                        </a:rPr>
                        <a:t>21,5</a:t>
                      </a:r>
                      <a:endParaRPr lang="en-ZA" sz="1400" b="0" i="0" dirty="0">
                        <a:effectLst/>
                        <a:latin typeface="+mn-lt"/>
                        <a:ea typeface="Times New Roman" panose="02020603050405020304" pitchFamily="18" charset="0"/>
                        <a:cs typeface="Arial" panose="020B0604020202020204" pitchFamily="34" charset="0"/>
                      </a:endParaRPr>
                    </a:p>
                  </a:txBody>
                  <a:tcPr marL="68580" marR="68580" marT="0" marB="0"/>
                </a:tc>
                <a:tc>
                  <a:txBody>
                    <a:bodyPr/>
                    <a:lstStyle/>
                    <a:p>
                      <a:pPr algn="just">
                        <a:buNone/>
                      </a:pPr>
                      <a:r>
                        <a:rPr lang="en-ZA" sz="1400" b="0" i="0">
                          <a:effectLst/>
                          <a:latin typeface="+mn-lt"/>
                          <a:cs typeface="Arial" panose="020B0604020202020204" pitchFamily="34" charset="0"/>
                        </a:rPr>
                        <a:t>20,5</a:t>
                      </a:r>
                      <a:endParaRPr lang="en-ZA" sz="1400" b="0" i="0">
                        <a:effectLst/>
                        <a:latin typeface="+mn-lt"/>
                        <a:ea typeface="Times New Roman" panose="02020603050405020304" pitchFamily="18" charset="0"/>
                        <a:cs typeface="Arial" panose="020B0604020202020204" pitchFamily="34" charset="0"/>
                      </a:endParaRPr>
                    </a:p>
                  </a:txBody>
                  <a:tcPr marL="68580" marR="68580" marT="0" marB="0"/>
                </a:tc>
                <a:tc>
                  <a:txBody>
                    <a:bodyPr/>
                    <a:lstStyle/>
                    <a:p>
                      <a:pPr algn="just">
                        <a:buNone/>
                      </a:pPr>
                      <a:r>
                        <a:rPr lang="en-ZA" sz="1400" b="0" i="0">
                          <a:effectLst/>
                          <a:latin typeface="+mn-lt"/>
                          <a:cs typeface="Arial" panose="020B0604020202020204" pitchFamily="34" charset="0"/>
                        </a:rPr>
                        <a:t>18,1</a:t>
                      </a:r>
                      <a:endParaRPr lang="en-ZA" sz="1400" b="0" i="0">
                        <a:effectLst/>
                        <a:latin typeface="+mn-lt"/>
                        <a:ea typeface="Times New Roman" panose="02020603050405020304" pitchFamily="18" charset="0"/>
                        <a:cs typeface="Arial" panose="020B0604020202020204" pitchFamily="34" charset="0"/>
                      </a:endParaRPr>
                    </a:p>
                  </a:txBody>
                  <a:tcPr marL="68580" marR="68580" marT="0" marB="0"/>
                </a:tc>
                <a:tc>
                  <a:txBody>
                    <a:bodyPr/>
                    <a:lstStyle/>
                    <a:p>
                      <a:pPr algn="just">
                        <a:buNone/>
                      </a:pPr>
                      <a:r>
                        <a:rPr lang="en-ZA" sz="1400" b="0" i="0">
                          <a:effectLst/>
                          <a:latin typeface="+mn-lt"/>
                          <a:cs typeface="Arial" panose="020B0604020202020204" pitchFamily="34" charset="0"/>
                        </a:rPr>
                        <a:t>20,1</a:t>
                      </a:r>
                      <a:endParaRPr lang="en-ZA" sz="1400" b="0" i="0">
                        <a:effectLst/>
                        <a:latin typeface="+mn-lt"/>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510160811"/>
                  </a:ext>
                </a:extLst>
              </a:tr>
              <a:tr h="579905">
                <a:tc>
                  <a:txBody>
                    <a:bodyPr/>
                    <a:lstStyle/>
                    <a:p>
                      <a:pPr algn="l">
                        <a:buNone/>
                      </a:pPr>
                      <a:r>
                        <a:rPr lang="en-ZA" sz="1400" b="0" i="0" dirty="0">
                          <a:effectLst/>
                          <a:latin typeface="+mn-lt"/>
                          <a:cs typeface="Arial" panose="020B0604020202020204" pitchFamily="34" charset="0"/>
                        </a:rPr>
                        <a:t>Government programs and initiatives</a:t>
                      </a:r>
                      <a:endParaRPr lang="en-ZA" sz="1400" b="0" i="0" dirty="0">
                        <a:effectLst/>
                        <a:latin typeface="+mn-lt"/>
                        <a:ea typeface="Times New Roman" panose="02020603050405020304" pitchFamily="18" charset="0"/>
                        <a:cs typeface="Arial" panose="020B0604020202020204" pitchFamily="34" charset="0"/>
                      </a:endParaRPr>
                    </a:p>
                  </a:txBody>
                  <a:tcPr marL="68580" marR="68580" marT="0" marB="0"/>
                </a:tc>
                <a:tc>
                  <a:txBody>
                    <a:bodyPr/>
                    <a:lstStyle/>
                    <a:p>
                      <a:pPr algn="just">
                        <a:buNone/>
                      </a:pPr>
                      <a:r>
                        <a:rPr lang="en-ZA" sz="1400" b="0" i="0">
                          <a:effectLst/>
                          <a:latin typeface="+mn-lt"/>
                          <a:cs typeface="Arial" panose="020B0604020202020204" pitchFamily="34" charset="0"/>
                        </a:rPr>
                        <a:t>15,5</a:t>
                      </a:r>
                      <a:endParaRPr lang="en-ZA" sz="1400" b="0" i="0">
                        <a:effectLst/>
                        <a:latin typeface="+mn-lt"/>
                        <a:ea typeface="Times New Roman" panose="02020603050405020304" pitchFamily="18" charset="0"/>
                        <a:cs typeface="Arial" panose="020B0604020202020204" pitchFamily="34" charset="0"/>
                      </a:endParaRPr>
                    </a:p>
                  </a:txBody>
                  <a:tcPr marL="68580" marR="68580" marT="0" marB="0"/>
                </a:tc>
                <a:tc>
                  <a:txBody>
                    <a:bodyPr/>
                    <a:lstStyle/>
                    <a:p>
                      <a:pPr algn="just">
                        <a:buNone/>
                      </a:pPr>
                      <a:r>
                        <a:rPr lang="en-ZA" sz="1400" b="0" i="0">
                          <a:effectLst/>
                          <a:latin typeface="+mn-lt"/>
                          <a:cs typeface="Arial" panose="020B0604020202020204" pitchFamily="34" charset="0"/>
                        </a:rPr>
                        <a:t>23,9</a:t>
                      </a:r>
                      <a:endParaRPr lang="en-ZA" sz="1400" b="0" i="0">
                        <a:effectLst/>
                        <a:latin typeface="+mn-lt"/>
                        <a:ea typeface="Times New Roman" panose="02020603050405020304" pitchFamily="18" charset="0"/>
                        <a:cs typeface="Arial" panose="020B0604020202020204" pitchFamily="34" charset="0"/>
                      </a:endParaRPr>
                    </a:p>
                  </a:txBody>
                  <a:tcPr marL="68580" marR="68580" marT="0" marB="0"/>
                </a:tc>
                <a:tc>
                  <a:txBody>
                    <a:bodyPr/>
                    <a:lstStyle/>
                    <a:p>
                      <a:pPr algn="just">
                        <a:buNone/>
                      </a:pPr>
                      <a:r>
                        <a:rPr lang="en-ZA" sz="1400" b="0" i="0" dirty="0">
                          <a:effectLst/>
                          <a:latin typeface="+mn-lt"/>
                          <a:cs typeface="Arial" panose="020B0604020202020204" pitchFamily="34" charset="0"/>
                        </a:rPr>
                        <a:t>26,8</a:t>
                      </a:r>
                      <a:endParaRPr lang="en-ZA" sz="1400" b="0" i="0" dirty="0">
                        <a:effectLst/>
                        <a:latin typeface="+mn-lt"/>
                        <a:ea typeface="Times New Roman" panose="02020603050405020304" pitchFamily="18" charset="0"/>
                        <a:cs typeface="Arial" panose="020B0604020202020204" pitchFamily="34" charset="0"/>
                      </a:endParaRPr>
                    </a:p>
                  </a:txBody>
                  <a:tcPr marL="68580" marR="68580" marT="0" marB="0"/>
                </a:tc>
                <a:tc>
                  <a:txBody>
                    <a:bodyPr/>
                    <a:lstStyle/>
                    <a:p>
                      <a:pPr algn="just">
                        <a:buNone/>
                      </a:pPr>
                      <a:r>
                        <a:rPr lang="en-ZA" sz="1400" b="0" i="0">
                          <a:effectLst/>
                          <a:latin typeface="+mn-lt"/>
                          <a:cs typeface="Arial" panose="020B0604020202020204" pitchFamily="34" charset="0"/>
                        </a:rPr>
                        <a:t>18,3</a:t>
                      </a:r>
                      <a:endParaRPr lang="en-ZA" sz="1400" b="0" i="0">
                        <a:effectLst/>
                        <a:latin typeface="+mn-lt"/>
                        <a:ea typeface="Times New Roman" panose="02020603050405020304" pitchFamily="18" charset="0"/>
                        <a:cs typeface="Arial" panose="020B0604020202020204" pitchFamily="34" charset="0"/>
                      </a:endParaRPr>
                    </a:p>
                  </a:txBody>
                  <a:tcPr marL="68580" marR="68580" marT="0" marB="0"/>
                </a:tc>
                <a:tc>
                  <a:txBody>
                    <a:bodyPr/>
                    <a:lstStyle/>
                    <a:p>
                      <a:pPr algn="just">
                        <a:buNone/>
                      </a:pPr>
                      <a:r>
                        <a:rPr lang="en-ZA" sz="1400" b="0" i="0" dirty="0">
                          <a:effectLst/>
                          <a:latin typeface="+mn-lt"/>
                          <a:cs typeface="Arial" panose="020B0604020202020204" pitchFamily="34" charset="0"/>
                        </a:rPr>
                        <a:t>15,5</a:t>
                      </a:r>
                      <a:endParaRPr lang="en-ZA" sz="1400" b="0" i="0" dirty="0">
                        <a:effectLst/>
                        <a:latin typeface="+mn-lt"/>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1035573134"/>
                  </a:ext>
                </a:extLst>
              </a:tr>
              <a:tr h="579905">
                <a:tc>
                  <a:txBody>
                    <a:bodyPr/>
                    <a:lstStyle/>
                    <a:p>
                      <a:pPr algn="l">
                        <a:buNone/>
                      </a:pPr>
                      <a:r>
                        <a:rPr lang="en-ZA" sz="1400" b="0" i="0" dirty="0">
                          <a:effectLst/>
                          <a:latin typeface="+mn-lt"/>
                          <a:cs typeface="Arial" panose="020B0604020202020204" pitchFamily="34" charset="0"/>
                        </a:rPr>
                        <a:t>Private sector/technology providers</a:t>
                      </a:r>
                      <a:endParaRPr lang="en-ZA" sz="1400" b="0" i="0" dirty="0">
                        <a:effectLst/>
                        <a:latin typeface="+mn-lt"/>
                        <a:ea typeface="Times New Roman" panose="02020603050405020304" pitchFamily="18" charset="0"/>
                        <a:cs typeface="Arial" panose="020B0604020202020204" pitchFamily="34" charset="0"/>
                      </a:endParaRPr>
                    </a:p>
                  </a:txBody>
                  <a:tcPr marL="68580" marR="68580" marT="0" marB="0"/>
                </a:tc>
                <a:tc>
                  <a:txBody>
                    <a:bodyPr/>
                    <a:lstStyle/>
                    <a:p>
                      <a:pPr algn="just">
                        <a:buNone/>
                      </a:pPr>
                      <a:r>
                        <a:rPr lang="en-ZA" sz="1400" b="0" i="0" dirty="0">
                          <a:effectLst/>
                          <a:latin typeface="+mn-lt"/>
                          <a:cs typeface="Arial" panose="020B0604020202020204" pitchFamily="34" charset="0"/>
                        </a:rPr>
                        <a:t>12,1</a:t>
                      </a:r>
                      <a:endParaRPr lang="en-ZA" sz="1400" b="0" i="0" dirty="0">
                        <a:effectLst/>
                        <a:latin typeface="+mn-lt"/>
                        <a:ea typeface="Times New Roman" panose="02020603050405020304" pitchFamily="18" charset="0"/>
                        <a:cs typeface="Arial" panose="020B0604020202020204" pitchFamily="34" charset="0"/>
                      </a:endParaRPr>
                    </a:p>
                  </a:txBody>
                  <a:tcPr marL="68580" marR="68580" marT="0" marB="0"/>
                </a:tc>
                <a:tc>
                  <a:txBody>
                    <a:bodyPr/>
                    <a:lstStyle/>
                    <a:p>
                      <a:pPr algn="just">
                        <a:buNone/>
                      </a:pPr>
                      <a:r>
                        <a:rPr lang="en-ZA" sz="1400" b="0" i="0">
                          <a:effectLst/>
                          <a:latin typeface="+mn-lt"/>
                          <a:cs typeface="Arial" panose="020B0604020202020204" pitchFamily="34" charset="0"/>
                        </a:rPr>
                        <a:t>21,7</a:t>
                      </a:r>
                      <a:endParaRPr lang="en-ZA" sz="1400" b="0" i="0">
                        <a:effectLst/>
                        <a:latin typeface="+mn-lt"/>
                        <a:ea typeface="Times New Roman" panose="02020603050405020304" pitchFamily="18" charset="0"/>
                        <a:cs typeface="Arial" panose="020B0604020202020204" pitchFamily="34" charset="0"/>
                      </a:endParaRPr>
                    </a:p>
                  </a:txBody>
                  <a:tcPr marL="68580" marR="68580" marT="0" marB="0"/>
                </a:tc>
                <a:tc>
                  <a:txBody>
                    <a:bodyPr/>
                    <a:lstStyle/>
                    <a:p>
                      <a:pPr algn="just">
                        <a:buNone/>
                      </a:pPr>
                      <a:r>
                        <a:rPr lang="en-ZA" sz="1400" b="0" i="0">
                          <a:effectLst/>
                          <a:latin typeface="+mn-lt"/>
                          <a:cs typeface="Arial" panose="020B0604020202020204" pitchFamily="34" charset="0"/>
                        </a:rPr>
                        <a:t>22,9</a:t>
                      </a:r>
                      <a:endParaRPr lang="en-ZA" sz="1400" b="0" i="0">
                        <a:effectLst/>
                        <a:latin typeface="+mn-lt"/>
                        <a:ea typeface="Times New Roman" panose="02020603050405020304" pitchFamily="18" charset="0"/>
                        <a:cs typeface="Arial" panose="020B0604020202020204" pitchFamily="34" charset="0"/>
                      </a:endParaRPr>
                    </a:p>
                  </a:txBody>
                  <a:tcPr marL="68580" marR="68580" marT="0" marB="0"/>
                </a:tc>
                <a:tc>
                  <a:txBody>
                    <a:bodyPr/>
                    <a:lstStyle/>
                    <a:p>
                      <a:pPr algn="just">
                        <a:buNone/>
                      </a:pPr>
                      <a:r>
                        <a:rPr lang="en-ZA" sz="1400" b="0" i="0">
                          <a:effectLst/>
                          <a:latin typeface="+mn-lt"/>
                          <a:cs typeface="Arial" panose="020B0604020202020204" pitchFamily="34" charset="0"/>
                        </a:rPr>
                        <a:t>17,2</a:t>
                      </a:r>
                      <a:endParaRPr lang="en-ZA" sz="1400" b="0" i="0">
                        <a:effectLst/>
                        <a:latin typeface="+mn-lt"/>
                        <a:ea typeface="Times New Roman" panose="02020603050405020304" pitchFamily="18" charset="0"/>
                        <a:cs typeface="Arial" panose="020B0604020202020204" pitchFamily="34" charset="0"/>
                      </a:endParaRPr>
                    </a:p>
                  </a:txBody>
                  <a:tcPr marL="68580" marR="68580" marT="0" marB="0"/>
                </a:tc>
                <a:tc>
                  <a:txBody>
                    <a:bodyPr/>
                    <a:lstStyle/>
                    <a:p>
                      <a:pPr algn="just">
                        <a:buNone/>
                      </a:pPr>
                      <a:r>
                        <a:rPr lang="en-ZA" sz="1400" b="0" i="0" dirty="0">
                          <a:effectLst/>
                          <a:latin typeface="+mn-lt"/>
                          <a:cs typeface="Arial" panose="020B0604020202020204" pitchFamily="34" charset="0"/>
                        </a:rPr>
                        <a:t>26,1</a:t>
                      </a:r>
                      <a:endParaRPr lang="en-ZA" sz="1400" b="0" i="0" dirty="0">
                        <a:effectLst/>
                        <a:latin typeface="+mn-lt"/>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3532945104"/>
                  </a:ext>
                </a:extLst>
              </a:tr>
            </a:tbl>
          </a:graphicData>
        </a:graphic>
      </p:graphicFrame>
      <p:sp>
        <p:nvSpPr>
          <p:cNvPr id="3" name="Title 2">
            <a:extLst>
              <a:ext uri="{FF2B5EF4-FFF2-40B4-BE49-F238E27FC236}">
                <a16:creationId xmlns:a16="http://schemas.microsoft.com/office/drawing/2014/main" id="{F92F71B5-C11F-ACC4-D1E3-B1FCAAE46C21}"/>
              </a:ext>
            </a:extLst>
          </p:cNvPr>
          <p:cNvSpPr>
            <a:spLocks noGrp="1"/>
          </p:cNvSpPr>
          <p:nvPr>
            <p:ph type="title"/>
          </p:nvPr>
        </p:nvSpPr>
        <p:spPr/>
        <p:txBody>
          <a:bodyPr/>
          <a:lstStyle/>
          <a:p>
            <a:r>
              <a:rPr lang="en-US" sz="2800" dirty="0"/>
              <a:t>Distribution of sources of information across provinces</a:t>
            </a:r>
          </a:p>
        </p:txBody>
      </p:sp>
      <p:sp>
        <p:nvSpPr>
          <p:cNvPr id="5" name="TextBox 4">
            <a:extLst>
              <a:ext uri="{FF2B5EF4-FFF2-40B4-BE49-F238E27FC236}">
                <a16:creationId xmlns:a16="http://schemas.microsoft.com/office/drawing/2014/main" id="{FD75F190-3962-0FE5-AF7D-3E54B3034787}"/>
              </a:ext>
            </a:extLst>
          </p:cNvPr>
          <p:cNvSpPr txBox="1"/>
          <p:nvPr/>
        </p:nvSpPr>
        <p:spPr>
          <a:xfrm>
            <a:off x="6723634" y="5452480"/>
            <a:ext cx="2890535" cy="230832"/>
          </a:xfrm>
          <a:prstGeom prst="rect">
            <a:avLst/>
          </a:prstGeom>
          <a:noFill/>
        </p:spPr>
        <p:txBody>
          <a:bodyPr wrap="none" rtlCol="0">
            <a:spAutoFit/>
          </a:bodyPr>
          <a:lstStyle/>
          <a:p>
            <a:r>
              <a:rPr lang="en-ZA" sz="900" dirty="0"/>
              <a:t>Notes: Analysis based on affirmative responses only.</a:t>
            </a:r>
          </a:p>
        </p:txBody>
      </p:sp>
      <p:sp>
        <p:nvSpPr>
          <p:cNvPr id="6" name="TextBox 5">
            <a:extLst>
              <a:ext uri="{FF2B5EF4-FFF2-40B4-BE49-F238E27FC236}">
                <a16:creationId xmlns:a16="http://schemas.microsoft.com/office/drawing/2014/main" id="{0C5F62C6-2CD9-A6EB-90E7-909C7A81232D}"/>
              </a:ext>
            </a:extLst>
          </p:cNvPr>
          <p:cNvSpPr txBox="1"/>
          <p:nvPr/>
        </p:nvSpPr>
        <p:spPr>
          <a:xfrm>
            <a:off x="249555" y="1631049"/>
            <a:ext cx="4377691" cy="3936847"/>
          </a:xfrm>
          <a:prstGeom prst="rect">
            <a:avLst/>
          </a:prstGeom>
          <a:noFill/>
        </p:spPr>
        <p:txBody>
          <a:bodyPr wrap="square">
            <a:spAutoFit/>
          </a:bodyPr>
          <a:lstStyle/>
          <a:p>
            <a:pPr marL="171450" indent="-171450" algn="just">
              <a:lnSpc>
                <a:spcPct val="150000"/>
              </a:lnSpc>
              <a:buFont typeface="Arial" panose="020B0604020202020204" pitchFamily="34" charset="0"/>
              <a:buChar char="•"/>
            </a:pPr>
            <a:r>
              <a:rPr lang="en-ZA" sz="1200" dirty="0">
                <a:effectLst/>
                <a:latin typeface="Arial Narrow" panose="020B0604020202020204" pitchFamily="34" charset="0"/>
                <a:ea typeface="Times New Roman" panose="02020603050405020304" pitchFamily="18" charset="0"/>
              </a:rPr>
              <a:t>The table indicates that, in terms of utilising industries and workshops as sources of information, the Western Cape leads with 21.9%. </a:t>
            </a:r>
          </a:p>
          <a:p>
            <a:pPr marL="171450" indent="-171450" algn="just">
              <a:lnSpc>
                <a:spcPct val="150000"/>
              </a:lnSpc>
              <a:buFont typeface="Arial" panose="020B0604020202020204" pitchFamily="34" charset="0"/>
              <a:buChar char="•"/>
            </a:pPr>
            <a:r>
              <a:rPr lang="en-ZA" sz="1200" dirty="0">
                <a:effectLst/>
                <a:latin typeface="Arial Narrow" panose="020B0604020202020204" pitchFamily="34" charset="0"/>
                <a:ea typeface="Times New Roman" panose="02020603050405020304" pitchFamily="18" charset="0"/>
              </a:rPr>
              <a:t>The other provinces (Gauteng, Northern Cape, and North West) each contribute equally at 19.7%, while the Free State contributes 19%. </a:t>
            </a:r>
          </a:p>
          <a:p>
            <a:pPr marL="171450" indent="-171450" algn="just">
              <a:lnSpc>
                <a:spcPct val="150000"/>
              </a:lnSpc>
              <a:buFont typeface="Arial" panose="020B0604020202020204" pitchFamily="34" charset="0"/>
              <a:buChar char="•"/>
            </a:pPr>
            <a:r>
              <a:rPr lang="en-ZA" sz="1200" dirty="0">
                <a:effectLst/>
                <a:latin typeface="Arial Narrow" panose="020B0604020202020204" pitchFamily="34" charset="0"/>
                <a:ea typeface="Times New Roman" panose="02020603050405020304" pitchFamily="18" charset="0"/>
              </a:rPr>
              <a:t>The use of online platforms is more dominant in Gauteng, with 22.2% and less common in North West, with 17.3%. </a:t>
            </a:r>
          </a:p>
          <a:p>
            <a:pPr marL="171450" indent="-171450" algn="just">
              <a:lnSpc>
                <a:spcPct val="150000"/>
              </a:lnSpc>
              <a:buFont typeface="Arial" panose="020B0604020202020204" pitchFamily="34" charset="0"/>
              <a:buChar char="•"/>
            </a:pPr>
            <a:r>
              <a:rPr lang="en-ZA" sz="1200" dirty="0">
                <a:effectLst/>
                <a:latin typeface="Arial Narrow" panose="020B0604020202020204" pitchFamily="34" charset="0"/>
                <a:ea typeface="Times New Roman" panose="02020603050405020304" pitchFamily="18" charset="0"/>
              </a:rPr>
              <a:t>Gauteng dominates in the use of word of mouth (WOM) from other businesses with 21.5%, followed by Northern Cape (20.5%) and Western Cape (20.1%). </a:t>
            </a:r>
          </a:p>
          <a:p>
            <a:pPr marL="171450" indent="-171450" algn="just">
              <a:lnSpc>
                <a:spcPct val="150000"/>
              </a:lnSpc>
              <a:buFont typeface="Arial" panose="020B0604020202020204" pitchFamily="34" charset="0"/>
              <a:buChar char="•"/>
            </a:pPr>
            <a:r>
              <a:rPr lang="en-ZA" sz="1200" dirty="0">
                <a:effectLst/>
                <a:latin typeface="Arial Narrow" panose="020B0604020202020204" pitchFamily="34" charset="0"/>
                <a:ea typeface="Times New Roman" panose="02020603050405020304" pitchFamily="18" charset="0"/>
              </a:rPr>
              <a:t>Regarding using government programs and initiatives as sources of information, Northern Cape (26.8%) and Gauteng (23.9%) dominate. Businesses in the Western Cape dominate in the category of using the private sector and technology providers (26.1%), as their sources of information regarding digital technology adoption,</a:t>
            </a:r>
            <a:endParaRPr lang="en-ZA" sz="1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3626650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CA48127-4A7E-553C-1F3B-287934BA1790}"/>
              </a:ext>
            </a:extLst>
          </p:cNvPr>
          <p:cNvSpPr>
            <a:spLocks noGrp="1"/>
          </p:cNvSpPr>
          <p:nvPr>
            <p:ph idx="1"/>
          </p:nvPr>
        </p:nvSpPr>
        <p:spPr/>
        <p:txBody>
          <a:bodyPr/>
          <a:lstStyle/>
          <a:p>
            <a:pPr algn="just"/>
            <a:r>
              <a:rPr lang="en-ZA" sz="1800" dirty="0">
                <a:effectLst/>
                <a:latin typeface="Arial Narrow" panose="020B0604020202020204" pitchFamily="34" charset="0"/>
                <a:ea typeface="Calibri" panose="020F0502020204030204" pitchFamily="34" charset="0"/>
                <a:cs typeface="Calibri" panose="020F0502020204030204" pitchFamily="34" charset="0"/>
              </a:rPr>
              <a:t>Technological advancement and digitalization within the tourism economy have become increasingly important cornerstones for the continued development and growth of the sector (Curlin et al., 2024).</a:t>
            </a:r>
            <a:r>
              <a:rPr lang="en-ZA" dirty="0">
                <a:effectLst/>
              </a:rPr>
              <a:t> </a:t>
            </a:r>
          </a:p>
          <a:p>
            <a:pPr algn="just"/>
            <a:r>
              <a:rPr lang="en-ZA" sz="1800" dirty="0">
                <a:effectLst/>
                <a:latin typeface="Arial Narrow" panose="020B0604020202020204" pitchFamily="34" charset="0"/>
                <a:ea typeface="Calibri" panose="020F0502020204030204" pitchFamily="34" charset="0"/>
                <a:cs typeface="Calibri" panose="020F0502020204030204" pitchFamily="34" charset="0"/>
              </a:rPr>
              <a:t>The many technologies available for use within the tourism sector have transformed tourism, with a shift towards digitising tourism products and services (</a:t>
            </a:r>
            <a:r>
              <a:rPr lang="en-ZA" sz="1800" dirty="0" err="1">
                <a:effectLst/>
                <a:latin typeface="Arial Narrow" panose="020B0604020202020204" pitchFamily="34" charset="0"/>
                <a:ea typeface="Calibri" panose="020F0502020204030204" pitchFamily="34" charset="0"/>
                <a:cs typeface="Calibri" panose="020F0502020204030204" pitchFamily="34" charset="0"/>
              </a:rPr>
              <a:t>Chamboko-Mpotaringa</a:t>
            </a:r>
            <a:r>
              <a:rPr lang="en-ZA" sz="1800" dirty="0">
                <a:effectLst/>
                <a:latin typeface="Arial Narrow" panose="020B0604020202020204" pitchFamily="34" charset="0"/>
                <a:ea typeface="Calibri" panose="020F0502020204030204" pitchFamily="34" charset="0"/>
                <a:cs typeface="Calibri" panose="020F0502020204030204" pitchFamily="34" charset="0"/>
              </a:rPr>
              <a:t> &amp; Tichaawa, 2021a). </a:t>
            </a:r>
          </a:p>
          <a:p>
            <a:pPr algn="just"/>
            <a:r>
              <a:rPr lang="en-ZA" sz="1800" dirty="0">
                <a:effectLst/>
                <a:latin typeface="Arial Narrow" panose="020B0604020202020204" pitchFamily="34" charset="0"/>
                <a:ea typeface="Calibri" panose="020F0502020204030204" pitchFamily="34" charset="0"/>
                <a:cs typeface="Calibri" panose="020F0502020204030204" pitchFamily="34" charset="0"/>
              </a:rPr>
              <a:t>Within the South African context, tourism is a key sector for socio-economic growth and development and has been earmarked as a national priority (Harilal &amp; </a:t>
            </a:r>
            <a:r>
              <a:rPr lang="en-ZA" sz="1800" dirty="0" err="1">
                <a:effectLst/>
                <a:latin typeface="Arial Narrow" panose="020B0604020202020204" pitchFamily="34" charset="0"/>
                <a:ea typeface="Calibri" panose="020F0502020204030204" pitchFamily="34" charset="0"/>
                <a:cs typeface="Calibri" panose="020F0502020204030204" pitchFamily="34" charset="0"/>
              </a:rPr>
              <a:t>Nyikana</a:t>
            </a:r>
            <a:r>
              <a:rPr lang="en-ZA" sz="1800" dirty="0">
                <a:effectLst/>
                <a:latin typeface="Arial Narrow" panose="020B0604020202020204" pitchFamily="34" charset="0"/>
                <a:ea typeface="Calibri" panose="020F0502020204030204" pitchFamily="34" charset="0"/>
                <a:cs typeface="Calibri" panose="020F0502020204030204" pitchFamily="34" charset="0"/>
              </a:rPr>
              <a:t>, 2019). </a:t>
            </a:r>
          </a:p>
          <a:p>
            <a:pPr algn="just"/>
            <a:r>
              <a:rPr lang="en-ZA" sz="1800" dirty="0">
                <a:effectLst/>
                <a:latin typeface="Arial Narrow" panose="020B0604020202020204" pitchFamily="34" charset="0"/>
                <a:ea typeface="Calibri" panose="020F0502020204030204" pitchFamily="34" charset="0"/>
                <a:cs typeface="Calibri" panose="020F0502020204030204" pitchFamily="34" charset="0"/>
              </a:rPr>
              <a:t>Historically, tourism destinations are dominated by SMMEs, which provide a wide range of products to tourists, such as accommodation, catering, transportation, attractions, and activities (</a:t>
            </a:r>
            <a:r>
              <a:rPr lang="en-ZA" sz="1800" dirty="0" err="1">
                <a:effectLst/>
                <a:latin typeface="Arial Narrow" panose="020B0604020202020204" pitchFamily="34" charset="0"/>
                <a:ea typeface="Calibri" panose="020F0502020204030204" pitchFamily="34" charset="0"/>
                <a:cs typeface="Calibri" panose="020F0502020204030204" pitchFamily="34" charset="0"/>
              </a:rPr>
              <a:t>Nguza-Mduba</a:t>
            </a:r>
            <a:r>
              <a:rPr lang="en-ZA" sz="1800" dirty="0">
                <a:effectLst/>
                <a:latin typeface="Arial Narrow" panose="020B0604020202020204" pitchFamily="34" charset="0"/>
                <a:ea typeface="Calibri" panose="020F0502020204030204" pitchFamily="34" charset="0"/>
                <a:cs typeface="Calibri" panose="020F0502020204030204" pitchFamily="34" charset="0"/>
              </a:rPr>
              <a:t>, 2023). </a:t>
            </a:r>
          </a:p>
          <a:p>
            <a:pPr algn="just"/>
            <a:r>
              <a:rPr lang="en-ZA" dirty="0">
                <a:latin typeface="Arial Narrow" panose="020B0604020202020204" pitchFamily="34" charset="0"/>
                <a:ea typeface="Calibri" panose="020F0502020204030204" pitchFamily="34" charset="0"/>
                <a:cs typeface="Calibri" panose="020F0502020204030204" pitchFamily="34" charset="0"/>
              </a:rPr>
              <a:t>Additionally, within the local context, SMMEs in the tourism sector are extremely significant (Lewis et al., 2021), given their role in opportunity and employment creation, through the advancement of tourism-related entrepreneurship (</a:t>
            </a:r>
            <a:r>
              <a:rPr lang="en-ZA" dirty="0" err="1">
                <a:latin typeface="Arial Narrow" panose="020B0604020202020204" pitchFamily="34" charset="0"/>
                <a:ea typeface="Calibri" panose="020F0502020204030204" pitchFamily="34" charset="0"/>
                <a:cs typeface="Calibri" panose="020F0502020204030204" pitchFamily="34" charset="0"/>
              </a:rPr>
              <a:t>Sixaba</a:t>
            </a:r>
            <a:r>
              <a:rPr lang="en-ZA" dirty="0">
                <a:latin typeface="Arial Narrow" panose="020B0604020202020204" pitchFamily="34" charset="0"/>
                <a:ea typeface="Calibri" panose="020F0502020204030204" pitchFamily="34" charset="0"/>
                <a:cs typeface="Calibri" panose="020F0502020204030204" pitchFamily="34" charset="0"/>
              </a:rPr>
              <a:t> &amp; Rogerson, 2023; Mokoena &amp; </a:t>
            </a:r>
            <a:r>
              <a:rPr lang="en-ZA" dirty="0" err="1">
                <a:latin typeface="Arial Narrow" panose="020B0604020202020204" pitchFamily="34" charset="0"/>
                <a:ea typeface="Calibri" panose="020F0502020204030204" pitchFamily="34" charset="0"/>
                <a:cs typeface="Calibri" panose="020F0502020204030204" pitchFamily="34" charset="0"/>
              </a:rPr>
              <a:t>Liambo</a:t>
            </a:r>
            <a:r>
              <a:rPr lang="en-ZA" dirty="0">
                <a:latin typeface="Arial Narrow" panose="020B0604020202020204" pitchFamily="34" charset="0"/>
                <a:ea typeface="Calibri" panose="020F0502020204030204" pitchFamily="34" charset="0"/>
                <a:cs typeface="Calibri" panose="020F0502020204030204" pitchFamily="34" charset="0"/>
              </a:rPr>
              <a:t>, 2023), thus facilitating the transformation of the sector into a more inclusive one</a:t>
            </a:r>
          </a:p>
          <a:p>
            <a:pPr algn="just"/>
            <a:endParaRPr lang="en-US" dirty="0"/>
          </a:p>
        </p:txBody>
      </p:sp>
      <p:sp>
        <p:nvSpPr>
          <p:cNvPr id="3" name="Title 2">
            <a:extLst>
              <a:ext uri="{FF2B5EF4-FFF2-40B4-BE49-F238E27FC236}">
                <a16:creationId xmlns:a16="http://schemas.microsoft.com/office/drawing/2014/main" id="{69BB3A59-FF12-5EE3-8678-71110F05BBB6}"/>
              </a:ext>
            </a:extLst>
          </p:cNvPr>
          <p:cNvSpPr>
            <a:spLocks noGrp="1"/>
          </p:cNvSpPr>
          <p:nvPr>
            <p:ph type="title"/>
          </p:nvPr>
        </p:nvSpPr>
        <p:spPr/>
        <p:txBody>
          <a:bodyPr/>
          <a:lstStyle/>
          <a:p>
            <a:r>
              <a:rPr lang="en-US" dirty="0"/>
              <a:t>Introduction and background </a:t>
            </a:r>
          </a:p>
        </p:txBody>
      </p:sp>
    </p:spTree>
    <p:extLst>
      <p:ext uri="{BB962C8B-B14F-4D97-AF65-F5344CB8AC3E}">
        <p14:creationId xmlns:p14="http://schemas.microsoft.com/office/powerpoint/2010/main" val="7436849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858E83B-38AB-46E4-A69C-9BE30A8010E7}"/>
              </a:ext>
            </a:extLst>
          </p:cNvPr>
          <p:cNvSpPr>
            <a:spLocks noGrp="1"/>
          </p:cNvSpPr>
          <p:nvPr>
            <p:ph type="title"/>
          </p:nvPr>
        </p:nvSpPr>
        <p:spPr/>
        <p:txBody>
          <a:bodyPr/>
          <a:lstStyle/>
          <a:p>
            <a:r>
              <a:rPr lang="en-ZA" sz="2800" dirty="0"/>
              <a:t>Digital tools and technologies implemented to improve business operations</a:t>
            </a:r>
            <a:endParaRPr lang="en-US" sz="2800" dirty="0"/>
          </a:p>
        </p:txBody>
      </p:sp>
      <p:graphicFrame>
        <p:nvGraphicFramePr>
          <p:cNvPr id="4" name="Content Placeholder 3">
            <a:extLst>
              <a:ext uri="{FF2B5EF4-FFF2-40B4-BE49-F238E27FC236}">
                <a16:creationId xmlns:a16="http://schemas.microsoft.com/office/drawing/2014/main" id="{E6AB5085-48CB-C97E-3FDD-B7009D1B1564}"/>
              </a:ext>
            </a:extLst>
          </p:cNvPr>
          <p:cNvGraphicFramePr>
            <a:graphicFrameLocks noGrp="1"/>
          </p:cNvGraphicFramePr>
          <p:nvPr>
            <p:ph idx="1"/>
            <p:extLst>
              <p:ext uri="{D42A27DB-BD31-4B8C-83A1-F6EECF244321}">
                <p14:modId xmlns:p14="http://schemas.microsoft.com/office/powerpoint/2010/main" val="3385794107"/>
              </p:ext>
            </p:extLst>
          </p:nvPr>
        </p:nvGraphicFramePr>
        <p:xfrm>
          <a:off x="368300" y="1019174"/>
          <a:ext cx="11452225" cy="505777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9909128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E8CEDE60-2632-C9D9-0881-B876BEB285F7}"/>
              </a:ext>
            </a:extLst>
          </p:cNvPr>
          <p:cNvGraphicFramePr>
            <a:graphicFrameLocks noGrp="1"/>
          </p:cNvGraphicFramePr>
          <p:nvPr>
            <p:ph idx="1"/>
            <p:extLst>
              <p:ext uri="{D42A27DB-BD31-4B8C-83A1-F6EECF244321}">
                <p14:modId xmlns:p14="http://schemas.microsoft.com/office/powerpoint/2010/main" val="1419092"/>
              </p:ext>
            </p:extLst>
          </p:nvPr>
        </p:nvGraphicFramePr>
        <p:xfrm>
          <a:off x="5005138" y="1580147"/>
          <a:ext cx="6734108" cy="3765763"/>
        </p:xfrm>
        <a:graphic>
          <a:graphicData uri="http://schemas.openxmlformats.org/drawingml/2006/table">
            <a:tbl>
              <a:tblPr firstRow="1" firstCol="1" bandRow="1">
                <a:tableStyleId>{21E4AEA4-8DFA-4A89-87EB-49C32662AFE0}</a:tableStyleId>
              </a:tblPr>
              <a:tblGrid>
                <a:gridCol w="3168392">
                  <a:extLst>
                    <a:ext uri="{9D8B030D-6E8A-4147-A177-3AD203B41FA5}">
                      <a16:colId xmlns:a16="http://schemas.microsoft.com/office/drawing/2014/main" val="1547264267"/>
                    </a:ext>
                  </a:extLst>
                </a:gridCol>
                <a:gridCol w="636212">
                  <a:extLst>
                    <a:ext uri="{9D8B030D-6E8A-4147-A177-3AD203B41FA5}">
                      <a16:colId xmlns:a16="http://schemas.microsoft.com/office/drawing/2014/main" val="2470439900"/>
                    </a:ext>
                  </a:extLst>
                </a:gridCol>
                <a:gridCol w="735363">
                  <a:extLst>
                    <a:ext uri="{9D8B030D-6E8A-4147-A177-3AD203B41FA5}">
                      <a16:colId xmlns:a16="http://schemas.microsoft.com/office/drawing/2014/main" val="2069036639"/>
                    </a:ext>
                  </a:extLst>
                </a:gridCol>
                <a:gridCol w="793200">
                  <a:extLst>
                    <a:ext uri="{9D8B030D-6E8A-4147-A177-3AD203B41FA5}">
                      <a16:colId xmlns:a16="http://schemas.microsoft.com/office/drawing/2014/main" val="2590818200"/>
                    </a:ext>
                  </a:extLst>
                </a:gridCol>
                <a:gridCol w="652737">
                  <a:extLst>
                    <a:ext uri="{9D8B030D-6E8A-4147-A177-3AD203B41FA5}">
                      <a16:colId xmlns:a16="http://schemas.microsoft.com/office/drawing/2014/main" val="2583656003"/>
                    </a:ext>
                  </a:extLst>
                </a:gridCol>
                <a:gridCol w="748204">
                  <a:extLst>
                    <a:ext uri="{9D8B030D-6E8A-4147-A177-3AD203B41FA5}">
                      <a16:colId xmlns:a16="http://schemas.microsoft.com/office/drawing/2014/main" val="25736872"/>
                    </a:ext>
                  </a:extLst>
                </a:gridCol>
              </a:tblGrid>
              <a:tr h="442817">
                <a:tc>
                  <a:txBody>
                    <a:bodyPr/>
                    <a:lstStyle/>
                    <a:p>
                      <a:pPr>
                        <a:buNone/>
                      </a:pPr>
                      <a:endParaRPr lang="en-ZA" sz="1400" b="0" i="0" dirty="0">
                        <a:effectLst/>
                        <a:latin typeface="Arial Narrow" panose="020B0604020202020204" pitchFamily="34" charset="0"/>
                        <a:cs typeface="Arial Narrow" panose="020B0604020202020204" pitchFamily="34" charset="0"/>
                      </a:endParaRPr>
                    </a:p>
                  </a:txBody>
                  <a:tcPr marL="68580" marR="68580" marT="0" marB="0" anchor="ctr"/>
                </a:tc>
                <a:tc>
                  <a:txBody>
                    <a:bodyPr/>
                    <a:lstStyle/>
                    <a:p>
                      <a:pPr algn="just">
                        <a:buNone/>
                      </a:pPr>
                      <a:r>
                        <a:rPr lang="en-ZA" sz="1400" b="0" i="0" dirty="0">
                          <a:effectLst/>
                          <a:latin typeface="Arial Narrow" panose="020B0604020202020204" pitchFamily="34" charset="0"/>
                          <a:cs typeface="Arial Narrow" panose="020B0604020202020204" pitchFamily="34" charset="0"/>
                        </a:rPr>
                        <a:t>Free </a:t>
                      </a:r>
                    </a:p>
                    <a:p>
                      <a:pPr algn="just">
                        <a:buNone/>
                      </a:pPr>
                      <a:r>
                        <a:rPr lang="en-ZA" sz="1400" b="0" i="0" dirty="0">
                          <a:effectLst/>
                          <a:latin typeface="Arial Narrow" panose="020B0604020202020204" pitchFamily="34" charset="0"/>
                          <a:cs typeface="Arial Narrow" panose="020B0604020202020204" pitchFamily="34" charset="0"/>
                        </a:rPr>
                        <a:t>State</a:t>
                      </a:r>
                      <a:endParaRPr lang="en-ZA" sz="1400" b="0" i="0" dirty="0">
                        <a:effectLst/>
                        <a:latin typeface="Arial Narrow" panose="020B0604020202020204" pitchFamily="34" charset="0"/>
                        <a:ea typeface="Times New Roman" panose="02020603050405020304" pitchFamily="18" charset="0"/>
                        <a:cs typeface="Arial Narrow" panose="020B0604020202020204" pitchFamily="34" charset="0"/>
                      </a:endParaRPr>
                    </a:p>
                  </a:txBody>
                  <a:tcPr marL="68580" marR="68580" marT="0" marB="0" anchor="ctr"/>
                </a:tc>
                <a:tc>
                  <a:txBody>
                    <a:bodyPr/>
                    <a:lstStyle/>
                    <a:p>
                      <a:pPr algn="just">
                        <a:buNone/>
                      </a:pPr>
                      <a:r>
                        <a:rPr lang="en-ZA" sz="1400" b="0" i="0">
                          <a:effectLst/>
                          <a:latin typeface="Arial Narrow" panose="020B0604020202020204" pitchFamily="34" charset="0"/>
                          <a:cs typeface="Arial Narrow" panose="020B0604020202020204" pitchFamily="34" charset="0"/>
                        </a:rPr>
                        <a:t>Gauteng</a:t>
                      </a:r>
                      <a:endParaRPr lang="en-ZA" sz="1400" b="0" i="0">
                        <a:effectLst/>
                        <a:latin typeface="Arial Narrow" panose="020B0604020202020204" pitchFamily="34" charset="0"/>
                        <a:ea typeface="Times New Roman" panose="02020603050405020304" pitchFamily="18" charset="0"/>
                        <a:cs typeface="Arial Narrow" panose="020B0604020202020204" pitchFamily="34" charset="0"/>
                      </a:endParaRPr>
                    </a:p>
                  </a:txBody>
                  <a:tcPr marL="68580" marR="68580" marT="0" marB="0" anchor="ctr"/>
                </a:tc>
                <a:tc>
                  <a:txBody>
                    <a:bodyPr/>
                    <a:lstStyle/>
                    <a:p>
                      <a:pPr algn="just">
                        <a:buNone/>
                      </a:pPr>
                      <a:r>
                        <a:rPr lang="en-ZA" sz="1400" b="0" i="0" dirty="0">
                          <a:effectLst/>
                          <a:latin typeface="Arial Narrow" panose="020B0604020202020204" pitchFamily="34" charset="0"/>
                          <a:cs typeface="Arial Narrow" panose="020B0604020202020204" pitchFamily="34" charset="0"/>
                        </a:rPr>
                        <a:t>Northern </a:t>
                      </a:r>
                    </a:p>
                    <a:p>
                      <a:pPr algn="just">
                        <a:buNone/>
                      </a:pPr>
                      <a:r>
                        <a:rPr lang="en-ZA" sz="1400" b="0" i="0" dirty="0">
                          <a:effectLst/>
                          <a:latin typeface="Arial Narrow" panose="020B0604020202020204" pitchFamily="34" charset="0"/>
                          <a:cs typeface="Arial Narrow" panose="020B0604020202020204" pitchFamily="34" charset="0"/>
                        </a:rPr>
                        <a:t>Cape</a:t>
                      </a:r>
                      <a:endParaRPr lang="en-ZA" sz="1400" b="0" i="0" dirty="0">
                        <a:effectLst/>
                        <a:latin typeface="Arial Narrow" panose="020B0604020202020204" pitchFamily="34" charset="0"/>
                        <a:ea typeface="Times New Roman" panose="02020603050405020304" pitchFamily="18" charset="0"/>
                        <a:cs typeface="Arial Narrow" panose="020B0604020202020204" pitchFamily="34" charset="0"/>
                      </a:endParaRPr>
                    </a:p>
                  </a:txBody>
                  <a:tcPr marL="68580" marR="68580" marT="0" marB="0" anchor="ctr"/>
                </a:tc>
                <a:tc>
                  <a:txBody>
                    <a:bodyPr/>
                    <a:lstStyle/>
                    <a:p>
                      <a:pPr algn="just">
                        <a:buNone/>
                      </a:pPr>
                      <a:r>
                        <a:rPr lang="en-ZA" sz="1400" b="0" i="0" dirty="0">
                          <a:effectLst/>
                          <a:latin typeface="Arial Narrow" panose="020B0604020202020204" pitchFamily="34" charset="0"/>
                          <a:cs typeface="Arial Narrow" panose="020B0604020202020204" pitchFamily="34" charset="0"/>
                        </a:rPr>
                        <a:t>North </a:t>
                      </a:r>
                    </a:p>
                    <a:p>
                      <a:pPr algn="just">
                        <a:buNone/>
                      </a:pPr>
                      <a:r>
                        <a:rPr lang="en-ZA" sz="1400" b="0" i="0" dirty="0">
                          <a:effectLst/>
                          <a:latin typeface="Arial Narrow" panose="020B0604020202020204" pitchFamily="34" charset="0"/>
                          <a:cs typeface="Arial Narrow" panose="020B0604020202020204" pitchFamily="34" charset="0"/>
                        </a:rPr>
                        <a:t>West</a:t>
                      </a:r>
                      <a:endParaRPr lang="en-ZA" sz="1400" b="0" i="0" dirty="0">
                        <a:effectLst/>
                        <a:latin typeface="Arial Narrow" panose="020B0604020202020204" pitchFamily="34" charset="0"/>
                        <a:ea typeface="Times New Roman" panose="02020603050405020304" pitchFamily="18" charset="0"/>
                        <a:cs typeface="Arial Narrow" panose="020B0604020202020204" pitchFamily="34" charset="0"/>
                      </a:endParaRPr>
                    </a:p>
                  </a:txBody>
                  <a:tcPr marL="68580" marR="68580" marT="0" marB="0" anchor="ctr"/>
                </a:tc>
                <a:tc>
                  <a:txBody>
                    <a:bodyPr/>
                    <a:lstStyle/>
                    <a:p>
                      <a:pPr algn="just">
                        <a:buNone/>
                      </a:pPr>
                      <a:r>
                        <a:rPr lang="en-ZA" sz="1400" b="0" i="0" dirty="0">
                          <a:effectLst/>
                          <a:latin typeface="Arial Narrow" panose="020B0604020202020204" pitchFamily="34" charset="0"/>
                          <a:cs typeface="Arial Narrow" panose="020B0604020202020204" pitchFamily="34" charset="0"/>
                        </a:rPr>
                        <a:t>Western </a:t>
                      </a:r>
                    </a:p>
                    <a:p>
                      <a:pPr algn="just">
                        <a:buNone/>
                      </a:pPr>
                      <a:r>
                        <a:rPr lang="en-ZA" sz="1400" b="0" i="0" dirty="0">
                          <a:effectLst/>
                          <a:latin typeface="Arial Narrow" panose="020B0604020202020204" pitchFamily="34" charset="0"/>
                          <a:cs typeface="Arial Narrow" panose="020B0604020202020204" pitchFamily="34" charset="0"/>
                        </a:rPr>
                        <a:t>Cape</a:t>
                      </a:r>
                      <a:endParaRPr lang="en-ZA" sz="1400" b="0" i="0" dirty="0">
                        <a:effectLst/>
                        <a:latin typeface="Arial Narrow" panose="020B0604020202020204" pitchFamily="34" charset="0"/>
                        <a:ea typeface="Times New Roman" panose="02020603050405020304" pitchFamily="18" charset="0"/>
                        <a:cs typeface="Arial Narrow" panose="020B0604020202020204" pitchFamily="34" charset="0"/>
                      </a:endParaRPr>
                    </a:p>
                  </a:txBody>
                  <a:tcPr marL="68580" marR="68580" marT="0" marB="0" anchor="ctr"/>
                </a:tc>
                <a:extLst>
                  <a:ext uri="{0D108BD9-81ED-4DB2-BD59-A6C34878D82A}">
                    <a16:rowId xmlns:a16="http://schemas.microsoft.com/office/drawing/2014/main" val="494816824"/>
                  </a:ext>
                </a:extLst>
              </a:tr>
              <a:tr h="225730">
                <a:tc>
                  <a:txBody>
                    <a:bodyPr/>
                    <a:lstStyle/>
                    <a:p>
                      <a:pPr algn="just">
                        <a:buNone/>
                      </a:pPr>
                      <a:r>
                        <a:rPr lang="en-ZA" sz="1400" b="0" i="0" dirty="0">
                          <a:effectLst/>
                          <a:latin typeface="Arial Narrow" panose="020B0604020202020204" pitchFamily="34" charset="0"/>
                          <a:cs typeface="Arial Narrow" panose="020B0604020202020204" pitchFamily="34" charset="0"/>
                        </a:rPr>
                        <a:t>Social media marketing tools</a:t>
                      </a:r>
                      <a:endParaRPr lang="en-ZA" sz="1400" b="0" i="0" dirty="0">
                        <a:effectLst/>
                        <a:latin typeface="Arial Narrow" panose="020B0604020202020204" pitchFamily="34" charset="0"/>
                        <a:ea typeface="Times New Roman" panose="02020603050405020304" pitchFamily="18" charset="0"/>
                        <a:cs typeface="Arial Narrow" panose="020B0604020202020204" pitchFamily="34" charset="0"/>
                      </a:endParaRPr>
                    </a:p>
                  </a:txBody>
                  <a:tcPr marL="68580" marR="68580" marT="0" marB="0" anchor="ctr"/>
                </a:tc>
                <a:tc>
                  <a:txBody>
                    <a:bodyPr/>
                    <a:lstStyle/>
                    <a:p>
                      <a:pPr algn="just">
                        <a:buNone/>
                      </a:pPr>
                      <a:r>
                        <a:rPr lang="en-ZA" sz="1400" b="0" i="0" dirty="0">
                          <a:effectLst/>
                          <a:latin typeface="Arial Narrow" panose="020B0604020202020204" pitchFamily="34" charset="0"/>
                          <a:cs typeface="Arial Narrow" panose="020B0604020202020204" pitchFamily="34" charset="0"/>
                        </a:rPr>
                        <a:t>21,8</a:t>
                      </a:r>
                      <a:endParaRPr lang="en-ZA" sz="1400" b="0" i="0" dirty="0">
                        <a:effectLst/>
                        <a:latin typeface="Arial Narrow" panose="020B0604020202020204" pitchFamily="34" charset="0"/>
                        <a:ea typeface="Times New Roman" panose="02020603050405020304" pitchFamily="18" charset="0"/>
                        <a:cs typeface="Arial Narrow" panose="020B0604020202020204" pitchFamily="34" charset="0"/>
                      </a:endParaRPr>
                    </a:p>
                  </a:txBody>
                  <a:tcPr marL="68580" marR="68580" marT="0" marB="0" anchor="ctr"/>
                </a:tc>
                <a:tc>
                  <a:txBody>
                    <a:bodyPr/>
                    <a:lstStyle/>
                    <a:p>
                      <a:pPr algn="just">
                        <a:buNone/>
                      </a:pPr>
                      <a:r>
                        <a:rPr lang="en-ZA" sz="1400" b="0" i="0" dirty="0">
                          <a:effectLst/>
                          <a:latin typeface="Arial Narrow" panose="020B0604020202020204" pitchFamily="34" charset="0"/>
                          <a:cs typeface="Arial Narrow" panose="020B0604020202020204" pitchFamily="34" charset="0"/>
                        </a:rPr>
                        <a:t>20,9</a:t>
                      </a:r>
                      <a:endParaRPr lang="en-ZA" sz="1400" b="0" i="0" dirty="0">
                        <a:effectLst/>
                        <a:latin typeface="Arial Narrow" panose="020B0604020202020204" pitchFamily="34" charset="0"/>
                        <a:ea typeface="Times New Roman" panose="02020603050405020304" pitchFamily="18" charset="0"/>
                        <a:cs typeface="Arial Narrow" panose="020B0604020202020204" pitchFamily="34" charset="0"/>
                      </a:endParaRPr>
                    </a:p>
                  </a:txBody>
                  <a:tcPr marL="68580" marR="68580" marT="0" marB="0" anchor="ctr"/>
                </a:tc>
                <a:tc>
                  <a:txBody>
                    <a:bodyPr/>
                    <a:lstStyle/>
                    <a:p>
                      <a:pPr algn="just">
                        <a:buNone/>
                      </a:pPr>
                      <a:r>
                        <a:rPr lang="en-ZA" sz="1400" b="0" i="0">
                          <a:effectLst/>
                          <a:latin typeface="Arial Narrow" panose="020B0604020202020204" pitchFamily="34" charset="0"/>
                          <a:cs typeface="Arial Narrow" panose="020B0604020202020204" pitchFamily="34" charset="0"/>
                        </a:rPr>
                        <a:t>18,5</a:t>
                      </a:r>
                      <a:endParaRPr lang="en-ZA" sz="1400" b="0" i="0">
                        <a:effectLst/>
                        <a:latin typeface="Arial Narrow" panose="020B0604020202020204" pitchFamily="34" charset="0"/>
                        <a:ea typeface="Times New Roman" panose="02020603050405020304" pitchFamily="18" charset="0"/>
                        <a:cs typeface="Arial Narrow" panose="020B0604020202020204" pitchFamily="34" charset="0"/>
                      </a:endParaRPr>
                    </a:p>
                  </a:txBody>
                  <a:tcPr marL="68580" marR="68580" marT="0" marB="0" anchor="ctr"/>
                </a:tc>
                <a:tc>
                  <a:txBody>
                    <a:bodyPr/>
                    <a:lstStyle/>
                    <a:p>
                      <a:pPr algn="just">
                        <a:buNone/>
                      </a:pPr>
                      <a:r>
                        <a:rPr lang="en-ZA" sz="1400" b="0" i="0">
                          <a:effectLst/>
                          <a:latin typeface="Arial Narrow" panose="020B0604020202020204" pitchFamily="34" charset="0"/>
                          <a:cs typeface="Arial Narrow" panose="020B0604020202020204" pitchFamily="34" charset="0"/>
                        </a:rPr>
                        <a:t>18,2</a:t>
                      </a:r>
                      <a:endParaRPr lang="en-ZA" sz="1400" b="0" i="0">
                        <a:effectLst/>
                        <a:latin typeface="Arial Narrow" panose="020B0604020202020204" pitchFamily="34" charset="0"/>
                        <a:ea typeface="Times New Roman" panose="02020603050405020304" pitchFamily="18" charset="0"/>
                        <a:cs typeface="Arial Narrow" panose="020B0604020202020204" pitchFamily="34" charset="0"/>
                      </a:endParaRPr>
                    </a:p>
                  </a:txBody>
                  <a:tcPr marL="68580" marR="68580" marT="0" marB="0" anchor="ctr"/>
                </a:tc>
                <a:tc>
                  <a:txBody>
                    <a:bodyPr/>
                    <a:lstStyle/>
                    <a:p>
                      <a:pPr algn="just">
                        <a:buNone/>
                      </a:pPr>
                      <a:r>
                        <a:rPr lang="en-ZA" sz="1400" b="0" i="0" dirty="0">
                          <a:effectLst/>
                          <a:latin typeface="Arial Narrow" panose="020B0604020202020204" pitchFamily="34" charset="0"/>
                          <a:cs typeface="Arial Narrow" panose="020B0604020202020204" pitchFamily="34" charset="0"/>
                        </a:rPr>
                        <a:t>20,6</a:t>
                      </a:r>
                      <a:endParaRPr lang="en-ZA" sz="1400" b="0" i="0" dirty="0">
                        <a:effectLst/>
                        <a:latin typeface="Arial Narrow" panose="020B0604020202020204" pitchFamily="34" charset="0"/>
                        <a:ea typeface="Times New Roman" panose="02020603050405020304" pitchFamily="18" charset="0"/>
                        <a:cs typeface="Arial Narrow" panose="020B0604020202020204" pitchFamily="34" charset="0"/>
                      </a:endParaRPr>
                    </a:p>
                  </a:txBody>
                  <a:tcPr marL="68580" marR="68580" marT="0" marB="0" anchor="ctr"/>
                </a:tc>
                <a:extLst>
                  <a:ext uri="{0D108BD9-81ED-4DB2-BD59-A6C34878D82A}">
                    <a16:rowId xmlns:a16="http://schemas.microsoft.com/office/drawing/2014/main" val="3727779849"/>
                  </a:ext>
                </a:extLst>
              </a:tr>
              <a:tr h="225730">
                <a:tc>
                  <a:txBody>
                    <a:bodyPr/>
                    <a:lstStyle/>
                    <a:p>
                      <a:pPr algn="just">
                        <a:buNone/>
                      </a:pPr>
                      <a:r>
                        <a:rPr lang="en-ZA" sz="1400" b="0" i="0">
                          <a:effectLst/>
                          <a:latin typeface="Arial Narrow" panose="020B0604020202020204" pitchFamily="34" charset="0"/>
                          <a:cs typeface="Arial Narrow" panose="020B0604020202020204" pitchFamily="34" charset="0"/>
                        </a:rPr>
                        <a:t>Website</a:t>
                      </a:r>
                      <a:endParaRPr lang="en-ZA" sz="1400" b="0" i="0">
                        <a:effectLst/>
                        <a:latin typeface="Arial Narrow" panose="020B0604020202020204" pitchFamily="34" charset="0"/>
                        <a:ea typeface="Times New Roman" panose="02020603050405020304" pitchFamily="18" charset="0"/>
                        <a:cs typeface="Arial Narrow" panose="020B0604020202020204" pitchFamily="34" charset="0"/>
                      </a:endParaRPr>
                    </a:p>
                  </a:txBody>
                  <a:tcPr marL="68580" marR="68580" marT="0" marB="0" anchor="ctr"/>
                </a:tc>
                <a:tc>
                  <a:txBody>
                    <a:bodyPr/>
                    <a:lstStyle/>
                    <a:p>
                      <a:pPr algn="just">
                        <a:buNone/>
                      </a:pPr>
                      <a:r>
                        <a:rPr lang="en-ZA" sz="1400" b="0" i="0">
                          <a:effectLst/>
                          <a:latin typeface="Arial Narrow" panose="020B0604020202020204" pitchFamily="34" charset="0"/>
                          <a:cs typeface="Arial Narrow" panose="020B0604020202020204" pitchFamily="34" charset="0"/>
                        </a:rPr>
                        <a:t>19,7</a:t>
                      </a:r>
                      <a:endParaRPr lang="en-ZA" sz="1400" b="0" i="0">
                        <a:effectLst/>
                        <a:latin typeface="Arial Narrow" panose="020B0604020202020204" pitchFamily="34" charset="0"/>
                        <a:ea typeface="Times New Roman" panose="02020603050405020304" pitchFamily="18" charset="0"/>
                        <a:cs typeface="Arial Narrow" panose="020B0604020202020204" pitchFamily="34" charset="0"/>
                      </a:endParaRPr>
                    </a:p>
                  </a:txBody>
                  <a:tcPr marL="68580" marR="68580" marT="0" marB="0" anchor="ctr"/>
                </a:tc>
                <a:tc>
                  <a:txBody>
                    <a:bodyPr/>
                    <a:lstStyle/>
                    <a:p>
                      <a:pPr algn="just">
                        <a:buNone/>
                      </a:pPr>
                      <a:r>
                        <a:rPr lang="en-ZA" sz="1400" b="0" i="0" dirty="0">
                          <a:effectLst/>
                          <a:latin typeface="Arial Narrow" panose="020B0604020202020204" pitchFamily="34" charset="0"/>
                          <a:cs typeface="Arial Narrow" panose="020B0604020202020204" pitchFamily="34" charset="0"/>
                        </a:rPr>
                        <a:t>22,1</a:t>
                      </a:r>
                      <a:endParaRPr lang="en-ZA" sz="1400" b="0" i="0" dirty="0">
                        <a:effectLst/>
                        <a:latin typeface="Arial Narrow" panose="020B0604020202020204" pitchFamily="34" charset="0"/>
                        <a:ea typeface="Times New Roman" panose="02020603050405020304" pitchFamily="18" charset="0"/>
                        <a:cs typeface="Arial Narrow" panose="020B0604020202020204" pitchFamily="34" charset="0"/>
                      </a:endParaRPr>
                    </a:p>
                  </a:txBody>
                  <a:tcPr marL="68580" marR="68580" marT="0" marB="0" anchor="ctr"/>
                </a:tc>
                <a:tc>
                  <a:txBody>
                    <a:bodyPr/>
                    <a:lstStyle/>
                    <a:p>
                      <a:pPr algn="just">
                        <a:buNone/>
                      </a:pPr>
                      <a:r>
                        <a:rPr lang="en-ZA" sz="1400" b="0" i="0" dirty="0">
                          <a:effectLst/>
                          <a:latin typeface="Arial Narrow" panose="020B0604020202020204" pitchFamily="34" charset="0"/>
                          <a:cs typeface="Arial Narrow" panose="020B0604020202020204" pitchFamily="34" charset="0"/>
                        </a:rPr>
                        <a:t>17,0</a:t>
                      </a:r>
                      <a:endParaRPr lang="en-ZA" sz="1400" b="0" i="0" dirty="0">
                        <a:effectLst/>
                        <a:latin typeface="Arial Narrow" panose="020B0604020202020204" pitchFamily="34" charset="0"/>
                        <a:ea typeface="Times New Roman" panose="02020603050405020304" pitchFamily="18" charset="0"/>
                        <a:cs typeface="Arial Narrow" panose="020B0604020202020204" pitchFamily="34" charset="0"/>
                      </a:endParaRPr>
                    </a:p>
                  </a:txBody>
                  <a:tcPr marL="68580" marR="68580" marT="0" marB="0" anchor="ctr"/>
                </a:tc>
                <a:tc>
                  <a:txBody>
                    <a:bodyPr/>
                    <a:lstStyle/>
                    <a:p>
                      <a:pPr algn="just">
                        <a:buNone/>
                      </a:pPr>
                      <a:r>
                        <a:rPr lang="en-ZA" sz="1400" b="0" i="0" dirty="0">
                          <a:effectLst/>
                          <a:latin typeface="Arial Narrow" panose="020B0604020202020204" pitchFamily="34" charset="0"/>
                          <a:cs typeface="Arial Narrow" panose="020B0604020202020204" pitchFamily="34" charset="0"/>
                        </a:rPr>
                        <a:t>20,0</a:t>
                      </a:r>
                      <a:endParaRPr lang="en-ZA" sz="1400" b="0" i="0" dirty="0">
                        <a:effectLst/>
                        <a:latin typeface="Arial Narrow" panose="020B0604020202020204" pitchFamily="34" charset="0"/>
                        <a:ea typeface="Times New Roman" panose="02020603050405020304" pitchFamily="18" charset="0"/>
                        <a:cs typeface="Arial Narrow" panose="020B0604020202020204" pitchFamily="34" charset="0"/>
                      </a:endParaRPr>
                    </a:p>
                  </a:txBody>
                  <a:tcPr marL="68580" marR="68580" marT="0" marB="0" anchor="ctr"/>
                </a:tc>
                <a:tc>
                  <a:txBody>
                    <a:bodyPr/>
                    <a:lstStyle/>
                    <a:p>
                      <a:pPr algn="just">
                        <a:buNone/>
                      </a:pPr>
                      <a:r>
                        <a:rPr lang="en-ZA" sz="1400" b="0" i="0" dirty="0">
                          <a:effectLst/>
                          <a:latin typeface="Arial Narrow" panose="020B0604020202020204" pitchFamily="34" charset="0"/>
                          <a:cs typeface="Arial Narrow" panose="020B0604020202020204" pitchFamily="34" charset="0"/>
                        </a:rPr>
                        <a:t>21,2</a:t>
                      </a:r>
                      <a:endParaRPr lang="en-ZA" sz="1400" b="0" i="0" dirty="0">
                        <a:effectLst/>
                        <a:latin typeface="Arial Narrow" panose="020B0604020202020204" pitchFamily="34" charset="0"/>
                        <a:ea typeface="Times New Roman" panose="02020603050405020304" pitchFamily="18" charset="0"/>
                        <a:cs typeface="Arial Narrow" panose="020B0604020202020204" pitchFamily="34" charset="0"/>
                      </a:endParaRPr>
                    </a:p>
                  </a:txBody>
                  <a:tcPr marL="68580" marR="68580" marT="0" marB="0" anchor="ctr"/>
                </a:tc>
                <a:extLst>
                  <a:ext uri="{0D108BD9-81ED-4DB2-BD59-A6C34878D82A}">
                    <a16:rowId xmlns:a16="http://schemas.microsoft.com/office/drawing/2014/main" val="308753455"/>
                  </a:ext>
                </a:extLst>
              </a:tr>
              <a:tr h="225730">
                <a:tc>
                  <a:txBody>
                    <a:bodyPr/>
                    <a:lstStyle/>
                    <a:p>
                      <a:pPr algn="just">
                        <a:buNone/>
                      </a:pPr>
                      <a:r>
                        <a:rPr lang="en-ZA" sz="1400" b="0" i="0">
                          <a:effectLst/>
                          <a:latin typeface="Arial Narrow" panose="020B0604020202020204" pitchFamily="34" charset="0"/>
                          <a:cs typeface="Arial Narrow" panose="020B0604020202020204" pitchFamily="34" charset="0"/>
                        </a:rPr>
                        <a:t>Online booking</a:t>
                      </a:r>
                      <a:endParaRPr lang="en-ZA" sz="1400" b="0" i="0">
                        <a:effectLst/>
                        <a:latin typeface="Arial Narrow" panose="020B0604020202020204" pitchFamily="34" charset="0"/>
                        <a:ea typeface="Times New Roman" panose="02020603050405020304" pitchFamily="18" charset="0"/>
                        <a:cs typeface="Arial Narrow" panose="020B0604020202020204" pitchFamily="34" charset="0"/>
                      </a:endParaRPr>
                    </a:p>
                  </a:txBody>
                  <a:tcPr marL="68580" marR="68580" marT="0" marB="0" anchor="ctr"/>
                </a:tc>
                <a:tc>
                  <a:txBody>
                    <a:bodyPr/>
                    <a:lstStyle/>
                    <a:p>
                      <a:pPr algn="just">
                        <a:buNone/>
                      </a:pPr>
                      <a:r>
                        <a:rPr lang="en-ZA" sz="1400" b="0" i="0">
                          <a:effectLst/>
                          <a:latin typeface="Arial Narrow" panose="020B0604020202020204" pitchFamily="34" charset="0"/>
                          <a:cs typeface="Arial Narrow" panose="020B0604020202020204" pitchFamily="34" charset="0"/>
                        </a:rPr>
                        <a:t>21,9</a:t>
                      </a:r>
                      <a:endParaRPr lang="en-ZA" sz="1400" b="0" i="0">
                        <a:effectLst/>
                        <a:latin typeface="Arial Narrow" panose="020B0604020202020204" pitchFamily="34" charset="0"/>
                        <a:ea typeface="Times New Roman" panose="02020603050405020304" pitchFamily="18" charset="0"/>
                        <a:cs typeface="Arial Narrow" panose="020B0604020202020204" pitchFamily="34" charset="0"/>
                      </a:endParaRPr>
                    </a:p>
                  </a:txBody>
                  <a:tcPr marL="68580" marR="68580" marT="0" marB="0" anchor="ctr"/>
                </a:tc>
                <a:tc>
                  <a:txBody>
                    <a:bodyPr/>
                    <a:lstStyle/>
                    <a:p>
                      <a:pPr algn="just">
                        <a:buNone/>
                      </a:pPr>
                      <a:r>
                        <a:rPr lang="en-ZA" sz="1400" b="0" i="0" dirty="0">
                          <a:effectLst/>
                          <a:latin typeface="Arial Narrow" panose="020B0604020202020204" pitchFamily="34" charset="0"/>
                          <a:cs typeface="Arial Narrow" panose="020B0604020202020204" pitchFamily="34" charset="0"/>
                        </a:rPr>
                        <a:t>19,9</a:t>
                      </a:r>
                      <a:endParaRPr lang="en-ZA" sz="1400" b="0" i="0" dirty="0">
                        <a:effectLst/>
                        <a:latin typeface="Arial Narrow" panose="020B0604020202020204" pitchFamily="34" charset="0"/>
                        <a:ea typeface="Times New Roman" panose="02020603050405020304" pitchFamily="18" charset="0"/>
                        <a:cs typeface="Arial Narrow" panose="020B0604020202020204" pitchFamily="34" charset="0"/>
                      </a:endParaRPr>
                    </a:p>
                  </a:txBody>
                  <a:tcPr marL="68580" marR="68580" marT="0" marB="0" anchor="ctr"/>
                </a:tc>
                <a:tc>
                  <a:txBody>
                    <a:bodyPr/>
                    <a:lstStyle/>
                    <a:p>
                      <a:pPr algn="just">
                        <a:buNone/>
                      </a:pPr>
                      <a:r>
                        <a:rPr lang="en-ZA" sz="1400" b="0" i="0" dirty="0">
                          <a:effectLst/>
                          <a:latin typeface="Arial Narrow" panose="020B0604020202020204" pitchFamily="34" charset="0"/>
                          <a:cs typeface="Arial Narrow" panose="020B0604020202020204" pitchFamily="34" charset="0"/>
                        </a:rPr>
                        <a:t>17,2</a:t>
                      </a:r>
                      <a:endParaRPr lang="en-ZA" sz="1400" b="0" i="0" dirty="0">
                        <a:effectLst/>
                        <a:latin typeface="Arial Narrow" panose="020B0604020202020204" pitchFamily="34" charset="0"/>
                        <a:ea typeface="Times New Roman" panose="02020603050405020304" pitchFamily="18" charset="0"/>
                        <a:cs typeface="Arial Narrow" panose="020B0604020202020204" pitchFamily="34" charset="0"/>
                      </a:endParaRPr>
                    </a:p>
                  </a:txBody>
                  <a:tcPr marL="68580" marR="68580" marT="0" marB="0" anchor="ctr"/>
                </a:tc>
                <a:tc>
                  <a:txBody>
                    <a:bodyPr/>
                    <a:lstStyle/>
                    <a:p>
                      <a:pPr algn="just">
                        <a:buNone/>
                      </a:pPr>
                      <a:r>
                        <a:rPr lang="en-ZA" sz="1400" b="0" i="0" dirty="0">
                          <a:effectLst/>
                          <a:latin typeface="Arial Narrow" panose="020B0604020202020204" pitchFamily="34" charset="0"/>
                          <a:cs typeface="Arial Narrow" panose="020B0604020202020204" pitchFamily="34" charset="0"/>
                        </a:rPr>
                        <a:t>20,3</a:t>
                      </a:r>
                      <a:endParaRPr lang="en-ZA" sz="1400" b="0" i="0" dirty="0">
                        <a:effectLst/>
                        <a:latin typeface="Arial Narrow" panose="020B0604020202020204" pitchFamily="34" charset="0"/>
                        <a:ea typeface="Times New Roman" panose="02020603050405020304" pitchFamily="18" charset="0"/>
                        <a:cs typeface="Arial Narrow" panose="020B0604020202020204" pitchFamily="34" charset="0"/>
                      </a:endParaRPr>
                    </a:p>
                  </a:txBody>
                  <a:tcPr marL="68580" marR="68580" marT="0" marB="0" anchor="ctr"/>
                </a:tc>
                <a:tc>
                  <a:txBody>
                    <a:bodyPr/>
                    <a:lstStyle/>
                    <a:p>
                      <a:pPr algn="just">
                        <a:buNone/>
                      </a:pPr>
                      <a:r>
                        <a:rPr lang="en-ZA" sz="1400" b="0" i="0">
                          <a:effectLst/>
                          <a:latin typeface="Arial Narrow" panose="020B0604020202020204" pitchFamily="34" charset="0"/>
                          <a:cs typeface="Arial Narrow" panose="020B0604020202020204" pitchFamily="34" charset="0"/>
                        </a:rPr>
                        <a:t>20,7</a:t>
                      </a:r>
                      <a:endParaRPr lang="en-ZA" sz="1400" b="0" i="0">
                        <a:effectLst/>
                        <a:latin typeface="Arial Narrow" panose="020B0604020202020204" pitchFamily="34" charset="0"/>
                        <a:ea typeface="Times New Roman" panose="02020603050405020304" pitchFamily="18" charset="0"/>
                        <a:cs typeface="Arial Narrow" panose="020B0604020202020204" pitchFamily="34" charset="0"/>
                      </a:endParaRPr>
                    </a:p>
                  </a:txBody>
                  <a:tcPr marL="68580" marR="68580" marT="0" marB="0" anchor="ctr"/>
                </a:tc>
                <a:extLst>
                  <a:ext uri="{0D108BD9-81ED-4DB2-BD59-A6C34878D82A}">
                    <a16:rowId xmlns:a16="http://schemas.microsoft.com/office/drawing/2014/main" val="3654513392"/>
                  </a:ext>
                </a:extLst>
              </a:tr>
              <a:tr h="225730">
                <a:tc>
                  <a:txBody>
                    <a:bodyPr/>
                    <a:lstStyle/>
                    <a:p>
                      <a:pPr algn="just">
                        <a:buNone/>
                      </a:pPr>
                      <a:r>
                        <a:rPr lang="en-ZA" sz="1400" b="0" i="0" dirty="0">
                          <a:effectLst/>
                          <a:latin typeface="Arial Narrow" panose="020B0604020202020204" pitchFamily="34" charset="0"/>
                          <a:cs typeface="Arial Narrow" panose="020B0604020202020204" pitchFamily="34" charset="0"/>
                        </a:rPr>
                        <a:t>Digital payment systems</a:t>
                      </a:r>
                      <a:endParaRPr lang="en-ZA" sz="1400" b="0" i="0" dirty="0">
                        <a:effectLst/>
                        <a:latin typeface="Arial Narrow" panose="020B0604020202020204" pitchFamily="34" charset="0"/>
                        <a:ea typeface="Times New Roman" panose="02020603050405020304" pitchFamily="18" charset="0"/>
                        <a:cs typeface="Arial Narrow" panose="020B0604020202020204" pitchFamily="34" charset="0"/>
                      </a:endParaRPr>
                    </a:p>
                  </a:txBody>
                  <a:tcPr marL="68580" marR="68580" marT="0" marB="0" anchor="ctr"/>
                </a:tc>
                <a:tc>
                  <a:txBody>
                    <a:bodyPr/>
                    <a:lstStyle/>
                    <a:p>
                      <a:pPr algn="just">
                        <a:buNone/>
                      </a:pPr>
                      <a:r>
                        <a:rPr lang="en-ZA" sz="1400" b="0" i="0" dirty="0">
                          <a:effectLst/>
                          <a:latin typeface="Arial Narrow" panose="020B0604020202020204" pitchFamily="34" charset="0"/>
                          <a:cs typeface="Arial Narrow" panose="020B0604020202020204" pitchFamily="34" charset="0"/>
                        </a:rPr>
                        <a:t>25,5</a:t>
                      </a:r>
                      <a:endParaRPr lang="en-ZA" sz="1400" b="0" i="0" dirty="0">
                        <a:effectLst/>
                        <a:latin typeface="Arial Narrow" panose="020B0604020202020204" pitchFamily="34" charset="0"/>
                        <a:ea typeface="Times New Roman" panose="02020603050405020304" pitchFamily="18" charset="0"/>
                        <a:cs typeface="Arial Narrow" panose="020B0604020202020204" pitchFamily="34" charset="0"/>
                      </a:endParaRPr>
                    </a:p>
                  </a:txBody>
                  <a:tcPr marL="68580" marR="68580" marT="0" marB="0" anchor="ctr"/>
                </a:tc>
                <a:tc>
                  <a:txBody>
                    <a:bodyPr/>
                    <a:lstStyle/>
                    <a:p>
                      <a:pPr algn="just">
                        <a:buNone/>
                      </a:pPr>
                      <a:r>
                        <a:rPr lang="en-ZA" sz="1400" b="0" i="0" dirty="0">
                          <a:effectLst/>
                          <a:latin typeface="Arial Narrow" panose="020B0604020202020204" pitchFamily="34" charset="0"/>
                          <a:cs typeface="Arial Narrow" panose="020B0604020202020204" pitchFamily="34" charset="0"/>
                        </a:rPr>
                        <a:t>27,0</a:t>
                      </a:r>
                      <a:endParaRPr lang="en-ZA" sz="1400" b="0" i="0" dirty="0">
                        <a:effectLst/>
                        <a:latin typeface="Arial Narrow" panose="020B0604020202020204" pitchFamily="34" charset="0"/>
                        <a:ea typeface="Times New Roman" panose="02020603050405020304" pitchFamily="18" charset="0"/>
                        <a:cs typeface="Arial Narrow" panose="020B0604020202020204" pitchFamily="34" charset="0"/>
                      </a:endParaRPr>
                    </a:p>
                  </a:txBody>
                  <a:tcPr marL="68580" marR="68580" marT="0" marB="0" anchor="ctr"/>
                </a:tc>
                <a:tc>
                  <a:txBody>
                    <a:bodyPr/>
                    <a:lstStyle/>
                    <a:p>
                      <a:pPr algn="just">
                        <a:buNone/>
                      </a:pPr>
                      <a:r>
                        <a:rPr lang="en-ZA" sz="1400" b="0" i="0" dirty="0">
                          <a:effectLst/>
                          <a:latin typeface="Arial Narrow" panose="020B0604020202020204" pitchFamily="34" charset="0"/>
                          <a:cs typeface="Arial Narrow" panose="020B0604020202020204" pitchFamily="34" charset="0"/>
                        </a:rPr>
                        <a:t>12,2</a:t>
                      </a:r>
                      <a:endParaRPr lang="en-ZA" sz="1400" b="0" i="0" dirty="0">
                        <a:effectLst/>
                        <a:latin typeface="Arial Narrow" panose="020B0604020202020204" pitchFamily="34" charset="0"/>
                        <a:ea typeface="Times New Roman" panose="02020603050405020304" pitchFamily="18" charset="0"/>
                        <a:cs typeface="Arial Narrow" panose="020B0604020202020204" pitchFamily="34" charset="0"/>
                      </a:endParaRPr>
                    </a:p>
                  </a:txBody>
                  <a:tcPr marL="68580" marR="68580" marT="0" marB="0" anchor="ctr"/>
                </a:tc>
                <a:tc>
                  <a:txBody>
                    <a:bodyPr/>
                    <a:lstStyle/>
                    <a:p>
                      <a:pPr algn="just">
                        <a:buNone/>
                      </a:pPr>
                      <a:r>
                        <a:rPr lang="en-ZA" sz="1400" b="0" i="0">
                          <a:effectLst/>
                          <a:latin typeface="Arial Narrow" panose="020B0604020202020204" pitchFamily="34" charset="0"/>
                          <a:cs typeface="Arial Narrow" panose="020B0604020202020204" pitchFamily="34" charset="0"/>
                        </a:rPr>
                        <a:t>18,9</a:t>
                      </a:r>
                      <a:endParaRPr lang="en-ZA" sz="1400" b="0" i="0">
                        <a:effectLst/>
                        <a:latin typeface="Arial Narrow" panose="020B0604020202020204" pitchFamily="34" charset="0"/>
                        <a:ea typeface="Times New Roman" panose="02020603050405020304" pitchFamily="18" charset="0"/>
                        <a:cs typeface="Arial Narrow" panose="020B0604020202020204" pitchFamily="34" charset="0"/>
                      </a:endParaRPr>
                    </a:p>
                  </a:txBody>
                  <a:tcPr marL="68580" marR="68580" marT="0" marB="0" anchor="ctr"/>
                </a:tc>
                <a:tc>
                  <a:txBody>
                    <a:bodyPr/>
                    <a:lstStyle/>
                    <a:p>
                      <a:pPr algn="just">
                        <a:buNone/>
                      </a:pPr>
                      <a:r>
                        <a:rPr lang="en-ZA" sz="1400" b="0" i="0">
                          <a:effectLst/>
                          <a:latin typeface="Arial Narrow" panose="020B0604020202020204" pitchFamily="34" charset="0"/>
                          <a:cs typeface="Arial Narrow" panose="020B0604020202020204" pitchFamily="34" charset="0"/>
                        </a:rPr>
                        <a:t>16,4</a:t>
                      </a:r>
                      <a:endParaRPr lang="en-ZA" sz="1400" b="0" i="0">
                        <a:effectLst/>
                        <a:latin typeface="Arial Narrow" panose="020B0604020202020204" pitchFamily="34" charset="0"/>
                        <a:ea typeface="Times New Roman" panose="02020603050405020304" pitchFamily="18" charset="0"/>
                        <a:cs typeface="Arial Narrow" panose="020B0604020202020204" pitchFamily="34" charset="0"/>
                      </a:endParaRPr>
                    </a:p>
                  </a:txBody>
                  <a:tcPr marL="68580" marR="68580" marT="0" marB="0" anchor="ctr"/>
                </a:tc>
                <a:extLst>
                  <a:ext uri="{0D108BD9-81ED-4DB2-BD59-A6C34878D82A}">
                    <a16:rowId xmlns:a16="http://schemas.microsoft.com/office/drawing/2014/main" val="3383852482"/>
                  </a:ext>
                </a:extLst>
              </a:tr>
              <a:tr h="451458">
                <a:tc>
                  <a:txBody>
                    <a:bodyPr/>
                    <a:lstStyle/>
                    <a:p>
                      <a:pPr algn="just">
                        <a:buNone/>
                      </a:pPr>
                      <a:r>
                        <a:rPr lang="en-ZA" sz="1400" b="0" i="0" dirty="0">
                          <a:effectLst/>
                          <a:latin typeface="Arial Narrow" panose="020B0604020202020204" pitchFamily="34" charset="0"/>
                          <a:cs typeface="Arial Narrow" panose="020B0604020202020204" pitchFamily="34" charset="0"/>
                        </a:rPr>
                        <a:t>Cloud-based file storage and collaboration tools</a:t>
                      </a:r>
                      <a:endParaRPr lang="en-ZA" sz="1400" b="0" i="0" dirty="0">
                        <a:effectLst/>
                        <a:latin typeface="Arial Narrow" panose="020B0604020202020204" pitchFamily="34" charset="0"/>
                        <a:ea typeface="Times New Roman" panose="02020603050405020304" pitchFamily="18" charset="0"/>
                        <a:cs typeface="Arial Narrow" panose="020B0604020202020204" pitchFamily="34" charset="0"/>
                      </a:endParaRPr>
                    </a:p>
                  </a:txBody>
                  <a:tcPr marL="68580" marR="68580" marT="0" marB="0" anchor="ctr"/>
                </a:tc>
                <a:tc>
                  <a:txBody>
                    <a:bodyPr/>
                    <a:lstStyle/>
                    <a:p>
                      <a:pPr algn="just">
                        <a:buNone/>
                      </a:pPr>
                      <a:r>
                        <a:rPr lang="en-ZA" sz="1400" b="0" i="0" dirty="0">
                          <a:effectLst/>
                          <a:latin typeface="Arial Narrow" panose="020B0604020202020204" pitchFamily="34" charset="0"/>
                          <a:cs typeface="Arial Narrow" panose="020B0604020202020204" pitchFamily="34" charset="0"/>
                        </a:rPr>
                        <a:t>10,8</a:t>
                      </a:r>
                      <a:endParaRPr lang="en-ZA" sz="1400" b="0" i="0" dirty="0">
                        <a:effectLst/>
                        <a:latin typeface="Arial Narrow" panose="020B0604020202020204" pitchFamily="34" charset="0"/>
                        <a:ea typeface="Times New Roman" panose="02020603050405020304" pitchFamily="18" charset="0"/>
                        <a:cs typeface="Arial Narrow" panose="020B0604020202020204" pitchFamily="34" charset="0"/>
                      </a:endParaRPr>
                    </a:p>
                  </a:txBody>
                  <a:tcPr marL="68580" marR="68580" marT="0" marB="0" anchor="ctr"/>
                </a:tc>
                <a:tc>
                  <a:txBody>
                    <a:bodyPr/>
                    <a:lstStyle/>
                    <a:p>
                      <a:pPr algn="just">
                        <a:buNone/>
                      </a:pPr>
                      <a:r>
                        <a:rPr lang="en-ZA" sz="1400" b="0" i="0" dirty="0">
                          <a:effectLst/>
                          <a:latin typeface="Arial Narrow" panose="020B0604020202020204" pitchFamily="34" charset="0"/>
                          <a:cs typeface="Arial Narrow" panose="020B0604020202020204" pitchFamily="34" charset="0"/>
                        </a:rPr>
                        <a:t>26,5</a:t>
                      </a:r>
                      <a:endParaRPr lang="en-ZA" sz="1400" b="0" i="0" dirty="0">
                        <a:effectLst/>
                        <a:latin typeface="Arial Narrow" panose="020B0604020202020204" pitchFamily="34" charset="0"/>
                        <a:ea typeface="Times New Roman" panose="02020603050405020304" pitchFamily="18" charset="0"/>
                        <a:cs typeface="Arial Narrow" panose="020B0604020202020204" pitchFamily="34" charset="0"/>
                      </a:endParaRPr>
                    </a:p>
                  </a:txBody>
                  <a:tcPr marL="68580" marR="68580" marT="0" marB="0" anchor="ctr"/>
                </a:tc>
                <a:tc>
                  <a:txBody>
                    <a:bodyPr/>
                    <a:lstStyle/>
                    <a:p>
                      <a:pPr algn="just">
                        <a:buNone/>
                      </a:pPr>
                      <a:r>
                        <a:rPr lang="en-ZA" sz="1400" b="0" i="0">
                          <a:effectLst/>
                          <a:latin typeface="Arial Narrow" panose="020B0604020202020204" pitchFamily="34" charset="0"/>
                          <a:cs typeface="Arial Narrow" panose="020B0604020202020204" pitchFamily="34" charset="0"/>
                        </a:rPr>
                        <a:t>15,1</a:t>
                      </a:r>
                      <a:endParaRPr lang="en-ZA" sz="1400" b="0" i="0">
                        <a:effectLst/>
                        <a:latin typeface="Arial Narrow" panose="020B0604020202020204" pitchFamily="34" charset="0"/>
                        <a:ea typeface="Times New Roman" panose="02020603050405020304" pitchFamily="18" charset="0"/>
                        <a:cs typeface="Arial Narrow" panose="020B0604020202020204" pitchFamily="34" charset="0"/>
                      </a:endParaRPr>
                    </a:p>
                  </a:txBody>
                  <a:tcPr marL="68580" marR="68580" marT="0" marB="0" anchor="ctr"/>
                </a:tc>
                <a:tc>
                  <a:txBody>
                    <a:bodyPr/>
                    <a:lstStyle/>
                    <a:p>
                      <a:pPr algn="just">
                        <a:buNone/>
                      </a:pPr>
                      <a:r>
                        <a:rPr lang="en-ZA" sz="1400" b="0" i="0">
                          <a:effectLst/>
                          <a:latin typeface="Arial Narrow" panose="020B0604020202020204" pitchFamily="34" charset="0"/>
                          <a:cs typeface="Arial Narrow" panose="020B0604020202020204" pitchFamily="34" charset="0"/>
                        </a:rPr>
                        <a:t>15,1</a:t>
                      </a:r>
                      <a:endParaRPr lang="en-ZA" sz="1400" b="0" i="0">
                        <a:effectLst/>
                        <a:latin typeface="Arial Narrow" panose="020B0604020202020204" pitchFamily="34" charset="0"/>
                        <a:ea typeface="Times New Roman" panose="02020603050405020304" pitchFamily="18" charset="0"/>
                        <a:cs typeface="Arial Narrow" panose="020B0604020202020204" pitchFamily="34" charset="0"/>
                      </a:endParaRPr>
                    </a:p>
                  </a:txBody>
                  <a:tcPr marL="68580" marR="68580" marT="0" marB="0" anchor="ctr"/>
                </a:tc>
                <a:tc>
                  <a:txBody>
                    <a:bodyPr/>
                    <a:lstStyle/>
                    <a:p>
                      <a:pPr algn="just">
                        <a:buNone/>
                      </a:pPr>
                      <a:r>
                        <a:rPr lang="en-ZA" sz="1400" b="0" i="0" dirty="0">
                          <a:effectLst/>
                          <a:latin typeface="Arial Narrow" panose="020B0604020202020204" pitchFamily="34" charset="0"/>
                          <a:cs typeface="Arial Narrow" panose="020B0604020202020204" pitchFamily="34" charset="0"/>
                        </a:rPr>
                        <a:t>32,5</a:t>
                      </a:r>
                      <a:endParaRPr lang="en-ZA" sz="1400" b="0" i="0" dirty="0">
                        <a:effectLst/>
                        <a:latin typeface="Arial Narrow" panose="020B0604020202020204" pitchFamily="34" charset="0"/>
                        <a:ea typeface="Times New Roman" panose="02020603050405020304" pitchFamily="18" charset="0"/>
                        <a:cs typeface="Arial Narrow" panose="020B0604020202020204" pitchFamily="34" charset="0"/>
                      </a:endParaRPr>
                    </a:p>
                  </a:txBody>
                  <a:tcPr marL="68580" marR="68580" marT="0" marB="0" anchor="ctr"/>
                </a:tc>
                <a:extLst>
                  <a:ext uri="{0D108BD9-81ED-4DB2-BD59-A6C34878D82A}">
                    <a16:rowId xmlns:a16="http://schemas.microsoft.com/office/drawing/2014/main" val="3872045992"/>
                  </a:ext>
                </a:extLst>
              </a:tr>
              <a:tr h="225730">
                <a:tc>
                  <a:txBody>
                    <a:bodyPr/>
                    <a:lstStyle/>
                    <a:p>
                      <a:pPr algn="just">
                        <a:buNone/>
                      </a:pPr>
                      <a:r>
                        <a:rPr lang="en-ZA" sz="1400" b="0" i="0">
                          <a:effectLst/>
                          <a:latin typeface="Arial Narrow" panose="020B0604020202020204" pitchFamily="34" charset="0"/>
                          <a:cs typeface="Arial Narrow" panose="020B0604020202020204" pitchFamily="34" charset="0"/>
                        </a:rPr>
                        <a:t>Mobile Apps</a:t>
                      </a:r>
                      <a:endParaRPr lang="en-ZA" sz="1400" b="0" i="0">
                        <a:effectLst/>
                        <a:latin typeface="Arial Narrow" panose="020B0604020202020204" pitchFamily="34" charset="0"/>
                        <a:ea typeface="Times New Roman" panose="02020603050405020304" pitchFamily="18" charset="0"/>
                        <a:cs typeface="Arial Narrow" panose="020B0604020202020204" pitchFamily="34" charset="0"/>
                      </a:endParaRPr>
                    </a:p>
                  </a:txBody>
                  <a:tcPr marL="68580" marR="68580" marT="0" marB="0" anchor="ctr"/>
                </a:tc>
                <a:tc>
                  <a:txBody>
                    <a:bodyPr/>
                    <a:lstStyle/>
                    <a:p>
                      <a:pPr algn="just">
                        <a:buNone/>
                      </a:pPr>
                      <a:r>
                        <a:rPr lang="en-ZA" sz="1400" b="0" i="0">
                          <a:effectLst/>
                          <a:latin typeface="Arial Narrow" panose="020B0604020202020204" pitchFamily="34" charset="0"/>
                          <a:cs typeface="Arial Narrow" panose="020B0604020202020204" pitchFamily="34" charset="0"/>
                        </a:rPr>
                        <a:t>20,3</a:t>
                      </a:r>
                      <a:endParaRPr lang="en-ZA" sz="1400" b="0" i="0">
                        <a:effectLst/>
                        <a:latin typeface="Arial Narrow" panose="020B0604020202020204" pitchFamily="34" charset="0"/>
                        <a:ea typeface="Times New Roman" panose="02020603050405020304" pitchFamily="18" charset="0"/>
                        <a:cs typeface="Arial Narrow" panose="020B0604020202020204" pitchFamily="34" charset="0"/>
                      </a:endParaRPr>
                    </a:p>
                  </a:txBody>
                  <a:tcPr marL="68580" marR="68580" marT="0" marB="0" anchor="ctr"/>
                </a:tc>
                <a:tc>
                  <a:txBody>
                    <a:bodyPr/>
                    <a:lstStyle/>
                    <a:p>
                      <a:pPr algn="just">
                        <a:buNone/>
                      </a:pPr>
                      <a:r>
                        <a:rPr lang="en-ZA" sz="1400" b="0" i="0">
                          <a:effectLst/>
                          <a:latin typeface="Arial Narrow" panose="020B0604020202020204" pitchFamily="34" charset="0"/>
                          <a:cs typeface="Arial Narrow" panose="020B0604020202020204" pitchFamily="34" charset="0"/>
                        </a:rPr>
                        <a:t>21,7</a:t>
                      </a:r>
                      <a:endParaRPr lang="en-ZA" sz="1400" b="0" i="0">
                        <a:effectLst/>
                        <a:latin typeface="Arial Narrow" panose="020B0604020202020204" pitchFamily="34" charset="0"/>
                        <a:ea typeface="Times New Roman" panose="02020603050405020304" pitchFamily="18" charset="0"/>
                        <a:cs typeface="Arial Narrow" panose="020B0604020202020204" pitchFamily="34" charset="0"/>
                      </a:endParaRPr>
                    </a:p>
                  </a:txBody>
                  <a:tcPr marL="68580" marR="68580" marT="0" marB="0" anchor="ctr"/>
                </a:tc>
                <a:tc>
                  <a:txBody>
                    <a:bodyPr/>
                    <a:lstStyle/>
                    <a:p>
                      <a:pPr algn="just">
                        <a:buNone/>
                      </a:pPr>
                      <a:r>
                        <a:rPr lang="en-ZA" sz="1400" b="0" i="0" dirty="0">
                          <a:effectLst/>
                          <a:latin typeface="Arial Narrow" panose="020B0604020202020204" pitchFamily="34" charset="0"/>
                          <a:cs typeface="Arial Narrow" panose="020B0604020202020204" pitchFamily="34" charset="0"/>
                        </a:rPr>
                        <a:t>14,0</a:t>
                      </a:r>
                      <a:endParaRPr lang="en-ZA" sz="1400" b="0" i="0" dirty="0">
                        <a:effectLst/>
                        <a:latin typeface="Arial Narrow" panose="020B0604020202020204" pitchFamily="34" charset="0"/>
                        <a:ea typeface="Times New Roman" panose="02020603050405020304" pitchFamily="18" charset="0"/>
                        <a:cs typeface="Arial Narrow" panose="020B0604020202020204" pitchFamily="34" charset="0"/>
                      </a:endParaRPr>
                    </a:p>
                  </a:txBody>
                  <a:tcPr marL="68580" marR="68580" marT="0" marB="0" anchor="ctr"/>
                </a:tc>
                <a:tc>
                  <a:txBody>
                    <a:bodyPr/>
                    <a:lstStyle/>
                    <a:p>
                      <a:pPr algn="just">
                        <a:buNone/>
                      </a:pPr>
                      <a:r>
                        <a:rPr lang="en-ZA" sz="1400" b="0" i="0" dirty="0">
                          <a:effectLst/>
                          <a:latin typeface="Arial Narrow" panose="020B0604020202020204" pitchFamily="34" charset="0"/>
                          <a:cs typeface="Arial Narrow" panose="020B0604020202020204" pitchFamily="34" charset="0"/>
                        </a:rPr>
                        <a:t>23,6</a:t>
                      </a:r>
                      <a:endParaRPr lang="en-ZA" sz="1400" b="0" i="0" dirty="0">
                        <a:effectLst/>
                        <a:latin typeface="Arial Narrow" panose="020B0604020202020204" pitchFamily="34" charset="0"/>
                        <a:ea typeface="Times New Roman" panose="02020603050405020304" pitchFamily="18" charset="0"/>
                        <a:cs typeface="Arial Narrow" panose="020B0604020202020204" pitchFamily="34" charset="0"/>
                      </a:endParaRPr>
                    </a:p>
                  </a:txBody>
                  <a:tcPr marL="68580" marR="68580" marT="0" marB="0" anchor="ctr"/>
                </a:tc>
                <a:tc>
                  <a:txBody>
                    <a:bodyPr/>
                    <a:lstStyle/>
                    <a:p>
                      <a:pPr algn="just">
                        <a:buNone/>
                      </a:pPr>
                      <a:r>
                        <a:rPr lang="en-ZA" sz="1400" b="0" i="0">
                          <a:effectLst/>
                          <a:latin typeface="Arial Narrow" panose="020B0604020202020204" pitchFamily="34" charset="0"/>
                          <a:cs typeface="Arial Narrow" panose="020B0604020202020204" pitchFamily="34" charset="0"/>
                        </a:rPr>
                        <a:t>20,4</a:t>
                      </a:r>
                      <a:endParaRPr lang="en-ZA" sz="1400" b="0" i="0">
                        <a:effectLst/>
                        <a:latin typeface="Arial Narrow" panose="020B0604020202020204" pitchFamily="34" charset="0"/>
                        <a:ea typeface="Times New Roman" panose="02020603050405020304" pitchFamily="18" charset="0"/>
                        <a:cs typeface="Arial Narrow" panose="020B0604020202020204" pitchFamily="34" charset="0"/>
                      </a:endParaRPr>
                    </a:p>
                  </a:txBody>
                  <a:tcPr marL="68580" marR="68580" marT="0" marB="0" anchor="ctr"/>
                </a:tc>
                <a:extLst>
                  <a:ext uri="{0D108BD9-81ED-4DB2-BD59-A6C34878D82A}">
                    <a16:rowId xmlns:a16="http://schemas.microsoft.com/office/drawing/2014/main" val="4215513793"/>
                  </a:ext>
                </a:extLst>
              </a:tr>
              <a:tr h="430460">
                <a:tc>
                  <a:txBody>
                    <a:bodyPr/>
                    <a:lstStyle/>
                    <a:p>
                      <a:pPr algn="just">
                        <a:buNone/>
                      </a:pPr>
                      <a:r>
                        <a:rPr lang="en-ZA" sz="1400" b="0" i="0" dirty="0">
                          <a:effectLst/>
                          <a:latin typeface="Arial Narrow" panose="020B0604020202020204" pitchFamily="34" charset="0"/>
                          <a:cs typeface="Arial Narrow" panose="020B0604020202020204" pitchFamily="34" charset="0"/>
                        </a:rPr>
                        <a:t>Data analytics and reporting tools</a:t>
                      </a:r>
                      <a:endParaRPr lang="en-ZA" sz="1400" b="0" i="0" dirty="0">
                        <a:effectLst/>
                        <a:latin typeface="Arial Narrow" panose="020B0604020202020204" pitchFamily="34" charset="0"/>
                        <a:ea typeface="Times New Roman" panose="02020603050405020304" pitchFamily="18" charset="0"/>
                        <a:cs typeface="Arial Narrow" panose="020B0604020202020204" pitchFamily="34" charset="0"/>
                      </a:endParaRPr>
                    </a:p>
                  </a:txBody>
                  <a:tcPr marL="68580" marR="68580" marT="0" marB="0" anchor="ctr"/>
                </a:tc>
                <a:tc>
                  <a:txBody>
                    <a:bodyPr/>
                    <a:lstStyle/>
                    <a:p>
                      <a:pPr algn="just">
                        <a:buNone/>
                      </a:pPr>
                      <a:r>
                        <a:rPr lang="en-ZA" sz="1400" b="0" i="0" dirty="0">
                          <a:effectLst/>
                          <a:latin typeface="Arial Narrow" panose="020B0604020202020204" pitchFamily="34" charset="0"/>
                          <a:cs typeface="Arial Narrow" panose="020B0604020202020204" pitchFamily="34" charset="0"/>
                        </a:rPr>
                        <a:t>33,8</a:t>
                      </a:r>
                      <a:endParaRPr lang="en-ZA" sz="1400" b="0" i="0" dirty="0">
                        <a:effectLst/>
                        <a:latin typeface="Arial Narrow" panose="020B0604020202020204" pitchFamily="34" charset="0"/>
                        <a:ea typeface="Times New Roman" panose="02020603050405020304" pitchFamily="18" charset="0"/>
                        <a:cs typeface="Arial Narrow" panose="020B0604020202020204" pitchFamily="34" charset="0"/>
                      </a:endParaRPr>
                    </a:p>
                  </a:txBody>
                  <a:tcPr marL="68580" marR="68580" marT="0" marB="0" anchor="ctr"/>
                </a:tc>
                <a:tc>
                  <a:txBody>
                    <a:bodyPr/>
                    <a:lstStyle/>
                    <a:p>
                      <a:pPr algn="just">
                        <a:buNone/>
                      </a:pPr>
                      <a:r>
                        <a:rPr lang="en-ZA" sz="1400" b="0" i="0">
                          <a:effectLst/>
                          <a:latin typeface="Arial Narrow" panose="020B0604020202020204" pitchFamily="34" charset="0"/>
                          <a:cs typeface="Arial Narrow" panose="020B0604020202020204" pitchFamily="34" charset="0"/>
                        </a:rPr>
                        <a:t>15,4</a:t>
                      </a:r>
                      <a:endParaRPr lang="en-ZA" sz="1400" b="0" i="0">
                        <a:effectLst/>
                        <a:latin typeface="Arial Narrow" panose="020B0604020202020204" pitchFamily="34" charset="0"/>
                        <a:ea typeface="Times New Roman" panose="02020603050405020304" pitchFamily="18" charset="0"/>
                        <a:cs typeface="Arial Narrow" panose="020B0604020202020204" pitchFamily="34" charset="0"/>
                      </a:endParaRPr>
                    </a:p>
                  </a:txBody>
                  <a:tcPr marL="68580" marR="68580" marT="0" marB="0" anchor="ctr"/>
                </a:tc>
                <a:tc>
                  <a:txBody>
                    <a:bodyPr/>
                    <a:lstStyle/>
                    <a:p>
                      <a:pPr algn="just">
                        <a:buNone/>
                      </a:pPr>
                      <a:r>
                        <a:rPr lang="en-ZA" sz="1400" b="0" i="0" dirty="0">
                          <a:effectLst/>
                          <a:latin typeface="Arial Narrow" panose="020B0604020202020204" pitchFamily="34" charset="0"/>
                          <a:cs typeface="Arial Narrow" panose="020B0604020202020204" pitchFamily="34" charset="0"/>
                        </a:rPr>
                        <a:t>20,8</a:t>
                      </a:r>
                      <a:endParaRPr lang="en-ZA" sz="1400" b="0" i="0" dirty="0">
                        <a:effectLst/>
                        <a:latin typeface="Arial Narrow" panose="020B0604020202020204" pitchFamily="34" charset="0"/>
                        <a:ea typeface="Times New Roman" panose="02020603050405020304" pitchFamily="18" charset="0"/>
                        <a:cs typeface="Arial Narrow" panose="020B0604020202020204" pitchFamily="34" charset="0"/>
                      </a:endParaRPr>
                    </a:p>
                  </a:txBody>
                  <a:tcPr marL="68580" marR="68580" marT="0" marB="0" anchor="ctr"/>
                </a:tc>
                <a:tc>
                  <a:txBody>
                    <a:bodyPr/>
                    <a:lstStyle/>
                    <a:p>
                      <a:pPr algn="just">
                        <a:buNone/>
                      </a:pPr>
                      <a:r>
                        <a:rPr lang="en-ZA" sz="1400" b="0" i="0">
                          <a:effectLst/>
                          <a:latin typeface="Arial Narrow" panose="020B0604020202020204" pitchFamily="34" charset="0"/>
                          <a:cs typeface="Arial Narrow" panose="020B0604020202020204" pitchFamily="34" charset="0"/>
                        </a:rPr>
                        <a:t>12,3</a:t>
                      </a:r>
                      <a:endParaRPr lang="en-ZA" sz="1400" b="0" i="0">
                        <a:effectLst/>
                        <a:latin typeface="Arial Narrow" panose="020B0604020202020204" pitchFamily="34" charset="0"/>
                        <a:ea typeface="Times New Roman" panose="02020603050405020304" pitchFamily="18" charset="0"/>
                        <a:cs typeface="Arial Narrow" panose="020B0604020202020204" pitchFamily="34" charset="0"/>
                      </a:endParaRPr>
                    </a:p>
                  </a:txBody>
                  <a:tcPr marL="68580" marR="68580" marT="0" marB="0" anchor="ctr"/>
                </a:tc>
                <a:tc>
                  <a:txBody>
                    <a:bodyPr/>
                    <a:lstStyle/>
                    <a:p>
                      <a:pPr algn="just">
                        <a:buNone/>
                      </a:pPr>
                      <a:r>
                        <a:rPr lang="en-ZA" sz="1400" b="0" i="0">
                          <a:effectLst/>
                          <a:latin typeface="Arial Narrow" panose="020B0604020202020204" pitchFamily="34" charset="0"/>
                          <a:cs typeface="Arial Narrow" panose="020B0604020202020204" pitchFamily="34" charset="0"/>
                        </a:rPr>
                        <a:t>17,7</a:t>
                      </a:r>
                      <a:endParaRPr lang="en-ZA" sz="1400" b="0" i="0">
                        <a:effectLst/>
                        <a:latin typeface="Arial Narrow" panose="020B0604020202020204" pitchFamily="34" charset="0"/>
                        <a:ea typeface="Times New Roman" panose="02020603050405020304" pitchFamily="18" charset="0"/>
                        <a:cs typeface="Arial Narrow" panose="020B0604020202020204" pitchFamily="34" charset="0"/>
                      </a:endParaRPr>
                    </a:p>
                  </a:txBody>
                  <a:tcPr marL="68580" marR="68580" marT="0" marB="0" anchor="ctr"/>
                </a:tc>
                <a:extLst>
                  <a:ext uri="{0D108BD9-81ED-4DB2-BD59-A6C34878D82A}">
                    <a16:rowId xmlns:a16="http://schemas.microsoft.com/office/drawing/2014/main" val="4084496246"/>
                  </a:ext>
                </a:extLst>
              </a:tr>
              <a:tr h="430460">
                <a:tc>
                  <a:txBody>
                    <a:bodyPr/>
                    <a:lstStyle/>
                    <a:p>
                      <a:pPr algn="just">
                        <a:buNone/>
                      </a:pPr>
                      <a:r>
                        <a:rPr lang="en-ZA" sz="1400" b="0" i="0">
                          <a:effectLst/>
                          <a:latin typeface="Arial Narrow" panose="020B0604020202020204" pitchFamily="34" charset="0"/>
                          <a:cs typeface="Arial Narrow" panose="020B0604020202020204" pitchFamily="34" charset="0"/>
                        </a:rPr>
                        <a:t>Website with an e-commerce platform</a:t>
                      </a:r>
                      <a:endParaRPr lang="en-ZA" sz="1400" b="0" i="0">
                        <a:effectLst/>
                        <a:latin typeface="Arial Narrow" panose="020B0604020202020204" pitchFamily="34" charset="0"/>
                        <a:ea typeface="Times New Roman" panose="02020603050405020304" pitchFamily="18" charset="0"/>
                        <a:cs typeface="Arial Narrow" panose="020B0604020202020204" pitchFamily="34" charset="0"/>
                      </a:endParaRPr>
                    </a:p>
                  </a:txBody>
                  <a:tcPr marL="68580" marR="68580" marT="0" marB="0" anchor="ctr"/>
                </a:tc>
                <a:tc>
                  <a:txBody>
                    <a:bodyPr/>
                    <a:lstStyle/>
                    <a:p>
                      <a:pPr algn="just">
                        <a:buNone/>
                      </a:pPr>
                      <a:r>
                        <a:rPr lang="en-ZA" sz="1400" b="0" i="0">
                          <a:effectLst/>
                          <a:latin typeface="Arial Narrow" panose="020B0604020202020204" pitchFamily="34" charset="0"/>
                          <a:cs typeface="Arial Narrow" panose="020B0604020202020204" pitchFamily="34" charset="0"/>
                        </a:rPr>
                        <a:t>19,5</a:t>
                      </a:r>
                      <a:endParaRPr lang="en-ZA" sz="1400" b="0" i="0">
                        <a:effectLst/>
                        <a:latin typeface="Arial Narrow" panose="020B0604020202020204" pitchFamily="34" charset="0"/>
                        <a:ea typeface="Times New Roman" panose="02020603050405020304" pitchFamily="18" charset="0"/>
                        <a:cs typeface="Arial Narrow" panose="020B0604020202020204" pitchFamily="34" charset="0"/>
                      </a:endParaRPr>
                    </a:p>
                  </a:txBody>
                  <a:tcPr marL="68580" marR="68580" marT="0" marB="0" anchor="ctr"/>
                </a:tc>
                <a:tc>
                  <a:txBody>
                    <a:bodyPr/>
                    <a:lstStyle/>
                    <a:p>
                      <a:pPr algn="just">
                        <a:buNone/>
                      </a:pPr>
                      <a:r>
                        <a:rPr lang="en-ZA" sz="1400" b="0" i="0">
                          <a:effectLst/>
                          <a:latin typeface="Arial Narrow" panose="020B0604020202020204" pitchFamily="34" charset="0"/>
                          <a:cs typeface="Arial Narrow" panose="020B0604020202020204" pitchFamily="34" charset="0"/>
                        </a:rPr>
                        <a:t>15,0</a:t>
                      </a:r>
                      <a:endParaRPr lang="en-ZA" sz="1400" b="0" i="0">
                        <a:effectLst/>
                        <a:latin typeface="Arial Narrow" panose="020B0604020202020204" pitchFamily="34" charset="0"/>
                        <a:ea typeface="Times New Roman" panose="02020603050405020304" pitchFamily="18" charset="0"/>
                        <a:cs typeface="Arial Narrow" panose="020B0604020202020204" pitchFamily="34" charset="0"/>
                      </a:endParaRPr>
                    </a:p>
                  </a:txBody>
                  <a:tcPr marL="68580" marR="68580" marT="0" marB="0" anchor="ctr"/>
                </a:tc>
                <a:tc>
                  <a:txBody>
                    <a:bodyPr/>
                    <a:lstStyle/>
                    <a:p>
                      <a:pPr algn="just">
                        <a:buNone/>
                      </a:pPr>
                      <a:r>
                        <a:rPr lang="en-ZA" sz="1400" b="0" i="0">
                          <a:effectLst/>
                          <a:latin typeface="Arial Narrow" panose="020B0604020202020204" pitchFamily="34" charset="0"/>
                          <a:cs typeface="Arial Narrow" panose="020B0604020202020204" pitchFamily="34" charset="0"/>
                        </a:rPr>
                        <a:t>8,0</a:t>
                      </a:r>
                      <a:endParaRPr lang="en-ZA" sz="1400" b="0" i="0">
                        <a:effectLst/>
                        <a:latin typeface="Arial Narrow" panose="020B0604020202020204" pitchFamily="34" charset="0"/>
                        <a:ea typeface="Times New Roman" panose="02020603050405020304" pitchFamily="18" charset="0"/>
                        <a:cs typeface="Arial Narrow" panose="020B0604020202020204" pitchFamily="34" charset="0"/>
                      </a:endParaRPr>
                    </a:p>
                  </a:txBody>
                  <a:tcPr marL="68580" marR="68580" marT="0" marB="0" anchor="ctr"/>
                </a:tc>
                <a:tc>
                  <a:txBody>
                    <a:bodyPr/>
                    <a:lstStyle/>
                    <a:p>
                      <a:pPr algn="just">
                        <a:buNone/>
                      </a:pPr>
                      <a:r>
                        <a:rPr lang="en-ZA" sz="1400" b="0" i="0">
                          <a:effectLst/>
                          <a:latin typeface="Arial Narrow" panose="020B0604020202020204" pitchFamily="34" charset="0"/>
                          <a:cs typeface="Arial Narrow" panose="020B0604020202020204" pitchFamily="34" charset="0"/>
                        </a:rPr>
                        <a:t>9,7</a:t>
                      </a:r>
                      <a:endParaRPr lang="en-ZA" sz="1400" b="0" i="0">
                        <a:effectLst/>
                        <a:latin typeface="Arial Narrow" panose="020B0604020202020204" pitchFamily="34" charset="0"/>
                        <a:ea typeface="Times New Roman" panose="02020603050405020304" pitchFamily="18" charset="0"/>
                        <a:cs typeface="Arial Narrow" panose="020B0604020202020204" pitchFamily="34" charset="0"/>
                      </a:endParaRPr>
                    </a:p>
                  </a:txBody>
                  <a:tcPr marL="68580" marR="68580" marT="0" marB="0" anchor="ctr"/>
                </a:tc>
                <a:tc>
                  <a:txBody>
                    <a:bodyPr/>
                    <a:lstStyle/>
                    <a:p>
                      <a:pPr algn="just">
                        <a:buNone/>
                      </a:pPr>
                      <a:r>
                        <a:rPr lang="en-ZA" sz="1400" b="0" i="0" dirty="0">
                          <a:effectLst/>
                          <a:latin typeface="Arial Narrow" panose="020B0604020202020204" pitchFamily="34" charset="0"/>
                          <a:cs typeface="Arial Narrow" panose="020B0604020202020204" pitchFamily="34" charset="0"/>
                        </a:rPr>
                        <a:t>47,8</a:t>
                      </a:r>
                      <a:endParaRPr lang="en-ZA" sz="1400" b="0" i="0" dirty="0">
                        <a:effectLst/>
                        <a:latin typeface="Arial Narrow" panose="020B0604020202020204" pitchFamily="34" charset="0"/>
                        <a:ea typeface="Times New Roman" panose="02020603050405020304" pitchFamily="18" charset="0"/>
                        <a:cs typeface="Arial Narrow" panose="020B0604020202020204" pitchFamily="34" charset="0"/>
                      </a:endParaRPr>
                    </a:p>
                  </a:txBody>
                  <a:tcPr marL="68580" marR="68580" marT="0" marB="0" anchor="ctr"/>
                </a:tc>
                <a:extLst>
                  <a:ext uri="{0D108BD9-81ED-4DB2-BD59-A6C34878D82A}">
                    <a16:rowId xmlns:a16="http://schemas.microsoft.com/office/drawing/2014/main" val="1108206006"/>
                  </a:ext>
                </a:extLst>
              </a:tr>
              <a:tr h="430460">
                <a:tc>
                  <a:txBody>
                    <a:bodyPr/>
                    <a:lstStyle/>
                    <a:p>
                      <a:pPr algn="just">
                        <a:buNone/>
                      </a:pPr>
                      <a:r>
                        <a:rPr lang="en-ZA" sz="1400" b="0" i="0">
                          <a:effectLst/>
                          <a:latin typeface="Arial Narrow" panose="020B0604020202020204" pitchFamily="34" charset="0"/>
                          <a:cs typeface="Arial Narrow" panose="020B0604020202020204" pitchFamily="34" charset="0"/>
                        </a:rPr>
                        <a:t>Inventory Management Systems</a:t>
                      </a:r>
                      <a:endParaRPr lang="en-ZA" sz="1400" b="0" i="0">
                        <a:effectLst/>
                        <a:latin typeface="Arial Narrow" panose="020B0604020202020204" pitchFamily="34" charset="0"/>
                        <a:ea typeface="Times New Roman" panose="02020603050405020304" pitchFamily="18" charset="0"/>
                        <a:cs typeface="Arial Narrow" panose="020B0604020202020204" pitchFamily="34" charset="0"/>
                      </a:endParaRPr>
                    </a:p>
                  </a:txBody>
                  <a:tcPr marL="68580" marR="68580" marT="0" marB="0" anchor="ctr"/>
                </a:tc>
                <a:tc>
                  <a:txBody>
                    <a:bodyPr/>
                    <a:lstStyle/>
                    <a:p>
                      <a:pPr algn="just">
                        <a:buNone/>
                      </a:pPr>
                      <a:r>
                        <a:rPr lang="en-ZA" sz="1400" b="0" i="0" dirty="0">
                          <a:effectLst/>
                          <a:latin typeface="Arial Narrow" panose="020B0604020202020204" pitchFamily="34" charset="0"/>
                          <a:cs typeface="Arial Narrow" panose="020B0604020202020204" pitchFamily="34" charset="0"/>
                        </a:rPr>
                        <a:t>28,5</a:t>
                      </a:r>
                      <a:endParaRPr lang="en-ZA" sz="1400" b="0" i="0" dirty="0">
                        <a:effectLst/>
                        <a:latin typeface="Arial Narrow" panose="020B0604020202020204" pitchFamily="34" charset="0"/>
                        <a:ea typeface="Times New Roman" panose="02020603050405020304" pitchFamily="18" charset="0"/>
                        <a:cs typeface="Arial Narrow" panose="020B0604020202020204" pitchFamily="34" charset="0"/>
                      </a:endParaRPr>
                    </a:p>
                  </a:txBody>
                  <a:tcPr marL="68580" marR="68580" marT="0" marB="0" anchor="ctr"/>
                </a:tc>
                <a:tc>
                  <a:txBody>
                    <a:bodyPr/>
                    <a:lstStyle/>
                    <a:p>
                      <a:pPr algn="just">
                        <a:buNone/>
                      </a:pPr>
                      <a:r>
                        <a:rPr lang="en-ZA" sz="1400" b="0" i="0">
                          <a:effectLst/>
                          <a:latin typeface="Arial Narrow" panose="020B0604020202020204" pitchFamily="34" charset="0"/>
                          <a:cs typeface="Arial Narrow" panose="020B0604020202020204" pitchFamily="34" charset="0"/>
                        </a:rPr>
                        <a:t>17,0</a:t>
                      </a:r>
                      <a:endParaRPr lang="en-ZA" sz="1400" b="0" i="0">
                        <a:effectLst/>
                        <a:latin typeface="Arial Narrow" panose="020B0604020202020204" pitchFamily="34" charset="0"/>
                        <a:ea typeface="Times New Roman" panose="02020603050405020304" pitchFamily="18" charset="0"/>
                        <a:cs typeface="Arial Narrow" panose="020B0604020202020204" pitchFamily="34" charset="0"/>
                      </a:endParaRPr>
                    </a:p>
                  </a:txBody>
                  <a:tcPr marL="68580" marR="68580" marT="0" marB="0" anchor="ctr"/>
                </a:tc>
                <a:tc>
                  <a:txBody>
                    <a:bodyPr/>
                    <a:lstStyle/>
                    <a:p>
                      <a:pPr algn="just">
                        <a:buNone/>
                      </a:pPr>
                      <a:r>
                        <a:rPr lang="en-ZA" sz="1400" b="0" i="0" dirty="0">
                          <a:effectLst/>
                          <a:latin typeface="Arial Narrow" panose="020B0604020202020204" pitchFamily="34" charset="0"/>
                          <a:cs typeface="Arial Narrow" panose="020B0604020202020204" pitchFamily="34" charset="0"/>
                        </a:rPr>
                        <a:t>25,0</a:t>
                      </a:r>
                      <a:endParaRPr lang="en-ZA" sz="1400" b="0" i="0" dirty="0">
                        <a:effectLst/>
                        <a:latin typeface="Arial Narrow" panose="020B0604020202020204" pitchFamily="34" charset="0"/>
                        <a:ea typeface="Times New Roman" panose="02020603050405020304" pitchFamily="18" charset="0"/>
                        <a:cs typeface="Arial Narrow" panose="020B0604020202020204" pitchFamily="34" charset="0"/>
                      </a:endParaRPr>
                    </a:p>
                  </a:txBody>
                  <a:tcPr marL="68580" marR="68580" marT="0" marB="0" anchor="ctr"/>
                </a:tc>
                <a:tc>
                  <a:txBody>
                    <a:bodyPr/>
                    <a:lstStyle/>
                    <a:p>
                      <a:pPr algn="just">
                        <a:buNone/>
                      </a:pPr>
                      <a:r>
                        <a:rPr lang="en-ZA" sz="1400" b="0" i="0">
                          <a:effectLst/>
                          <a:latin typeface="Arial Narrow" panose="020B0604020202020204" pitchFamily="34" charset="0"/>
                          <a:cs typeface="Arial Narrow" panose="020B0604020202020204" pitchFamily="34" charset="0"/>
                        </a:rPr>
                        <a:t>15,2</a:t>
                      </a:r>
                      <a:endParaRPr lang="en-ZA" sz="1400" b="0" i="0">
                        <a:effectLst/>
                        <a:latin typeface="Arial Narrow" panose="020B0604020202020204" pitchFamily="34" charset="0"/>
                        <a:ea typeface="Times New Roman" panose="02020603050405020304" pitchFamily="18" charset="0"/>
                        <a:cs typeface="Arial Narrow" panose="020B0604020202020204" pitchFamily="34" charset="0"/>
                      </a:endParaRPr>
                    </a:p>
                  </a:txBody>
                  <a:tcPr marL="68580" marR="68580" marT="0" marB="0" anchor="ctr"/>
                </a:tc>
                <a:tc>
                  <a:txBody>
                    <a:bodyPr/>
                    <a:lstStyle/>
                    <a:p>
                      <a:pPr algn="just">
                        <a:buNone/>
                      </a:pPr>
                      <a:r>
                        <a:rPr lang="en-ZA" sz="1400" b="0" i="0">
                          <a:effectLst/>
                          <a:latin typeface="Arial Narrow" panose="020B0604020202020204" pitchFamily="34" charset="0"/>
                          <a:cs typeface="Arial Narrow" panose="020B0604020202020204" pitchFamily="34" charset="0"/>
                        </a:rPr>
                        <a:t>14,3</a:t>
                      </a:r>
                      <a:endParaRPr lang="en-ZA" sz="1400" b="0" i="0">
                        <a:effectLst/>
                        <a:latin typeface="Arial Narrow" panose="020B0604020202020204" pitchFamily="34" charset="0"/>
                        <a:ea typeface="Times New Roman" panose="02020603050405020304" pitchFamily="18" charset="0"/>
                        <a:cs typeface="Arial Narrow" panose="020B0604020202020204" pitchFamily="34" charset="0"/>
                      </a:endParaRPr>
                    </a:p>
                  </a:txBody>
                  <a:tcPr marL="68580" marR="68580" marT="0" marB="0" anchor="ctr"/>
                </a:tc>
                <a:extLst>
                  <a:ext uri="{0D108BD9-81ED-4DB2-BD59-A6C34878D82A}">
                    <a16:rowId xmlns:a16="http://schemas.microsoft.com/office/drawing/2014/main" val="211621738"/>
                  </a:ext>
                </a:extLst>
              </a:tr>
              <a:tr h="451458">
                <a:tc>
                  <a:txBody>
                    <a:bodyPr/>
                    <a:lstStyle/>
                    <a:p>
                      <a:pPr algn="just">
                        <a:buNone/>
                      </a:pPr>
                      <a:r>
                        <a:rPr lang="en-ZA" sz="1400" b="0" i="0" dirty="0">
                          <a:effectLst/>
                          <a:latin typeface="Arial Narrow" panose="020B0604020202020204" pitchFamily="34" charset="0"/>
                          <a:cs typeface="Arial Narrow" panose="020B0604020202020204" pitchFamily="34" charset="0"/>
                        </a:rPr>
                        <a:t>Virtual tour platforms and immersive technologies</a:t>
                      </a:r>
                      <a:endParaRPr lang="en-ZA" sz="1400" b="0" i="0" dirty="0">
                        <a:effectLst/>
                        <a:latin typeface="Arial Narrow" panose="020B0604020202020204" pitchFamily="34" charset="0"/>
                        <a:ea typeface="Times New Roman" panose="02020603050405020304" pitchFamily="18" charset="0"/>
                        <a:cs typeface="Arial Narrow" panose="020B0604020202020204" pitchFamily="34" charset="0"/>
                      </a:endParaRPr>
                    </a:p>
                  </a:txBody>
                  <a:tcPr marL="68580" marR="68580" marT="0" marB="0" anchor="ctr"/>
                </a:tc>
                <a:tc>
                  <a:txBody>
                    <a:bodyPr/>
                    <a:lstStyle/>
                    <a:p>
                      <a:pPr algn="just">
                        <a:buNone/>
                      </a:pPr>
                      <a:r>
                        <a:rPr lang="en-ZA" sz="1400" b="0" i="0">
                          <a:effectLst/>
                          <a:latin typeface="Arial Narrow" panose="020B0604020202020204" pitchFamily="34" charset="0"/>
                          <a:cs typeface="Arial Narrow" panose="020B0604020202020204" pitchFamily="34" charset="0"/>
                        </a:rPr>
                        <a:t>15,2</a:t>
                      </a:r>
                      <a:endParaRPr lang="en-ZA" sz="1400" b="0" i="0">
                        <a:effectLst/>
                        <a:latin typeface="Arial Narrow" panose="020B0604020202020204" pitchFamily="34" charset="0"/>
                        <a:ea typeface="Times New Roman" panose="02020603050405020304" pitchFamily="18" charset="0"/>
                        <a:cs typeface="Arial Narrow" panose="020B0604020202020204" pitchFamily="34" charset="0"/>
                      </a:endParaRPr>
                    </a:p>
                  </a:txBody>
                  <a:tcPr marL="68580" marR="68580" marT="0" marB="0" anchor="ctr"/>
                </a:tc>
                <a:tc>
                  <a:txBody>
                    <a:bodyPr/>
                    <a:lstStyle/>
                    <a:p>
                      <a:pPr algn="just">
                        <a:buNone/>
                      </a:pPr>
                      <a:r>
                        <a:rPr lang="en-ZA" sz="1400" b="0" i="0" dirty="0">
                          <a:effectLst/>
                          <a:latin typeface="Arial Narrow" panose="020B0604020202020204" pitchFamily="34" charset="0"/>
                          <a:cs typeface="Arial Narrow" panose="020B0604020202020204" pitchFamily="34" charset="0"/>
                        </a:rPr>
                        <a:t>42,4</a:t>
                      </a:r>
                      <a:endParaRPr lang="en-ZA" sz="1400" b="0" i="0" dirty="0">
                        <a:effectLst/>
                        <a:latin typeface="Arial Narrow" panose="020B0604020202020204" pitchFamily="34" charset="0"/>
                        <a:ea typeface="Times New Roman" panose="02020603050405020304" pitchFamily="18" charset="0"/>
                        <a:cs typeface="Arial Narrow" panose="020B0604020202020204" pitchFamily="34" charset="0"/>
                      </a:endParaRPr>
                    </a:p>
                  </a:txBody>
                  <a:tcPr marL="68580" marR="68580" marT="0" marB="0" anchor="ctr"/>
                </a:tc>
                <a:tc>
                  <a:txBody>
                    <a:bodyPr/>
                    <a:lstStyle/>
                    <a:p>
                      <a:pPr algn="just">
                        <a:buNone/>
                      </a:pPr>
                      <a:r>
                        <a:rPr lang="en-ZA" sz="1400" b="0" i="0">
                          <a:effectLst/>
                          <a:latin typeface="Arial Narrow" panose="020B0604020202020204" pitchFamily="34" charset="0"/>
                          <a:cs typeface="Arial Narrow" panose="020B0604020202020204" pitchFamily="34" charset="0"/>
                        </a:rPr>
                        <a:t>10,6</a:t>
                      </a:r>
                      <a:endParaRPr lang="en-ZA" sz="1400" b="0" i="0">
                        <a:effectLst/>
                        <a:latin typeface="Arial Narrow" panose="020B0604020202020204" pitchFamily="34" charset="0"/>
                        <a:ea typeface="Times New Roman" panose="02020603050405020304" pitchFamily="18" charset="0"/>
                        <a:cs typeface="Arial Narrow" panose="020B0604020202020204" pitchFamily="34" charset="0"/>
                      </a:endParaRPr>
                    </a:p>
                  </a:txBody>
                  <a:tcPr marL="68580" marR="68580" marT="0" marB="0" anchor="ctr"/>
                </a:tc>
                <a:tc>
                  <a:txBody>
                    <a:bodyPr/>
                    <a:lstStyle/>
                    <a:p>
                      <a:pPr algn="just">
                        <a:buNone/>
                      </a:pPr>
                      <a:r>
                        <a:rPr lang="en-ZA" sz="1400" b="0" i="0">
                          <a:effectLst/>
                          <a:latin typeface="Arial Narrow" panose="020B0604020202020204" pitchFamily="34" charset="0"/>
                          <a:cs typeface="Arial Narrow" panose="020B0604020202020204" pitchFamily="34" charset="0"/>
                        </a:rPr>
                        <a:t>12,1</a:t>
                      </a:r>
                      <a:endParaRPr lang="en-ZA" sz="1400" b="0" i="0">
                        <a:effectLst/>
                        <a:latin typeface="Arial Narrow" panose="020B0604020202020204" pitchFamily="34" charset="0"/>
                        <a:ea typeface="Times New Roman" panose="02020603050405020304" pitchFamily="18" charset="0"/>
                        <a:cs typeface="Arial Narrow" panose="020B0604020202020204" pitchFamily="34" charset="0"/>
                      </a:endParaRPr>
                    </a:p>
                  </a:txBody>
                  <a:tcPr marL="68580" marR="68580" marT="0" marB="0" anchor="ctr"/>
                </a:tc>
                <a:tc>
                  <a:txBody>
                    <a:bodyPr/>
                    <a:lstStyle/>
                    <a:p>
                      <a:pPr algn="just">
                        <a:buNone/>
                      </a:pPr>
                      <a:r>
                        <a:rPr lang="en-ZA" sz="1400" b="0" i="0" dirty="0">
                          <a:effectLst/>
                          <a:latin typeface="Arial Narrow" panose="020B0604020202020204" pitchFamily="34" charset="0"/>
                          <a:cs typeface="Arial Narrow" panose="020B0604020202020204" pitchFamily="34" charset="0"/>
                        </a:rPr>
                        <a:t>19,7</a:t>
                      </a:r>
                      <a:endParaRPr lang="en-ZA" sz="1400" b="0" i="0" dirty="0">
                        <a:effectLst/>
                        <a:latin typeface="Arial Narrow" panose="020B0604020202020204" pitchFamily="34" charset="0"/>
                        <a:ea typeface="Times New Roman" panose="02020603050405020304" pitchFamily="18" charset="0"/>
                        <a:cs typeface="Arial Narrow" panose="020B0604020202020204" pitchFamily="34" charset="0"/>
                      </a:endParaRPr>
                    </a:p>
                  </a:txBody>
                  <a:tcPr marL="68580" marR="68580" marT="0" marB="0" anchor="ctr"/>
                </a:tc>
                <a:extLst>
                  <a:ext uri="{0D108BD9-81ED-4DB2-BD59-A6C34878D82A}">
                    <a16:rowId xmlns:a16="http://schemas.microsoft.com/office/drawing/2014/main" val="954059071"/>
                  </a:ext>
                </a:extLst>
              </a:tr>
            </a:tbl>
          </a:graphicData>
        </a:graphic>
      </p:graphicFrame>
      <p:sp>
        <p:nvSpPr>
          <p:cNvPr id="3" name="Title 2">
            <a:extLst>
              <a:ext uri="{FF2B5EF4-FFF2-40B4-BE49-F238E27FC236}">
                <a16:creationId xmlns:a16="http://schemas.microsoft.com/office/drawing/2014/main" id="{B91DD49A-8BC4-94F4-7140-0CE39F81F7F6}"/>
              </a:ext>
            </a:extLst>
          </p:cNvPr>
          <p:cNvSpPr>
            <a:spLocks noGrp="1"/>
          </p:cNvSpPr>
          <p:nvPr>
            <p:ph type="title"/>
          </p:nvPr>
        </p:nvSpPr>
        <p:spPr/>
        <p:txBody>
          <a:bodyPr/>
          <a:lstStyle/>
          <a:p>
            <a:r>
              <a:rPr lang="en-ZA" sz="2800" dirty="0"/>
              <a:t>Digital tools and technologies implemented across provinces </a:t>
            </a:r>
            <a:endParaRPr lang="en-US" sz="2800" dirty="0"/>
          </a:p>
        </p:txBody>
      </p:sp>
      <p:sp>
        <p:nvSpPr>
          <p:cNvPr id="5" name="TextBox 4">
            <a:extLst>
              <a:ext uri="{FF2B5EF4-FFF2-40B4-BE49-F238E27FC236}">
                <a16:creationId xmlns:a16="http://schemas.microsoft.com/office/drawing/2014/main" id="{54ECF6AD-E401-0DD7-7440-2AC5B1CEACB8}"/>
              </a:ext>
            </a:extLst>
          </p:cNvPr>
          <p:cNvSpPr txBox="1"/>
          <p:nvPr/>
        </p:nvSpPr>
        <p:spPr>
          <a:xfrm>
            <a:off x="223520" y="1241192"/>
            <a:ext cx="4724400" cy="4899033"/>
          </a:xfrm>
          <a:prstGeom prst="rect">
            <a:avLst/>
          </a:prstGeom>
          <a:noFill/>
        </p:spPr>
        <p:txBody>
          <a:bodyPr wrap="square">
            <a:spAutoFit/>
          </a:bodyPr>
          <a:lstStyle/>
          <a:p>
            <a:pPr marL="285750" indent="-285750" algn="just">
              <a:lnSpc>
                <a:spcPct val="150000"/>
              </a:lnSpc>
              <a:buFont typeface="Arial" panose="020B0604020202020204" pitchFamily="34" charset="0"/>
              <a:buChar char="•"/>
            </a:pPr>
            <a:r>
              <a:rPr lang="en-ZA" sz="1400" dirty="0">
                <a:effectLst/>
                <a:latin typeface="Arial Narrow" panose="020B0604020202020204" pitchFamily="34" charset="0"/>
                <a:ea typeface="Times New Roman" panose="02020603050405020304" pitchFamily="18" charset="0"/>
                <a:cs typeface="Arial Narrow" panose="020B0604020202020204" pitchFamily="34" charset="0"/>
              </a:rPr>
              <a:t>Social media was mostly implemented by businesses in the Free State, Gauteng and Western Cape, while websites had the highest popularity in Gauteng and Western Cape. </a:t>
            </a:r>
          </a:p>
          <a:p>
            <a:pPr marL="285750" indent="-285750" algn="just">
              <a:lnSpc>
                <a:spcPct val="150000"/>
              </a:lnSpc>
              <a:buFont typeface="Arial" panose="020B0604020202020204" pitchFamily="34" charset="0"/>
              <a:buChar char="•"/>
            </a:pPr>
            <a:r>
              <a:rPr lang="en-ZA" sz="1400" dirty="0">
                <a:effectLst/>
                <a:latin typeface="Arial Narrow" panose="020B0604020202020204" pitchFamily="34" charset="0"/>
                <a:ea typeface="Times New Roman" panose="02020603050405020304" pitchFamily="18" charset="0"/>
                <a:cs typeface="Arial Narrow" panose="020B0604020202020204" pitchFamily="34" charset="0"/>
              </a:rPr>
              <a:t>Digital payment systems were mostly implemented in Gauteng and the Northern Cape had the least implementation </a:t>
            </a:r>
            <a:endParaRPr lang="en-ZA" sz="1400" dirty="0">
              <a:latin typeface="Arial Narrow" panose="020B0604020202020204" pitchFamily="34" charset="0"/>
              <a:ea typeface="Times New Roman" panose="02020603050405020304" pitchFamily="18" charset="0"/>
              <a:cs typeface="Arial Narrow" panose="020B0604020202020204" pitchFamily="34" charset="0"/>
            </a:endParaRPr>
          </a:p>
          <a:p>
            <a:pPr marL="285750" indent="-285750" algn="just">
              <a:lnSpc>
                <a:spcPct val="150000"/>
              </a:lnSpc>
              <a:buFont typeface="Arial" panose="020B0604020202020204" pitchFamily="34" charset="0"/>
              <a:buChar char="•"/>
            </a:pPr>
            <a:r>
              <a:rPr lang="en-ZA" sz="1400" dirty="0">
                <a:effectLst/>
                <a:latin typeface="Arial Narrow" panose="020B0604020202020204" pitchFamily="34" charset="0"/>
                <a:ea typeface="Times New Roman" panose="02020603050405020304" pitchFamily="18" charset="0"/>
                <a:cs typeface="Arial Narrow" panose="020B0604020202020204" pitchFamily="34" charset="0"/>
              </a:rPr>
              <a:t>Cloud-based file storage and collaboration tools and a website with an e-commerce platform were mostly implemented in the Western Cape. </a:t>
            </a:r>
          </a:p>
          <a:p>
            <a:pPr marL="285750" indent="-285750" algn="just">
              <a:lnSpc>
                <a:spcPct val="150000"/>
              </a:lnSpc>
              <a:buFont typeface="Arial" panose="020B0604020202020204" pitchFamily="34" charset="0"/>
              <a:buChar char="•"/>
            </a:pPr>
            <a:r>
              <a:rPr lang="en-ZA" sz="1400" dirty="0">
                <a:effectLst/>
                <a:latin typeface="Arial Narrow" panose="020B0604020202020204" pitchFamily="34" charset="0"/>
                <a:ea typeface="Times New Roman" panose="02020603050405020304" pitchFamily="18" charset="0"/>
                <a:cs typeface="Arial Narrow" panose="020B0604020202020204" pitchFamily="34" charset="0"/>
              </a:rPr>
              <a:t>The Northern Cape had the least implementation of mobile applications. </a:t>
            </a:r>
          </a:p>
          <a:p>
            <a:pPr marL="285750" indent="-285750" algn="just">
              <a:lnSpc>
                <a:spcPct val="150000"/>
              </a:lnSpc>
              <a:buFont typeface="Arial" panose="020B0604020202020204" pitchFamily="34" charset="0"/>
              <a:buChar char="•"/>
            </a:pPr>
            <a:r>
              <a:rPr lang="en-ZA" sz="1400" dirty="0">
                <a:effectLst/>
                <a:latin typeface="Arial Narrow" panose="020B0604020202020204" pitchFamily="34" charset="0"/>
                <a:ea typeface="Times New Roman" panose="02020603050405020304" pitchFamily="18" charset="0"/>
                <a:cs typeface="Arial Narrow" panose="020B0604020202020204" pitchFamily="34" charset="0"/>
              </a:rPr>
              <a:t>Free State indicated the highest implementation of data analytics and reporting tools and inventory management systems, </a:t>
            </a:r>
          </a:p>
          <a:p>
            <a:pPr marL="285750" indent="-285750" algn="just">
              <a:lnSpc>
                <a:spcPct val="150000"/>
              </a:lnSpc>
              <a:buFont typeface="Arial" panose="020B0604020202020204" pitchFamily="34" charset="0"/>
              <a:buChar char="•"/>
            </a:pPr>
            <a:r>
              <a:rPr lang="en-ZA" sz="1400" dirty="0">
                <a:effectLst/>
                <a:latin typeface="Arial Narrow" panose="020B0604020202020204" pitchFamily="34" charset="0"/>
                <a:ea typeface="Times New Roman" panose="02020603050405020304" pitchFamily="18" charset="0"/>
                <a:cs typeface="Arial Narrow" panose="020B0604020202020204" pitchFamily="34" charset="0"/>
              </a:rPr>
              <a:t>Virtual tour platforms and immersive technologies were mostly implemented in Gauteng followed by the Western Cape and were least implemented in the Northern Cape</a:t>
            </a:r>
          </a:p>
        </p:txBody>
      </p:sp>
    </p:spTree>
    <p:extLst>
      <p:ext uri="{BB962C8B-B14F-4D97-AF65-F5344CB8AC3E}">
        <p14:creationId xmlns:p14="http://schemas.microsoft.com/office/powerpoint/2010/main" val="421114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2834B7-A089-6220-38FA-40D901F2EAB4}"/>
              </a:ext>
            </a:extLst>
          </p:cNvPr>
          <p:cNvSpPr>
            <a:spLocks noGrp="1"/>
          </p:cNvSpPr>
          <p:nvPr>
            <p:ph type="title"/>
          </p:nvPr>
        </p:nvSpPr>
        <p:spPr/>
        <p:txBody>
          <a:bodyPr/>
          <a:lstStyle/>
          <a:p>
            <a:r>
              <a:rPr lang="en-US" sz="2800" dirty="0"/>
              <a:t>Business areas that benefited the most from technology adoption</a:t>
            </a:r>
            <a:endParaRPr lang="en-ZA" sz="2800" dirty="0"/>
          </a:p>
        </p:txBody>
      </p:sp>
      <p:graphicFrame>
        <p:nvGraphicFramePr>
          <p:cNvPr id="5" name="Content Placeholder 4">
            <a:extLst>
              <a:ext uri="{FF2B5EF4-FFF2-40B4-BE49-F238E27FC236}">
                <a16:creationId xmlns:a16="http://schemas.microsoft.com/office/drawing/2014/main" id="{8DEF6F88-8DC3-9F08-7A26-58233C501577}"/>
              </a:ext>
            </a:extLst>
          </p:cNvPr>
          <p:cNvGraphicFramePr>
            <a:graphicFrameLocks noGrp="1"/>
          </p:cNvGraphicFramePr>
          <p:nvPr>
            <p:ph idx="1"/>
            <p:extLst>
              <p:ext uri="{D42A27DB-BD31-4B8C-83A1-F6EECF244321}">
                <p14:modId xmlns:p14="http://schemas.microsoft.com/office/powerpoint/2010/main" val="2541502330"/>
              </p:ext>
            </p:extLst>
          </p:nvPr>
        </p:nvGraphicFramePr>
        <p:xfrm>
          <a:off x="1331843" y="1268413"/>
          <a:ext cx="9680714" cy="471646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9663115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8FFD87A7-091D-3A24-B544-9D54D26F188A}"/>
              </a:ext>
            </a:extLst>
          </p:cNvPr>
          <p:cNvGraphicFramePr>
            <a:graphicFrameLocks noGrp="1"/>
          </p:cNvGraphicFramePr>
          <p:nvPr>
            <p:ph idx="1"/>
            <p:extLst>
              <p:ext uri="{D42A27DB-BD31-4B8C-83A1-F6EECF244321}">
                <p14:modId xmlns:p14="http://schemas.microsoft.com/office/powerpoint/2010/main" val="3492282770"/>
              </p:ext>
            </p:extLst>
          </p:nvPr>
        </p:nvGraphicFramePr>
        <p:xfrm>
          <a:off x="5226305" y="2101611"/>
          <a:ext cx="6189471" cy="2804160"/>
        </p:xfrm>
        <a:graphic>
          <a:graphicData uri="http://schemas.openxmlformats.org/drawingml/2006/table">
            <a:tbl>
              <a:tblPr firstRow="1" firstCol="1" bandRow="1">
                <a:tableStyleId>{21E4AEA4-8DFA-4A89-87EB-49C32662AFE0}</a:tableStyleId>
              </a:tblPr>
              <a:tblGrid>
                <a:gridCol w="2150217">
                  <a:extLst>
                    <a:ext uri="{9D8B030D-6E8A-4147-A177-3AD203B41FA5}">
                      <a16:colId xmlns:a16="http://schemas.microsoft.com/office/drawing/2014/main" val="3623346274"/>
                    </a:ext>
                  </a:extLst>
                </a:gridCol>
                <a:gridCol w="808885">
                  <a:extLst>
                    <a:ext uri="{9D8B030D-6E8A-4147-A177-3AD203B41FA5}">
                      <a16:colId xmlns:a16="http://schemas.microsoft.com/office/drawing/2014/main" val="3708619109"/>
                    </a:ext>
                  </a:extLst>
                </a:gridCol>
                <a:gridCol w="907407">
                  <a:extLst>
                    <a:ext uri="{9D8B030D-6E8A-4147-A177-3AD203B41FA5}">
                      <a16:colId xmlns:a16="http://schemas.microsoft.com/office/drawing/2014/main" val="3234970852"/>
                    </a:ext>
                  </a:extLst>
                </a:gridCol>
                <a:gridCol w="878752">
                  <a:extLst>
                    <a:ext uri="{9D8B030D-6E8A-4147-A177-3AD203B41FA5}">
                      <a16:colId xmlns:a16="http://schemas.microsoft.com/office/drawing/2014/main" val="1468522961"/>
                    </a:ext>
                  </a:extLst>
                </a:gridCol>
                <a:gridCol w="659064">
                  <a:extLst>
                    <a:ext uri="{9D8B030D-6E8A-4147-A177-3AD203B41FA5}">
                      <a16:colId xmlns:a16="http://schemas.microsoft.com/office/drawing/2014/main" val="954800984"/>
                    </a:ext>
                  </a:extLst>
                </a:gridCol>
                <a:gridCol w="785146">
                  <a:extLst>
                    <a:ext uri="{9D8B030D-6E8A-4147-A177-3AD203B41FA5}">
                      <a16:colId xmlns:a16="http://schemas.microsoft.com/office/drawing/2014/main" val="917935592"/>
                    </a:ext>
                  </a:extLst>
                </a:gridCol>
              </a:tblGrid>
              <a:tr h="701040">
                <a:tc>
                  <a:txBody>
                    <a:bodyPr/>
                    <a:lstStyle/>
                    <a:p>
                      <a:pPr>
                        <a:buNone/>
                      </a:pPr>
                      <a:endParaRPr lang="en-ZA" sz="1400" b="0" i="0" dirty="0">
                        <a:effectLst/>
                        <a:latin typeface="Arial Narrow" panose="020B0604020202020204" pitchFamily="34" charset="0"/>
                        <a:cs typeface="Arial Narrow" panose="020B0604020202020204" pitchFamily="34" charset="0"/>
                      </a:endParaRPr>
                    </a:p>
                  </a:txBody>
                  <a:tcPr marL="68580" marR="68580" marT="0" marB="0" anchor="ctr"/>
                </a:tc>
                <a:tc>
                  <a:txBody>
                    <a:bodyPr/>
                    <a:lstStyle/>
                    <a:p>
                      <a:pPr algn="just">
                        <a:buNone/>
                      </a:pPr>
                      <a:r>
                        <a:rPr lang="en-ZA" sz="1400" b="0" i="0">
                          <a:effectLst/>
                          <a:latin typeface="Arial Narrow" panose="020B0604020202020204" pitchFamily="34" charset="0"/>
                          <a:cs typeface="Arial Narrow" panose="020B0604020202020204" pitchFamily="34" charset="0"/>
                        </a:rPr>
                        <a:t>Free State</a:t>
                      </a:r>
                      <a:endParaRPr lang="en-ZA" sz="2000" b="0" i="0">
                        <a:effectLst/>
                        <a:latin typeface="Arial Narrow" panose="020B0604020202020204" pitchFamily="34" charset="0"/>
                        <a:ea typeface="Times New Roman" panose="02020603050405020304" pitchFamily="18" charset="0"/>
                        <a:cs typeface="Arial Narrow" panose="020B0604020202020204" pitchFamily="34" charset="0"/>
                      </a:endParaRPr>
                    </a:p>
                  </a:txBody>
                  <a:tcPr marL="68580" marR="68580" marT="0" marB="0" anchor="ctr"/>
                </a:tc>
                <a:tc>
                  <a:txBody>
                    <a:bodyPr/>
                    <a:lstStyle/>
                    <a:p>
                      <a:pPr algn="just">
                        <a:buNone/>
                      </a:pPr>
                      <a:r>
                        <a:rPr lang="en-ZA" sz="1400" b="0" i="0" dirty="0">
                          <a:effectLst/>
                          <a:latin typeface="Arial Narrow" panose="020B0604020202020204" pitchFamily="34" charset="0"/>
                          <a:cs typeface="Arial Narrow" panose="020B0604020202020204" pitchFamily="34" charset="0"/>
                        </a:rPr>
                        <a:t>Gauteng</a:t>
                      </a:r>
                      <a:endParaRPr lang="en-ZA" sz="2000" b="0" i="0" dirty="0">
                        <a:effectLst/>
                        <a:latin typeface="Arial Narrow" panose="020B0604020202020204" pitchFamily="34" charset="0"/>
                        <a:ea typeface="Times New Roman" panose="02020603050405020304" pitchFamily="18" charset="0"/>
                        <a:cs typeface="Arial Narrow" panose="020B0604020202020204" pitchFamily="34" charset="0"/>
                      </a:endParaRPr>
                    </a:p>
                  </a:txBody>
                  <a:tcPr marL="68580" marR="68580" marT="0" marB="0" anchor="ctr"/>
                </a:tc>
                <a:tc>
                  <a:txBody>
                    <a:bodyPr/>
                    <a:lstStyle/>
                    <a:p>
                      <a:pPr algn="just">
                        <a:buNone/>
                      </a:pPr>
                      <a:r>
                        <a:rPr lang="en-ZA" sz="1400" b="0" i="0">
                          <a:effectLst/>
                          <a:latin typeface="Arial Narrow" panose="020B0604020202020204" pitchFamily="34" charset="0"/>
                          <a:cs typeface="Arial Narrow" panose="020B0604020202020204" pitchFamily="34" charset="0"/>
                        </a:rPr>
                        <a:t>Northern Cape</a:t>
                      </a:r>
                      <a:endParaRPr lang="en-ZA" sz="2000" b="0" i="0">
                        <a:effectLst/>
                        <a:latin typeface="Arial Narrow" panose="020B0604020202020204" pitchFamily="34" charset="0"/>
                        <a:ea typeface="Times New Roman" panose="02020603050405020304" pitchFamily="18" charset="0"/>
                        <a:cs typeface="Arial Narrow" panose="020B0604020202020204" pitchFamily="34" charset="0"/>
                      </a:endParaRPr>
                    </a:p>
                  </a:txBody>
                  <a:tcPr marL="68580" marR="68580" marT="0" marB="0" anchor="ctr"/>
                </a:tc>
                <a:tc>
                  <a:txBody>
                    <a:bodyPr/>
                    <a:lstStyle/>
                    <a:p>
                      <a:pPr algn="just">
                        <a:buNone/>
                      </a:pPr>
                      <a:r>
                        <a:rPr lang="en-ZA" sz="1400" b="0" i="0">
                          <a:effectLst/>
                          <a:latin typeface="Arial Narrow" panose="020B0604020202020204" pitchFamily="34" charset="0"/>
                          <a:cs typeface="Arial Narrow" panose="020B0604020202020204" pitchFamily="34" charset="0"/>
                        </a:rPr>
                        <a:t>North West</a:t>
                      </a:r>
                      <a:endParaRPr lang="en-ZA" sz="2000" b="0" i="0">
                        <a:effectLst/>
                        <a:latin typeface="Arial Narrow" panose="020B0604020202020204" pitchFamily="34" charset="0"/>
                        <a:ea typeface="Times New Roman" panose="02020603050405020304" pitchFamily="18" charset="0"/>
                        <a:cs typeface="Arial Narrow" panose="020B0604020202020204" pitchFamily="34" charset="0"/>
                      </a:endParaRPr>
                    </a:p>
                  </a:txBody>
                  <a:tcPr marL="68580" marR="68580" marT="0" marB="0" anchor="ctr"/>
                </a:tc>
                <a:tc>
                  <a:txBody>
                    <a:bodyPr/>
                    <a:lstStyle/>
                    <a:p>
                      <a:pPr algn="just">
                        <a:buNone/>
                      </a:pPr>
                      <a:r>
                        <a:rPr lang="en-ZA" sz="1400" b="0" i="0">
                          <a:effectLst/>
                          <a:latin typeface="Arial Narrow" panose="020B0604020202020204" pitchFamily="34" charset="0"/>
                          <a:cs typeface="Arial Narrow" panose="020B0604020202020204" pitchFamily="34" charset="0"/>
                        </a:rPr>
                        <a:t>Western Cape</a:t>
                      </a:r>
                      <a:endParaRPr lang="en-ZA" sz="2000" b="0" i="0">
                        <a:effectLst/>
                        <a:latin typeface="Arial Narrow" panose="020B0604020202020204" pitchFamily="34" charset="0"/>
                        <a:ea typeface="Times New Roman" panose="02020603050405020304" pitchFamily="18" charset="0"/>
                        <a:cs typeface="Arial Narrow" panose="020B0604020202020204" pitchFamily="34" charset="0"/>
                      </a:endParaRPr>
                    </a:p>
                  </a:txBody>
                  <a:tcPr marL="68580" marR="68580" marT="0" marB="0" anchor="ctr"/>
                </a:tc>
                <a:extLst>
                  <a:ext uri="{0D108BD9-81ED-4DB2-BD59-A6C34878D82A}">
                    <a16:rowId xmlns:a16="http://schemas.microsoft.com/office/drawing/2014/main" val="3512427183"/>
                  </a:ext>
                </a:extLst>
              </a:tr>
              <a:tr h="350520">
                <a:tc>
                  <a:txBody>
                    <a:bodyPr/>
                    <a:lstStyle/>
                    <a:p>
                      <a:pPr algn="just">
                        <a:buNone/>
                      </a:pPr>
                      <a:r>
                        <a:rPr lang="en-ZA" sz="1400" b="0" i="0" dirty="0">
                          <a:effectLst/>
                          <a:latin typeface="Arial Narrow" panose="020B0604020202020204" pitchFamily="34" charset="0"/>
                          <a:cs typeface="Arial Narrow" panose="020B0604020202020204" pitchFamily="34" charset="0"/>
                        </a:rPr>
                        <a:t>Marketing</a:t>
                      </a:r>
                      <a:endParaRPr lang="en-ZA" sz="2000" b="0" i="0" dirty="0">
                        <a:effectLst/>
                        <a:latin typeface="Arial Narrow" panose="020B0604020202020204" pitchFamily="34" charset="0"/>
                        <a:ea typeface="Times New Roman" panose="02020603050405020304" pitchFamily="18" charset="0"/>
                        <a:cs typeface="Arial Narrow" panose="020B0604020202020204" pitchFamily="34" charset="0"/>
                      </a:endParaRPr>
                    </a:p>
                  </a:txBody>
                  <a:tcPr marL="68580" marR="68580" marT="0" marB="0"/>
                </a:tc>
                <a:tc>
                  <a:txBody>
                    <a:bodyPr/>
                    <a:lstStyle/>
                    <a:p>
                      <a:pPr algn="just">
                        <a:buNone/>
                      </a:pPr>
                      <a:r>
                        <a:rPr lang="en-ZA" sz="1400" b="0" i="0">
                          <a:effectLst/>
                          <a:latin typeface="Arial Narrow" panose="020B0604020202020204" pitchFamily="34" charset="0"/>
                          <a:cs typeface="Arial Narrow" panose="020B0604020202020204" pitchFamily="34" charset="0"/>
                        </a:rPr>
                        <a:t>20,8</a:t>
                      </a:r>
                      <a:endParaRPr lang="en-ZA" sz="2000" b="0" i="0">
                        <a:effectLst/>
                        <a:latin typeface="Arial Narrow" panose="020B0604020202020204" pitchFamily="34" charset="0"/>
                        <a:ea typeface="Times New Roman" panose="02020603050405020304" pitchFamily="18" charset="0"/>
                        <a:cs typeface="Arial Narrow" panose="020B0604020202020204" pitchFamily="34" charset="0"/>
                      </a:endParaRPr>
                    </a:p>
                  </a:txBody>
                  <a:tcPr marL="68580" marR="68580" marT="0" marB="0"/>
                </a:tc>
                <a:tc>
                  <a:txBody>
                    <a:bodyPr/>
                    <a:lstStyle/>
                    <a:p>
                      <a:pPr algn="just">
                        <a:buNone/>
                      </a:pPr>
                      <a:r>
                        <a:rPr lang="en-ZA" sz="1400" b="0" i="0">
                          <a:effectLst/>
                          <a:latin typeface="Arial Narrow" panose="020B0604020202020204" pitchFamily="34" charset="0"/>
                          <a:cs typeface="Arial Narrow" panose="020B0604020202020204" pitchFamily="34" charset="0"/>
                        </a:rPr>
                        <a:t>21,1</a:t>
                      </a:r>
                      <a:endParaRPr lang="en-ZA" sz="2000" b="0" i="0">
                        <a:effectLst/>
                        <a:latin typeface="Arial Narrow" panose="020B0604020202020204" pitchFamily="34" charset="0"/>
                        <a:ea typeface="Times New Roman" panose="02020603050405020304" pitchFamily="18" charset="0"/>
                        <a:cs typeface="Arial Narrow" panose="020B0604020202020204" pitchFamily="34" charset="0"/>
                      </a:endParaRPr>
                    </a:p>
                  </a:txBody>
                  <a:tcPr marL="68580" marR="68580" marT="0" marB="0"/>
                </a:tc>
                <a:tc>
                  <a:txBody>
                    <a:bodyPr/>
                    <a:lstStyle/>
                    <a:p>
                      <a:pPr algn="just">
                        <a:buNone/>
                      </a:pPr>
                      <a:r>
                        <a:rPr lang="en-ZA" sz="1400" b="0" i="0">
                          <a:effectLst/>
                          <a:latin typeface="Arial Narrow" panose="020B0604020202020204" pitchFamily="34" charset="0"/>
                          <a:cs typeface="Arial Narrow" panose="020B0604020202020204" pitchFamily="34" charset="0"/>
                        </a:rPr>
                        <a:t>18,4</a:t>
                      </a:r>
                      <a:endParaRPr lang="en-ZA" sz="2000" b="0" i="0">
                        <a:effectLst/>
                        <a:latin typeface="Arial Narrow" panose="020B0604020202020204" pitchFamily="34" charset="0"/>
                        <a:ea typeface="Times New Roman" panose="02020603050405020304" pitchFamily="18" charset="0"/>
                        <a:cs typeface="Arial Narrow" panose="020B0604020202020204" pitchFamily="34" charset="0"/>
                      </a:endParaRPr>
                    </a:p>
                  </a:txBody>
                  <a:tcPr marL="68580" marR="68580" marT="0" marB="0"/>
                </a:tc>
                <a:tc>
                  <a:txBody>
                    <a:bodyPr/>
                    <a:lstStyle/>
                    <a:p>
                      <a:pPr algn="just">
                        <a:buNone/>
                      </a:pPr>
                      <a:r>
                        <a:rPr lang="en-ZA" sz="1400" b="0" i="0">
                          <a:effectLst/>
                          <a:latin typeface="Arial Narrow" panose="020B0604020202020204" pitchFamily="34" charset="0"/>
                          <a:cs typeface="Arial Narrow" panose="020B0604020202020204" pitchFamily="34" charset="0"/>
                        </a:rPr>
                        <a:t>18,7</a:t>
                      </a:r>
                      <a:endParaRPr lang="en-ZA" sz="2000" b="0" i="0">
                        <a:effectLst/>
                        <a:latin typeface="Arial Narrow" panose="020B0604020202020204" pitchFamily="34" charset="0"/>
                        <a:ea typeface="Times New Roman" panose="02020603050405020304" pitchFamily="18" charset="0"/>
                        <a:cs typeface="Arial Narrow" panose="020B0604020202020204" pitchFamily="34" charset="0"/>
                      </a:endParaRPr>
                    </a:p>
                  </a:txBody>
                  <a:tcPr marL="68580" marR="68580" marT="0" marB="0"/>
                </a:tc>
                <a:tc>
                  <a:txBody>
                    <a:bodyPr/>
                    <a:lstStyle/>
                    <a:p>
                      <a:pPr algn="just">
                        <a:buNone/>
                      </a:pPr>
                      <a:r>
                        <a:rPr lang="en-ZA" sz="1400" b="0" i="0">
                          <a:effectLst/>
                          <a:latin typeface="Arial Narrow" panose="020B0604020202020204" pitchFamily="34" charset="0"/>
                          <a:cs typeface="Arial Narrow" panose="020B0604020202020204" pitchFamily="34" charset="0"/>
                        </a:rPr>
                        <a:t>21,1</a:t>
                      </a:r>
                      <a:endParaRPr lang="en-ZA" sz="2000" b="0" i="0">
                        <a:effectLst/>
                        <a:latin typeface="Arial Narrow" panose="020B0604020202020204" pitchFamily="34" charset="0"/>
                        <a:ea typeface="Times New Roman" panose="02020603050405020304" pitchFamily="18" charset="0"/>
                        <a:cs typeface="Arial Narrow" panose="020B0604020202020204" pitchFamily="34" charset="0"/>
                      </a:endParaRPr>
                    </a:p>
                  </a:txBody>
                  <a:tcPr marL="68580" marR="68580" marT="0" marB="0"/>
                </a:tc>
                <a:extLst>
                  <a:ext uri="{0D108BD9-81ED-4DB2-BD59-A6C34878D82A}">
                    <a16:rowId xmlns:a16="http://schemas.microsoft.com/office/drawing/2014/main" val="2862819172"/>
                  </a:ext>
                </a:extLst>
              </a:tr>
              <a:tr h="350520">
                <a:tc>
                  <a:txBody>
                    <a:bodyPr/>
                    <a:lstStyle/>
                    <a:p>
                      <a:pPr algn="just">
                        <a:buNone/>
                      </a:pPr>
                      <a:r>
                        <a:rPr lang="en-ZA" sz="1400" b="0" i="0" dirty="0">
                          <a:effectLst/>
                          <a:latin typeface="Arial Narrow" panose="020B0604020202020204" pitchFamily="34" charset="0"/>
                          <a:cs typeface="Arial Narrow" panose="020B0604020202020204" pitchFamily="34" charset="0"/>
                        </a:rPr>
                        <a:t>Sales</a:t>
                      </a:r>
                      <a:endParaRPr lang="en-ZA" sz="2000" b="0" i="0" dirty="0">
                        <a:effectLst/>
                        <a:latin typeface="Arial Narrow" panose="020B0604020202020204" pitchFamily="34" charset="0"/>
                        <a:ea typeface="Times New Roman" panose="02020603050405020304" pitchFamily="18" charset="0"/>
                        <a:cs typeface="Arial Narrow" panose="020B0604020202020204" pitchFamily="34" charset="0"/>
                      </a:endParaRPr>
                    </a:p>
                  </a:txBody>
                  <a:tcPr marL="68580" marR="68580" marT="0" marB="0"/>
                </a:tc>
                <a:tc>
                  <a:txBody>
                    <a:bodyPr/>
                    <a:lstStyle/>
                    <a:p>
                      <a:pPr algn="just">
                        <a:buNone/>
                      </a:pPr>
                      <a:r>
                        <a:rPr lang="en-ZA" sz="1400" b="0" i="0" dirty="0">
                          <a:effectLst/>
                          <a:latin typeface="Arial Narrow" panose="020B0604020202020204" pitchFamily="34" charset="0"/>
                          <a:cs typeface="Arial Narrow" panose="020B0604020202020204" pitchFamily="34" charset="0"/>
                        </a:rPr>
                        <a:t>22,8</a:t>
                      </a:r>
                      <a:endParaRPr lang="en-ZA" sz="2000" b="0" i="0" dirty="0">
                        <a:effectLst/>
                        <a:latin typeface="Arial Narrow" panose="020B0604020202020204" pitchFamily="34" charset="0"/>
                        <a:ea typeface="Times New Roman" panose="02020603050405020304" pitchFamily="18" charset="0"/>
                        <a:cs typeface="Arial Narrow" panose="020B0604020202020204" pitchFamily="34" charset="0"/>
                      </a:endParaRPr>
                    </a:p>
                  </a:txBody>
                  <a:tcPr marL="68580" marR="68580" marT="0" marB="0"/>
                </a:tc>
                <a:tc>
                  <a:txBody>
                    <a:bodyPr/>
                    <a:lstStyle/>
                    <a:p>
                      <a:pPr algn="just">
                        <a:buNone/>
                      </a:pPr>
                      <a:r>
                        <a:rPr lang="en-ZA" sz="1400" b="0" i="0">
                          <a:effectLst/>
                          <a:latin typeface="Arial Narrow" panose="020B0604020202020204" pitchFamily="34" charset="0"/>
                          <a:cs typeface="Arial Narrow" panose="020B0604020202020204" pitchFamily="34" charset="0"/>
                        </a:rPr>
                        <a:t>22,5</a:t>
                      </a:r>
                      <a:endParaRPr lang="en-ZA" sz="2000" b="0" i="0">
                        <a:effectLst/>
                        <a:latin typeface="Arial Narrow" panose="020B0604020202020204" pitchFamily="34" charset="0"/>
                        <a:ea typeface="Times New Roman" panose="02020603050405020304" pitchFamily="18" charset="0"/>
                        <a:cs typeface="Arial Narrow" panose="020B0604020202020204" pitchFamily="34" charset="0"/>
                      </a:endParaRPr>
                    </a:p>
                  </a:txBody>
                  <a:tcPr marL="68580" marR="68580" marT="0" marB="0"/>
                </a:tc>
                <a:tc>
                  <a:txBody>
                    <a:bodyPr/>
                    <a:lstStyle/>
                    <a:p>
                      <a:pPr algn="just">
                        <a:buNone/>
                      </a:pPr>
                      <a:r>
                        <a:rPr lang="en-ZA" sz="1400" b="0" i="0">
                          <a:effectLst/>
                          <a:latin typeface="Arial Narrow" panose="020B0604020202020204" pitchFamily="34" charset="0"/>
                          <a:cs typeface="Arial Narrow" panose="020B0604020202020204" pitchFamily="34" charset="0"/>
                        </a:rPr>
                        <a:t>16,3</a:t>
                      </a:r>
                      <a:endParaRPr lang="en-ZA" sz="2000" b="0" i="0">
                        <a:effectLst/>
                        <a:latin typeface="Arial Narrow" panose="020B0604020202020204" pitchFamily="34" charset="0"/>
                        <a:ea typeface="Times New Roman" panose="02020603050405020304" pitchFamily="18" charset="0"/>
                        <a:cs typeface="Arial Narrow" panose="020B0604020202020204" pitchFamily="34" charset="0"/>
                      </a:endParaRPr>
                    </a:p>
                  </a:txBody>
                  <a:tcPr marL="68580" marR="68580" marT="0" marB="0"/>
                </a:tc>
                <a:tc>
                  <a:txBody>
                    <a:bodyPr/>
                    <a:lstStyle/>
                    <a:p>
                      <a:pPr algn="just">
                        <a:buNone/>
                      </a:pPr>
                      <a:r>
                        <a:rPr lang="en-ZA" sz="1400" b="0" i="0">
                          <a:effectLst/>
                          <a:latin typeface="Arial Narrow" panose="020B0604020202020204" pitchFamily="34" charset="0"/>
                          <a:cs typeface="Arial Narrow" panose="020B0604020202020204" pitchFamily="34" charset="0"/>
                        </a:rPr>
                        <a:t>17,6</a:t>
                      </a:r>
                      <a:endParaRPr lang="en-ZA" sz="2000" b="0" i="0">
                        <a:effectLst/>
                        <a:latin typeface="Arial Narrow" panose="020B0604020202020204" pitchFamily="34" charset="0"/>
                        <a:ea typeface="Times New Roman" panose="02020603050405020304" pitchFamily="18" charset="0"/>
                        <a:cs typeface="Arial Narrow" panose="020B0604020202020204" pitchFamily="34" charset="0"/>
                      </a:endParaRPr>
                    </a:p>
                  </a:txBody>
                  <a:tcPr marL="68580" marR="68580" marT="0" marB="0"/>
                </a:tc>
                <a:tc>
                  <a:txBody>
                    <a:bodyPr/>
                    <a:lstStyle/>
                    <a:p>
                      <a:pPr algn="just">
                        <a:buNone/>
                      </a:pPr>
                      <a:r>
                        <a:rPr lang="en-ZA" sz="1400" b="0" i="0">
                          <a:effectLst/>
                          <a:latin typeface="Arial Narrow" panose="020B0604020202020204" pitchFamily="34" charset="0"/>
                          <a:cs typeface="Arial Narrow" panose="020B0604020202020204" pitchFamily="34" charset="0"/>
                        </a:rPr>
                        <a:t>20,8</a:t>
                      </a:r>
                      <a:endParaRPr lang="en-ZA" sz="2000" b="0" i="0">
                        <a:effectLst/>
                        <a:latin typeface="Arial Narrow" panose="020B0604020202020204" pitchFamily="34" charset="0"/>
                        <a:ea typeface="Times New Roman" panose="02020603050405020304" pitchFamily="18" charset="0"/>
                        <a:cs typeface="Arial Narrow" panose="020B0604020202020204" pitchFamily="34" charset="0"/>
                      </a:endParaRPr>
                    </a:p>
                  </a:txBody>
                  <a:tcPr marL="68580" marR="68580" marT="0" marB="0"/>
                </a:tc>
                <a:extLst>
                  <a:ext uri="{0D108BD9-81ED-4DB2-BD59-A6C34878D82A}">
                    <a16:rowId xmlns:a16="http://schemas.microsoft.com/office/drawing/2014/main" val="1865360970"/>
                  </a:ext>
                </a:extLst>
              </a:tr>
              <a:tr h="350520">
                <a:tc>
                  <a:txBody>
                    <a:bodyPr/>
                    <a:lstStyle/>
                    <a:p>
                      <a:pPr algn="just">
                        <a:buNone/>
                      </a:pPr>
                      <a:r>
                        <a:rPr lang="en-ZA" sz="1400" b="0" i="0" dirty="0">
                          <a:effectLst/>
                          <a:latin typeface="Arial Narrow" panose="020B0604020202020204" pitchFamily="34" charset="0"/>
                          <a:cs typeface="Arial Narrow" panose="020B0604020202020204" pitchFamily="34" charset="0"/>
                        </a:rPr>
                        <a:t>Customer service</a:t>
                      </a:r>
                      <a:endParaRPr lang="en-ZA" sz="2000" b="0" i="0" dirty="0">
                        <a:effectLst/>
                        <a:latin typeface="Arial Narrow" panose="020B0604020202020204" pitchFamily="34" charset="0"/>
                        <a:ea typeface="Times New Roman" panose="02020603050405020304" pitchFamily="18" charset="0"/>
                        <a:cs typeface="Arial Narrow" panose="020B0604020202020204" pitchFamily="34" charset="0"/>
                      </a:endParaRPr>
                    </a:p>
                  </a:txBody>
                  <a:tcPr marL="68580" marR="68580" marT="0" marB="0"/>
                </a:tc>
                <a:tc>
                  <a:txBody>
                    <a:bodyPr/>
                    <a:lstStyle/>
                    <a:p>
                      <a:pPr algn="just">
                        <a:buNone/>
                      </a:pPr>
                      <a:r>
                        <a:rPr lang="en-ZA" sz="1400" b="0" i="0" dirty="0">
                          <a:effectLst/>
                          <a:latin typeface="Arial Narrow" panose="020B0604020202020204" pitchFamily="34" charset="0"/>
                          <a:cs typeface="Arial Narrow" panose="020B0604020202020204" pitchFamily="34" charset="0"/>
                        </a:rPr>
                        <a:t>21,6</a:t>
                      </a:r>
                      <a:endParaRPr lang="en-ZA" sz="2000" b="0" i="0" dirty="0">
                        <a:effectLst/>
                        <a:latin typeface="Arial Narrow" panose="020B0604020202020204" pitchFamily="34" charset="0"/>
                        <a:ea typeface="Times New Roman" panose="02020603050405020304" pitchFamily="18" charset="0"/>
                        <a:cs typeface="Arial Narrow" panose="020B0604020202020204" pitchFamily="34" charset="0"/>
                      </a:endParaRPr>
                    </a:p>
                  </a:txBody>
                  <a:tcPr marL="68580" marR="68580" marT="0" marB="0"/>
                </a:tc>
                <a:tc>
                  <a:txBody>
                    <a:bodyPr/>
                    <a:lstStyle/>
                    <a:p>
                      <a:pPr algn="just">
                        <a:buNone/>
                      </a:pPr>
                      <a:r>
                        <a:rPr lang="en-ZA" sz="1400" b="0" i="0">
                          <a:effectLst/>
                          <a:latin typeface="Arial Narrow" panose="020B0604020202020204" pitchFamily="34" charset="0"/>
                          <a:cs typeface="Arial Narrow" panose="020B0604020202020204" pitchFamily="34" charset="0"/>
                        </a:rPr>
                        <a:t>22,6</a:t>
                      </a:r>
                      <a:endParaRPr lang="en-ZA" sz="2000" b="0" i="0">
                        <a:effectLst/>
                        <a:latin typeface="Arial Narrow" panose="020B0604020202020204" pitchFamily="34" charset="0"/>
                        <a:ea typeface="Times New Roman" panose="02020603050405020304" pitchFamily="18" charset="0"/>
                        <a:cs typeface="Arial Narrow" panose="020B0604020202020204" pitchFamily="34" charset="0"/>
                      </a:endParaRPr>
                    </a:p>
                  </a:txBody>
                  <a:tcPr marL="68580" marR="68580" marT="0" marB="0"/>
                </a:tc>
                <a:tc>
                  <a:txBody>
                    <a:bodyPr/>
                    <a:lstStyle/>
                    <a:p>
                      <a:pPr algn="just">
                        <a:buNone/>
                      </a:pPr>
                      <a:r>
                        <a:rPr lang="en-ZA" sz="1400" b="0" i="0">
                          <a:effectLst/>
                          <a:latin typeface="Arial Narrow" panose="020B0604020202020204" pitchFamily="34" charset="0"/>
                          <a:cs typeface="Arial Narrow" panose="020B0604020202020204" pitchFamily="34" charset="0"/>
                        </a:rPr>
                        <a:t>17,9</a:t>
                      </a:r>
                      <a:endParaRPr lang="en-ZA" sz="2000" b="0" i="0">
                        <a:effectLst/>
                        <a:latin typeface="Arial Narrow" panose="020B0604020202020204" pitchFamily="34" charset="0"/>
                        <a:ea typeface="Times New Roman" panose="02020603050405020304" pitchFamily="18" charset="0"/>
                        <a:cs typeface="Arial Narrow" panose="020B0604020202020204" pitchFamily="34" charset="0"/>
                      </a:endParaRPr>
                    </a:p>
                  </a:txBody>
                  <a:tcPr marL="68580" marR="68580" marT="0" marB="0"/>
                </a:tc>
                <a:tc>
                  <a:txBody>
                    <a:bodyPr/>
                    <a:lstStyle/>
                    <a:p>
                      <a:pPr algn="just">
                        <a:buNone/>
                      </a:pPr>
                      <a:r>
                        <a:rPr lang="en-ZA" sz="1400" b="0" i="0">
                          <a:effectLst/>
                          <a:latin typeface="Arial Narrow" panose="020B0604020202020204" pitchFamily="34" charset="0"/>
                          <a:cs typeface="Arial Narrow" panose="020B0604020202020204" pitchFamily="34" charset="0"/>
                        </a:rPr>
                        <a:t>18,6</a:t>
                      </a:r>
                      <a:endParaRPr lang="en-ZA" sz="2000" b="0" i="0">
                        <a:effectLst/>
                        <a:latin typeface="Arial Narrow" panose="020B0604020202020204" pitchFamily="34" charset="0"/>
                        <a:ea typeface="Times New Roman" panose="02020603050405020304" pitchFamily="18" charset="0"/>
                        <a:cs typeface="Arial Narrow" panose="020B0604020202020204" pitchFamily="34" charset="0"/>
                      </a:endParaRPr>
                    </a:p>
                  </a:txBody>
                  <a:tcPr marL="68580" marR="68580" marT="0" marB="0"/>
                </a:tc>
                <a:tc>
                  <a:txBody>
                    <a:bodyPr/>
                    <a:lstStyle/>
                    <a:p>
                      <a:pPr algn="just">
                        <a:buNone/>
                      </a:pPr>
                      <a:r>
                        <a:rPr lang="en-ZA" sz="1400" b="0" i="0">
                          <a:effectLst/>
                          <a:latin typeface="Arial Narrow" panose="020B0604020202020204" pitchFamily="34" charset="0"/>
                          <a:cs typeface="Arial Narrow" panose="020B0604020202020204" pitchFamily="34" charset="0"/>
                        </a:rPr>
                        <a:t>19,3</a:t>
                      </a:r>
                      <a:endParaRPr lang="en-ZA" sz="2000" b="0" i="0">
                        <a:effectLst/>
                        <a:latin typeface="Arial Narrow" panose="020B0604020202020204" pitchFamily="34" charset="0"/>
                        <a:ea typeface="Times New Roman" panose="02020603050405020304" pitchFamily="18" charset="0"/>
                        <a:cs typeface="Arial Narrow" panose="020B0604020202020204" pitchFamily="34" charset="0"/>
                      </a:endParaRPr>
                    </a:p>
                  </a:txBody>
                  <a:tcPr marL="68580" marR="68580" marT="0" marB="0"/>
                </a:tc>
                <a:extLst>
                  <a:ext uri="{0D108BD9-81ED-4DB2-BD59-A6C34878D82A}">
                    <a16:rowId xmlns:a16="http://schemas.microsoft.com/office/drawing/2014/main" val="623732938"/>
                  </a:ext>
                </a:extLst>
              </a:tr>
              <a:tr h="350520">
                <a:tc>
                  <a:txBody>
                    <a:bodyPr/>
                    <a:lstStyle/>
                    <a:p>
                      <a:pPr algn="just">
                        <a:buNone/>
                      </a:pPr>
                      <a:r>
                        <a:rPr lang="en-ZA" sz="1400" b="0" i="0" dirty="0">
                          <a:effectLst/>
                          <a:latin typeface="Arial Narrow" panose="020B0604020202020204" pitchFamily="34" charset="0"/>
                          <a:cs typeface="Arial Narrow" panose="020B0604020202020204" pitchFamily="34" charset="0"/>
                        </a:rPr>
                        <a:t>Operations</a:t>
                      </a:r>
                      <a:endParaRPr lang="en-ZA" sz="2000" b="0" i="0" dirty="0">
                        <a:effectLst/>
                        <a:latin typeface="Arial Narrow" panose="020B0604020202020204" pitchFamily="34" charset="0"/>
                        <a:ea typeface="Times New Roman" panose="02020603050405020304" pitchFamily="18" charset="0"/>
                        <a:cs typeface="Arial Narrow" panose="020B0604020202020204" pitchFamily="34" charset="0"/>
                      </a:endParaRPr>
                    </a:p>
                  </a:txBody>
                  <a:tcPr marL="68580" marR="68580" marT="0" marB="0"/>
                </a:tc>
                <a:tc>
                  <a:txBody>
                    <a:bodyPr/>
                    <a:lstStyle/>
                    <a:p>
                      <a:pPr algn="just">
                        <a:buNone/>
                      </a:pPr>
                      <a:r>
                        <a:rPr lang="en-ZA" sz="1400" b="0" i="0">
                          <a:effectLst/>
                          <a:latin typeface="Arial Narrow" panose="020B0604020202020204" pitchFamily="34" charset="0"/>
                          <a:cs typeface="Arial Narrow" panose="020B0604020202020204" pitchFamily="34" charset="0"/>
                        </a:rPr>
                        <a:t>25,1</a:t>
                      </a:r>
                      <a:endParaRPr lang="en-ZA" sz="2000" b="0" i="0">
                        <a:effectLst/>
                        <a:latin typeface="Arial Narrow" panose="020B0604020202020204" pitchFamily="34" charset="0"/>
                        <a:ea typeface="Times New Roman" panose="02020603050405020304" pitchFamily="18" charset="0"/>
                        <a:cs typeface="Arial Narrow" panose="020B0604020202020204" pitchFamily="34" charset="0"/>
                      </a:endParaRPr>
                    </a:p>
                  </a:txBody>
                  <a:tcPr marL="68580" marR="68580" marT="0" marB="0"/>
                </a:tc>
                <a:tc>
                  <a:txBody>
                    <a:bodyPr/>
                    <a:lstStyle/>
                    <a:p>
                      <a:pPr algn="just">
                        <a:buNone/>
                      </a:pPr>
                      <a:r>
                        <a:rPr lang="en-ZA" sz="1400" b="0" i="0" dirty="0">
                          <a:effectLst/>
                          <a:latin typeface="Arial Narrow" panose="020B0604020202020204" pitchFamily="34" charset="0"/>
                          <a:cs typeface="Arial Narrow" panose="020B0604020202020204" pitchFamily="34" charset="0"/>
                        </a:rPr>
                        <a:t>22,9</a:t>
                      </a:r>
                      <a:endParaRPr lang="en-ZA" sz="2000" b="0" i="0" dirty="0">
                        <a:effectLst/>
                        <a:latin typeface="Arial Narrow" panose="020B0604020202020204" pitchFamily="34" charset="0"/>
                        <a:ea typeface="Times New Roman" panose="02020603050405020304" pitchFamily="18" charset="0"/>
                        <a:cs typeface="Arial Narrow" panose="020B0604020202020204" pitchFamily="34" charset="0"/>
                      </a:endParaRPr>
                    </a:p>
                  </a:txBody>
                  <a:tcPr marL="68580" marR="68580" marT="0" marB="0"/>
                </a:tc>
                <a:tc>
                  <a:txBody>
                    <a:bodyPr/>
                    <a:lstStyle/>
                    <a:p>
                      <a:pPr algn="just">
                        <a:buNone/>
                      </a:pPr>
                      <a:r>
                        <a:rPr lang="en-ZA" sz="1400" b="0" i="0">
                          <a:effectLst/>
                          <a:latin typeface="Arial Narrow" panose="020B0604020202020204" pitchFamily="34" charset="0"/>
                          <a:cs typeface="Arial Narrow" panose="020B0604020202020204" pitchFamily="34" charset="0"/>
                        </a:rPr>
                        <a:t>14,5</a:t>
                      </a:r>
                      <a:endParaRPr lang="en-ZA" sz="2000" b="0" i="0">
                        <a:effectLst/>
                        <a:latin typeface="Arial Narrow" panose="020B0604020202020204" pitchFamily="34" charset="0"/>
                        <a:ea typeface="Times New Roman" panose="02020603050405020304" pitchFamily="18" charset="0"/>
                        <a:cs typeface="Arial Narrow" panose="020B0604020202020204" pitchFamily="34" charset="0"/>
                      </a:endParaRPr>
                    </a:p>
                  </a:txBody>
                  <a:tcPr marL="68580" marR="68580" marT="0" marB="0"/>
                </a:tc>
                <a:tc>
                  <a:txBody>
                    <a:bodyPr/>
                    <a:lstStyle/>
                    <a:p>
                      <a:pPr algn="just">
                        <a:buNone/>
                      </a:pPr>
                      <a:r>
                        <a:rPr lang="en-ZA" sz="1400" b="0" i="0">
                          <a:effectLst/>
                          <a:latin typeface="Arial Narrow" panose="020B0604020202020204" pitchFamily="34" charset="0"/>
                          <a:cs typeface="Arial Narrow" panose="020B0604020202020204" pitchFamily="34" charset="0"/>
                        </a:rPr>
                        <a:t>18,1</a:t>
                      </a:r>
                      <a:endParaRPr lang="en-ZA" sz="2000" b="0" i="0">
                        <a:effectLst/>
                        <a:latin typeface="Arial Narrow" panose="020B0604020202020204" pitchFamily="34" charset="0"/>
                        <a:ea typeface="Times New Roman" panose="02020603050405020304" pitchFamily="18" charset="0"/>
                        <a:cs typeface="Arial Narrow" panose="020B0604020202020204" pitchFamily="34" charset="0"/>
                      </a:endParaRPr>
                    </a:p>
                  </a:txBody>
                  <a:tcPr marL="68580" marR="68580" marT="0" marB="0"/>
                </a:tc>
                <a:tc>
                  <a:txBody>
                    <a:bodyPr/>
                    <a:lstStyle/>
                    <a:p>
                      <a:pPr algn="just">
                        <a:buNone/>
                      </a:pPr>
                      <a:r>
                        <a:rPr lang="en-ZA" sz="1400" b="0" i="0">
                          <a:effectLst/>
                          <a:latin typeface="Arial Narrow" panose="020B0604020202020204" pitchFamily="34" charset="0"/>
                          <a:cs typeface="Arial Narrow" panose="020B0604020202020204" pitchFamily="34" charset="0"/>
                        </a:rPr>
                        <a:t>19,4</a:t>
                      </a:r>
                      <a:endParaRPr lang="en-ZA" sz="2000" b="0" i="0">
                        <a:effectLst/>
                        <a:latin typeface="Arial Narrow" panose="020B0604020202020204" pitchFamily="34" charset="0"/>
                        <a:ea typeface="Times New Roman" panose="02020603050405020304" pitchFamily="18" charset="0"/>
                        <a:cs typeface="Arial Narrow" panose="020B0604020202020204" pitchFamily="34" charset="0"/>
                      </a:endParaRPr>
                    </a:p>
                  </a:txBody>
                  <a:tcPr marL="68580" marR="68580" marT="0" marB="0"/>
                </a:tc>
                <a:extLst>
                  <a:ext uri="{0D108BD9-81ED-4DB2-BD59-A6C34878D82A}">
                    <a16:rowId xmlns:a16="http://schemas.microsoft.com/office/drawing/2014/main" val="273445097"/>
                  </a:ext>
                </a:extLst>
              </a:tr>
              <a:tr h="701040">
                <a:tc>
                  <a:txBody>
                    <a:bodyPr/>
                    <a:lstStyle/>
                    <a:p>
                      <a:pPr algn="just">
                        <a:buNone/>
                      </a:pPr>
                      <a:r>
                        <a:rPr lang="en-ZA" sz="1400" b="0" i="0" dirty="0">
                          <a:effectLst/>
                          <a:latin typeface="Arial Narrow" panose="020B0604020202020204" pitchFamily="34" charset="0"/>
                          <a:cs typeface="Arial Narrow" panose="020B0604020202020204" pitchFamily="34" charset="0"/>
                        </a:rPr>
                        <a:t>Communication and collaboration</a:t>
                      </a:r>
                      <a:endParaRPr lang="en-ZA" sz="2000" b="0" i="0" dirty="0">
                        <a:effectLst/>
                        <a:latin typeface="Arial Narrow" panose="020B0604020202020204" pitchFamily="34" charset="0"/>
                        <a:ea typeface="Times New Roman" panose="02020603050405020304" pitchFamily="18" charset="0"/>
                        <a:cs typeface="Arial Narrow" panose="020B0604020202020204" pitchFamily="34" charset="0"/>
                      </a:endParaRPr>
                    </a:p>
                  </a:txBody>
                  <a:tcPr marL="68580" marR="68580" marT="0" marB="0"/>
                </a:tc>
                <a:tc>
                  <a:txBody>
                    <a:bodyPr/>
                    <a:lstStyle/>
                    <a:p>
                      <a:pPr algn="just">
                        <a:buNone/>
                      </a:pPr>
                      <a:r>
                        <a:rPr lang="en-ZA" sz="1400" b="0" i="0">
                          <a:effectLst/>
                          <a:latin typeface="Arial Narrow" panose="020B0604020202020204" pitchFamily="34" charset="0"/>
                          <a:cs typeface="Arial Narrow" panose="020B0604020202020204" pitchFamily="34" charset="0"/>
                        </a:rPr>
                        <a:t>21,4</a:t>
                      </a:r>
                      <a:endParaRPr lang="en-ZA" sz="2000" b="0" i="0">
                        <a:effectLst/>
                        <a:latin typeface="Arial Narrow" panose="020B0604020202020204" pitchFamily="34" charset="0"/>
                        <a:ea typeface="Times New Roman" panose="02020603050405020304" pitchFamily="18" charset="0"/>
                        <a:cs typeface="Arial Narrow" panose="020B0604020202020204" pitchFamily="34" charset="0"/>
                      </a:endParaRPr>
                    </a:p>
                  </a:txBody>
                  <a:tcPr marL="68580" marR="68580" marT="0" marB="0"/>
                </a:tc>
                <a:tc>
                  <a:txBody>
                    <a:bodyPr/>
                    <a:lstStyle/>
                    <a:p>
                      <a:pPr algn="just">
                        <a:buNone/>
                      </a:pPr>
                      <a:r>
                        <a:rPr lang="en-ZA" sz="1400" b="0" i="0">
                          <a:effectLst/>
                          <a:latin typeface="Arial Narrow" panose="020B0604020202020204" pitchFamily="34" charset="0"/>
                          <a:cs typeface="Arial Narrow" panose="020B0604020202020204" pitchFamily="34" charset="0"/>
                        </a:rPr>
                        <a:t>17,4</a:t>
                      </a:r>
                      <a:endParaRPr lang="en-ZA" sz="2000" b="0" i="0">
                        <a:effectLst/>
                        <a:latin typeface="Arial Narrow" panose="020B0604020202020204" pitchFamily="34" charset="0"/>
                        <a:ea typeface="Times New Roman" panose="02020603050405020304" pitchFamily="18" charset="0"/>
                        <a:cs typeface="Arial Narrow" panose="020B0604020202020204" pitchFamily="34" charset="0"/>
                      </a:endParaRPr>
                    </a:p>
                  </a:txBody>
                  <a:tcPr marL="68580" marR="68580" marT="0" marB="0"/>
                </a:tc>
                <a:tc>
                  <a:txBody>
                    <a:bodyPr/>
                    <a:lstStyle/>
                    <a:p>
                      <a:pPr algn="just">
                        <a:buNone/>
                      </a:pPr>
                      <a:r>
                        <a:rPr lang="en-ZA" sz="1400" b="0" i="0">
                          <a:effectLst/>
                          <a:latin typeface="Arial Narrow" panose="020B0604020202020204" pitchFamily="34" charset="0"/>
                          <a:cs typeface="Arial Narrow" panose="020B0604020202020204" pitchFamily="34" charset="0"/>
                        </a:rPr>
                        <a:t>19,4</a:t>
                      </a:r>
                      <a:endParaRPr lang="en-ZA" sz="2000" b="0" i="0">
                        <a:effectLst/>
                        <a:latin typeface="Arial Narrow" panose="020B0604020202020204" pitchFamily="34" charset="0"/>
                        <a:ea typeface="Times New Roman" panose="02020603050405020304" pitchFamily="18" charset="0"/>
                        <a:cs typeface="Arial Narrow" panose="020B0604020202020204" pitchFamily="34" charset="0"/>
                      </a:endParaRPr>
                    </a:p>
                  </a:txBody>
                  <a:tcPr marL="68580" marR="68580" marT="0" marB="0"/>
                </a:tc>
                <a:tc>
                  <a:txBody>
                    <a:bodyPr/>
                    <a:lstStyle/>
                    <a:p>
                      <a:pPr algn="just">
                        <a:buNone/>
                      </a:pPr>
                      <a:r>
                        <a:rPr lang="en-ZA" sz="1400" b="0" i="0">
                          <a:effectLst/>
                          <a:latin typeface="Arial Narrow" panose="020B0604020202020204" pitchFamily="34" charset="0"/>
                          <a:cs typeface="Arial Narrow" panose="020B0604020202020204" pitchFamily="34" charset="0"/>
                        </a:rPr>
                        <a:t>16,9</a:t>
                      </a:r>
                      <a:endParaRPr lang="en-ZA" sz="2000" b="0" i="0">
                        <a:effectLst/>
                        <a:latin typeface="Arial Narrow" panose="020B0604020202020204" pitchFamily="34" charset="0"/>
                        <a:ea typeface="Times New Roman" panose="02020603050405020304" pitchFamily="18" charset="0"/>
                        <a:cs typeface="Arial Narrow" panose="020B0604020202020204" pitchFamily="34" charset="0"/>
                      </a:endParaRPr>
                    </a:p>
                  </a:txBody>
                  <a:tcPr marL="68580" marR="68580" marT="0" marB="0"/>
                </a:tc>
                <a:tc>
                  <a:txBody>
                    <a:bodyPr/>
                    <a:lstStyle/>
                    <a:p>
                      <a:pPr algn="just">
                        <a:buNone/>
                      </a:pPr>
                      <a:r>
                        <a:rPr lang="en-ZA" sz="1400" b="0" i="0" dirty="0">
                          <a:effectLst/>
                          <a:latin typeface="Arial Narrow" panose="020B0604020202020204" pitchFamily="34" charset="0"/>
                          <a:cs typeface="Arial Narrow" panose="020B0604020202020204" pitchFamily="34" charset="0"/>
                        </a:rPr>
                        <a:t>24,9</a:t>
                      </a:r>
                      <a:endParaRPr lang="en-ZA" sz="2000" b="0" i="0" dirty="0">
                        <a:effectLst/>
                        <a:latin typeface="Arial Narrow" panose="020B0604020202020204" pitchFamily="34" charset="0"/>
                        <a:ea typeface="Times New Roman" panose="02020603050405020304" pitchFamily="18" charset="0"/>
                        <a:cs typeface="Arial Narrow" panose="020B0604020202020204" pitchFamily="34" charset="0"/>
                      </a:endParaRPr>
                    </a:p>
                  </a:txBody>
                  <a:tcPr marL="68580" marR="68580" marT="0" marB="0"/>
                </a:tc>
                <a:extLst>
                  <a:ext uri="{0D108BD9-81ED-4DB2-BD59-A6C34878D82A}">
                    <a16:rowId xmlns:a16="http://schemas.microsoft.com/office/drawing/2014/main" val="2364260669"/>
                  </a:ext>
                </a:extLst>
              </a:tr>
            </a:tbl>
          </a:graphicData>
        </a:graphic>
      </p:graphicFrame>
      <p:sp>
        <p:nvSpPr>
          <p:cNvPr id="3" name="Title 2">
            <a:extLst>
              <a:ext uri="{FF2B5EF4-FFF2-40B4-BE49-F238E27FC236}">
                <a16:creationId xmlns:a16="http://schemas.microsoft.com/office/drawing/2014/main" id="{5BEA2CE5-1641-50A0-3EC2-B106477138AE}"/>
              </a:ext>
            </a:extLst>
          </p:cNvPr>
          <p:cNvSpPr>
            <a:spLocks noGrp="1"/>
          </p:cNvSpPr>
          <p:nvPr>
            <p:ph type="title"/>
          </p:nvPr>
        </p:nvSpPr>
        <p:spPr>
          <a:xfrm>
            <a:off x="776224" y="142240"/>
            <a:ext cx="10639552" cy="863600"/>
          </a:xfrm>
        </p:spPr>
        <p:txBody>
          <a:bodyPr/>
          <a:lstStyle/>
          <a:p>
            <a:r>
              <a:rPr lang="en-US" sz="2400" dirty="0"/>
              <a:t>Top five business areas that benefited the most from technology adoption across provinces</a:t>
            </a:r>
            <a:endParaRPr lang="en-ZA" sz="2400" dirty="0"/>
          </a:p>
        </p:txBody>
      </p:sp>
      <p:sp>
        <p:nvSpPr>
          <p:cNvPr id="5" name="TextBox 4">
            <a:extLst>
              <a:ext uri="{FF2B5EF4-FFF2-40B4-BE49-F238E27FC236}">
                <a16:creationId xmlns:a16="http://schemas.microsoft.com/office/drawing/2014/main" id="{55D90DAC-CEE3-682A-DC34-B34DA8C82633}"/>
              </a:ext>
            </a:extLst>
          </p:cNvPr>
          <p:cNvSpPr txBox="1"/>
          <p:nvPr/>
        </p:nvSpPr>
        <p:spPr>
          <a:xfrm>
            <a:off x="243840" y="1448545"/>
            <a:ext cx="4693920" cy="4110292"/>
          </a:xfrm>
          <a:prstGeom prst="rect">
            <a:avLst/>
          </a:prstGeom>
          <a:noFill/>
        </p:spPr>
        <p:txBody>
          <a:bodyPr wrap="square">
            <a:spAutoFit/>
          </a:bodyPr>
          <a:lstStyle/>
          <a:p>
            <a:pPr marL="285750" indent="-285750" algn="just">
              <a:lnSpc>
                <a:spcPct val="150000"/>
              </a:lnSpc>
              <a:buFont typeface="Arial" panose="020B0604020202020204" pitchFamily="34" charset="0"/>
              <a:buChar char="•"/>
            </a:pPr>
            <a:r>
              <a:rPr lang="en-ZA" sz="1600" dirty="0">
                <a:effectLst/>
                <a:latin typeface="Arial Narrow" panose="020B0604020202020204" pitchFamily="34" charset="0"/>
                <a:ea typeface="Times New Roman" panose="02020603050405020304" pitchFamily="18" charset="0"/>
              </a:rPr>
              <a:t>The results indicate that technology adoption has benefited tourism SMMEs in Gauteng and the Western Cape equally in the marketing area, with both regions seeing a 21.1% impact. </a:t>
            </a:r>
          </a:p>
          <a:p>
            <a:pPr marL="285750" indent="-285750" algn="just">
              <a:lnSpc>
                <a:spcPct val="150000"/>
              </a:lnSpc>
              <a:buFont typeface="Arial" panose="020B0604020202020204" pitchFamily="34" charset="0"/>
              <a:buChar char="•"/>
            </a:pPr>
            <a:r>
              <a:rPr lang="en-ZA" sz="1600" dirty="0">
                <a:effectLst/>
                <a:latin typeface="Arial Narrow" panose="020B0604020202020204" pitchFamily="34" charset="0"/>
                <a:ea typeface="Times New Roman" panose="02020603050405020304" pitchFamily="18" charset="0"/>
              </a:rPr>
              <a:t>However, the effect of technology on sales was most significant in the Free State (22.8%), followed closely by Gauteng (22.5%). </a:t>
            </a:r>
          </a:p>
          <a:p>
            <a:pPr marL="285750" indent="-285750" algn="just">
              <a:lnSpc>
                <a:spcPct val="150000"/>
              </a:lnSpc>
              <a:buFont typeface="Arial" panose="020B0604020202020204" pitchFamily="34" charset="0"/>
              <a:buChar char="•"/>
            </a:pPr>
            <a:r>
              <a:rPr lang="en-ZA" sz="1600" dirty="0">
                <a:effectLst/>
                <a:latin typeface="Arial Narrow" panose="020B0604020202020204" pitchFamily="34" charset="0"/>
                <a:ea typeface="Times New Roman" panose="02020603050405020304" pitchFamily="18" charset="0"/>
              </a:rPr>
              <a:t>In the customer service area, Gauteng led with a 22.6% benefit, while the Western Cape reported the greatest gains in communication and collaboration, with an impact of 24.9%.</a:t>
            </a:r>
            <a:endParaRPr lang="en-ZA" sz="16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5401290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DB46876-9A81-A1B4-41D3-6FE27D995F2D}"/>
              </a:ext>
            </a:extLst>
          </p:cNvPr>
          <p:cNvSpPr>
            <a:spLocks noGrp="1"/>
          </p:cNvSpPr>
          <p:nvPr>
            <p:ph type="title"/>
          </p:nvPr>
        </p:nvSpPr>
        <p:spPr>
          <a:xfrm>
            <a:off x="665748" y="211792"/>
            <a:ext cx="11357809" cy="494061"/>
          </a:xfrm>
        </p:spPr>
        <p:txBody>
          <a:bodyPr vert="horz" lIns="0" tIns="0" rIns="0" bIns="0" rtlCol="0" anchor="b">
            <a:normAutofit/>
          </a:bodyPr>
          <a:lstStyle/>
          <a:p>
            <a:r>
              <a:rPr lang="en-US" dirty="0"/>
              <a:t>Availability and adequacy of digital infrastructure </a:t>
            </a:r>
            <a:endParaRPr lang="en-ZA" dirty="0"/>
          </a:p>
        </p:txBody>
      </p:sp>
      <p:sp>
        <p:nvSpPr>
          <p:cNvPr id="7" name="TextBox 6">
            <a:extLst>
              <a:ext uri="{FF2B5EF4-FFF2-40B4-BE49-F238E27FC236}">
                <a16:creationId xmlns:a16="http://schemas.microsoft.com/office/drawing/2014/main" id="{57073FA8-729C-4E14-7F09-40D32D050734}"/>
              </a:ext>
            </a:extLst>
          </p:cNvPr>
          <p:cNvSpPr txBox="1"/>
          <p:nvPr/>
        </p:nvSpPr>
        <p:spPr>
          <a:xfrm>
            <a:off x="482808" y="1042738"/>
            <a:ext cx="4217529" cy="4757654"/>
          </a:xfrm>
          <a:prstGeom prst="rect">
            <a:avLst/>
          </a:prstGeom>
        </p:spPr>
        <p:txBody>
          <a:bodyPr vert="horz" lIns="0" tIns="45720" rIns="91440" bIns="45720" rtlCol="0">
            <a:normAutofit lnSpcReduction="10000"/>
          </a:bodyPr>
          <a:lstStyle/>
          <a:p>
            <a:pPr marL="165100" indent="-165100" algn="just">
              <a:lnSpc>
                <a:spcPct val="110000"/>
              </a:lnSpc>
              <a:spcBef>
                <a:spcPts val="300"/>
              </a:spcBef>
              <a:buFont typeface="Arial" panose="020B0604020202020204" pitchFamily="34" charset="0"/>
              <a:buChar char="•"/>
            </a:pPr>
            <a:r>
              <a:rPr lang="en-US" sz="1600" dirty="0">
                <a:latin typeface="Arial Narrow" panose="020B0604020202020204" pitchFamily="34" charset="0"/>
              </a:rPr>
              <a:t> Overall, most businesses agreed that they have access to a reliable high-speed internet connection, reliable computer hardware, mobile devices such as smartphones and tablets for business operations, a secure and efficient payment system like online payment gateways and bank machines and such as </a:t>
            </a:r>
            <a:r>
              <a:rPr lang="en-US" sz="1600" dirty="0" err="1">
                <a:latin typeface="Arial Narrow" panose="020B0604020202020204" pitchFamily="34" charset="0"/>
              </a:rPr>
              <a:t>Yoco</a:t>
            </a:r>
            <a:r>
              <a:rPr lang="en-US" sz="1600" dirty="0">
                <a:latin typeface="Arial Narrow" panose="020B0604020202020204" pitchFamily="34" charset="0"/>
              </a:rPr>
              <a:t> machines (Mean score above 4 for all provinces). </a:t>
            </a:r>
          </a:p>
          <a:p>
            <a:pPr marL="165100" indent="-165100" algn="just">
              <a:lnSpc>
                <a:spcPct val="110000"/>
              </a:lnSpc>
              <a:spcBef>
                <a:spcPts val="300"/>
              </a:spcBef>
              <a:buFont typeface="Arial" panose="020B0604020202020204" pitchFamily="34" charset="0"/>
              <a:buChar char="•"/>
            </a:pPr>
            <a:r>
              <a:rPr lang="en-US" sz="1600" dirty="0">
                <a:latin typeface="Arial Narrow" panose="020B0604020202020204" pitchFamily="34" charset="0"/>
              </a:rPr>
              <a:t>Sufficient IT support to implement and maintain digital technologies was moderate to high for all provinces.</a:t>
            </a:r>
          </a:p>
          <a:p>
            <a:pPr marL="165100" indent="-165100" algn="just">
              <a:lnSpc>
                <a:spcPct val="110000"/>
              </a:lnSpc>
              <a:spcBef>
                <a:spcPts val="300"/>
              </a:spcBef>
              <a:buFont typeface="Arial" panose="020B0604020202020204" pitchFamily="34" charset="0"/>
              <a:buChar char="•"/>
            </a:pPr>
            <a:r>
              <a:rPr lang="en-US" sz="1600" dirty="0">
                <a:latin typeface="Arial Narrow" panose="020B0604020202020204" pitchFamily="34" charset="0"/>
              </a:rPr>
              <a:t>Having enough money to upgrade digital infrastructure and making use of government/ NGO funding and support </a:t>
            </a:r>
            <a:r>
              <a:rPr lang="en-US" sz="1600" dirty="0" err="1">
                <a:latin typeface="Arial Narrow" panose="020B0604020202020204" pitchFamily="34" charset="0"/>
              </a:rPr>
              <a:t>programmes</a:t>
            </a:r>
            <a:r>
              <a:rPr lang="en-US" sz="1600" dirty="0">
                <a:latin typeface="Arial Narrow" panose="020B0604020202020204" pitchFamily="34" charset="0"/>
              </a:rPr>
              <a:t> for digital infrastructure recorded low to moderate mean scores overall and for all provinces.</a:t>
            </a:r>
          </a:p>
          <a:p>
            <a:pPr marL="165100" indent="-165100" algn="just">
              <a:lnSpc>
                <a:spcPct val="110000"/>
              </a:lnSpc>
              <a:spcBef>
                <a:spcPts val="300"/>
              </a:spcBef>
              <a:buFont typeface="Arial" panose="020B0604020202020204" pitchFamily="34" charset="0"/>
              <a:buChar char="•"/>
            </a:pPr>
            <a:r>
              <a:rPr lang="en-ZA" sz="1600" dirty="0">
                <a:latin typeface="Arial Narrow" panose="020B0604020202020204" pitchFamily="34" charset="0"/>
                <a:ea typeface="Times New Roman" panose="02020603050405020304" pitchFamily="18" charset="0"/>
              </a:rPr>
              <a:t>Greater availability and adequacy of digital infrastructure for each province are highlighted in green, and lower mean scores are in yellow</a:t>
            </a:r>
          </a:p>
          <a:p>
            <a:pPr marL="165100" indent="-165100" algn="just">
              <a:lnSpc>
                <a:spcPct val="110000"/>
              </a:lnSpc>
              <a:spcBef>
                <a:spcPts val="300"/>
              </a:spcBef>
              <a:buFont typeface="Arial" panose="020B0604020202020204" pitchFamily="34" charset="0"/>
              <a:buChar char="•"/>
            </a:pPr>
            <a:endParaRPr lang="en-US" sz="1600" dirty="0">
              <a:latin typeface="Arial Narrow" panose="020B0604020202020204" pitchFamily="34" charset="0"/>
            </a:endParaRPr>
          </a:p>
        </p:txBody>
      </p:sp>
      <p:graphicFrame>
        <p:nvGraphicFramePr>
          <p:cNvPr id="8" name="Content Placeholder 7">
            <a:extLst>
              <a:ext uri="{FF2B5EF4-FFF2-40B4-BE49-F238E27FC236}">
                <a16:creationId xmlns:a16="http://schemas.microsoft.com/office/drawing/2014/main" id="{452402AC-C298-5821-38C8-F7F17B09BC7E}"/>
              </a:ext>
            </a:extLst>
          </p:cNvPr>
          <p:cNvGraphicFramePr>
            <a:graphicFrameLocks noGrp="1"/>
          </p:cNvGraphicFramePr>
          <p:nvPr>
            <p:ph idx="1"/>
            <p:extLst>
              <p:ext uri="{D42A27DB-BD31-4B8C-83A1-F6EECF244321}">
                <p14:modId xmlns:p14="http://schemas.microsoft.com/office/powerpoint/2010/main" val="3864183078"/>
              </p:ext>
            </p:extLst>
          </p:nvPr>
        </p:nvGraphicFramePr>
        <p:xfrm>
          <a:off x="4804611" y="915750"/>
          <a:ext cx="6837911" cy="5023086"/>
        </p:xfrm>
        <a:graphic>
          <a:graphicData uri="http://schemas.openxmlformats.org/drawingml/2006/table">
            <a:tbl>
              <a:tblPr firstRow="1" firstCol="1" bandRow="1">
                <a:tableStyleId>{21E4AEA4-8DFA-4A89-87EB-49C32662AFE0}</a:tableStyleId>
              </a:tblPr>
              <a:tblGrid>
                <a:gridCol w="2614863">
                  <a:extLst>
                    <a:ext uri="{9D8B030D-6E8A-4147-A177-3AD203B41FA5}">
                      <a16:colId xmlns:a16="http://schemas.microsoft.com/office/drawing/2014/main" val="1882038594"/>
                    </a:ext>
                  </a:extLst>
                </a:gridCol>
                <a:gridCol w="673768">
                  <a:extLst>
                    <a:ext uri="{9D8B030D-6E8A-4147-A177-3AD203B41FA5}">
                      <a16:colId xmlns:a16="http://schemas.microsoft.com/office/drawing/2014/main" val="2423199336"/>
                    </a:ext>
                  </a:extLst>
                </a:gridCol>
                <a:gridCol w="737937">
                  <a:extLst>
                    <a:ext uri="{9D8B030D-6E8A-4147-A177-3AD203B41FA5}">
                      <a16:colId xmlns:a16="http://schemas.microsoft.com/office/drawing/2014/main" val="367183977"/>
                    </a:ext>
                  </a:extLst>
                </a:gridCol>
                <a:gridCol w="786063">
                  <a:extLst>
                    <a:ext uri="{9D8B030D-6E8A-4147-A177-3AD203B41FA5}">
                      <a16:colId xmlns:a16="http://schemas.microsoft.com/office/drawing/2014/main" val="1539650462"/>
                    </a:ext>
                  </a:extLst>
                </a:gridCol>
                <a:gridCol w="572369">
                  <a:extLst>
                    <a:ext uri="{9D8B030D-6E8A-4147-A177-3AD203B41FA5}">
                      <a16:colId xmlns:a16="http://schemas.microsoft.com/office/drawing/2014/main" val="2673360030"/>
                    </a:ext>
                  </a:extLst>
                </a:gridCol>
                <a:gridCol w="765191">
                  <a:extLst>
                    <a:ext uri="{9D8B030D-6E8A-4147-A177-3AD203B41FA5}">
                      <a16:colId xmlns:a16="http://schemas.microsoft.com/office/drawing/2014/main" val="3516202444"/>
                    </a:ext>
                  </a:extLst>
                </a:gridCol>
                <a:gridCol w="687720">
                  <a:extLst>
                    <a:ext uri="{9D8B030D-6E8A-4147-A177-3AD203B41FA5}">
                      <a16:colId xmlns:a16="http://schemas.microsoft.com/office/drawing/2014/main" val="1798729457"/>
                    </a:ext>
                  </a:extLst>
                </a:gridCol>
              </a:tblGrid>
              <a:tr h="394054">
                <a:tc>
                  <a:txBody>
                    <a:bodyPr/>
                    <a:lstStyle/>
                    <a:p>
                      <a:pPr algn="l">
                        <a:buNone/>
                      </a:pPr>
                      <a:r>
                        <a:rPr lang="en-ZA" sz="1200" b="1" kern="100" cap="none" spc="0" dirty="0">
                          <a:solidFill>
                            <a:schemeClr val="bg1"/>
                          </a:solidFill>
                          <a:effectLst/>
                          <a:latin typeface="+mn-lt"/>
                        </a:rPr>
                        <a:t>Availability and adequacy of digital infrastructure</a:t>
                      </a:r>
                      <a:endParaRPr lang="en-ZA" sz="1200" b="1" kern="100" cap="none" spc="0" dirty="0">
                        <a:solidFill>
                          <a:schemeClr val="bg1"/>
                        </a:solidFill>
                        <a:effectLst/>
                        <a:latin typeface="+mn-lt"/>
                        <a:ea typeface="Times New Roman" panose="02020603050405020304" pitchFamily="18" charset="0"/>
                        <a:cs typeface="Times New Roman" panose="02020603050405020304" pitchFamily="18" charset="0"/>
                      </a:endParaRPr>
                    </a:p>
                  </a:txBody>
                  <a:tcPr marL="39078" marR="39078" marT="52104" marB="0"/>
                </a:tc>
                <a:tc>
                  <a:txBody>
                    <a:bodyPr/>
                    <a:lstStyle/>
                    <a:p>
                      <a:pPr algn="ctr">
                        <a:buNone/>
                      </a:pPr>
                      <a:r>
                        <a:rPr lang="en-ZA" sz="1200" b="1" kern="100" cap="none" spc="0" dirty="0">
                          <a:solidFill>
                            <a:schemeClr val="bg1"/>
                          </a:solidFill>
                          <a:effectLst/>
                          <a:latin typeface="+mn-lt"/>
                        </a:rPr>
                        <a:t>Free State</a:t>
                      </a:r>
                      <a:endParaRPr lang="en-ZA" sz="1200" b="1" kern="100" cap="none" spc="0" dirty="0">
                        <a:solidFill>
                          <a:schemeClr val="bg1"/>
                        </a:solidFill>
                        <a:effectLst/>
                        <a:latin typeface="+mn-lt"/>
                        <a:ea typeface="Times New Roman" panose="02020603050405020304" pitchFamily="18" charset="0"/>
                        <a:cs typeface="Times New Roman" panose="02020603050405020304" pitchFamily="18" charset="0"/>
                      </a:endParaRPr>
                    </a:p>
                  </a:txBody>
                  <a:tcPr marL="39078" marR="39078" marT="52104" marB="0"/>
                </a:tc>
                <a:tc>
                  <a:txBody>
                    <a:bodyPr/>
                    <a:lstStyle/>
                    <a:p>
                      <a:pPr algn="ctr">
                        <a:buNone/>
                      </a:pPr>
                      <a:r>
                        <a:rPr lang="en-ZA" sz="1200" b="1" kern="100" cap="none" spc="0" dirty="0">
                          <a:solidFill>
                            <a:schemeClr val="bg1"/>
                          </a:solidFill>
                          <a:effectLst/>
                          <a:latin typeface="+mn-lt"/>
                        </a:rPr>
                        <a:t>Gauteng</a:t>
                      </a:r>
                      <a:endParaRPr lang="en-ZA" sz="1200" b="1" kern="100" cap="none" spc="0" dirty="0">
                        <a:solidFill>
                          <a:schemeClr val="bg1"/>
                        </a:solidFill>
                        <a:effectLst/>
                        <a:latin typeface="+mn-lt"/>
                        <a:ea typeface="Times New Roman" panose="02020603050405020304" pitchFamily="18" charset="0"/>
                        <a:cs typeface="Times New Roman" panose="02020603050405020304" pitchFamily="18" charset="0"/>
                      </a:endParaRPr>
                    </a:p>
                  </a:txBody>
                  <a:tcPr marL="39078" marR="39078" marT="52104" marB="0"/>
                </a:tc>
                <a:tc>
                  <a:txBody>
                    <a:bodyPr/>
                    <a:lstStyle/>
                    <a:p>
                      <a:pPr algn="ctr">
                        <a:buNone/>
                      </a:pPr>
                      <a:r>
                        <a:rPr lang="en-ZA" sz="1200" b="1" kern="100" cap="none" spc="0" dirty="0">
                          <a:solidFill>
                            <a:schemeClr val="bg1"/>
                          </a:solidFill>
                          <a:effectLst/>
                          <a:latin typeface="+mn-lt"/>
                        </a:rPr>
                        <a:t>Northern Cape</a:t>
                      </a:r>
                      <a:endParaRPr lang="en-ZA" sz="1200" b="1" kern="100" cap="none" spc="0" dirty="0">
                        <a:solidFill>
                          <a:schemeClr val="bg1"/>
                        </a:solidFill>
                        <a:effectLst/>
                        <a:latin typeface="+mn-lt"/>
                        <a:ea typeface="Times New Roman" panose="02020603050405020304" pitchFamily="18" charset="0"/>
                        <a:cs typeface="Times New Roman" panose="02020603050405020304" pitchFamily="18" charset="0"/>
                      </a:endParaRPr>
                    </a:p>
                  </a:txBody>
                  <a:tcPr marL="39078" marR="39078" marT="52104" marB="0"/>
                </a:tc>
                <a:tc>
                  <a:txBody>
                    <a:bodyPr/>
                    <a:lstStyle/>
                    <a:p>
                      <a:pPr algn="ctr">
                        <a:buNone/>
                      </a:pPr>
                      <a:r>
                        <a:rPr lang="en-ZA" sz="1200" b="1" kern="100" cap="none" spc="0" dirty="0">
                          <a:solidFill>
                            <a:schemeClr val="bg1"/>
                          </a:solidFill>
                          <a:effectLst/>
                          <a:latin typeface="+mn-lt"/>
                        </a:rPr>
                        <a:t>North West</a:t>
                      </a:r>
                      <a:endParaRPr lang="en-ZA" sz="1200" b="1" kern="100" cap="none" spc="0" dirty="0">
                        <a:solidFill>
                          <a:schemeClr val="bg1"/>
                        </a:solidFill>
                        <a:effectLst/>
                        <a:latin typeface="+mn-lt"/>
                        <a:ea typeface="Times New Roman" panose="02020603050405020304" pitchFamily="18" charset="0"/>
                        <a:cs typeface="Times New Roman" panose="02020603050405020304" pitchFamily="18" charset="0"/>
                      </a:endParaRPr>
                    </a:p>
                  </a:txBody>
                  <a:tcPr marL="39078" marR="39078" marT="52104" marB="0"/>
                </a:tc>
                <a:tc>
                  <a:txBody>
                    <a:bodyPr/>
                    <a:lstStyle/>
                    <a:p>
                      <a:pPr algn="ctr">
                        <a:buNone/>
                      </a:pPr>
                      <a:r>
                        <a:rPr lang="en-ZA" sz="1200" b="1" kern="100" cap="none" spc="0" dirty="0">
                          <a:solidFill>
                            <a:schemeClr val="bg1"/>
                          </a:solidFill>
                          <a:effectLst/>
                          <a:latin typeface="+mn-lt"/>
                        </a:rPr>
                        <a:t>Western </a:t>
                      </a:r>
                    </a:p>
                    <a:p>
                      <a:pPr algn="ctr">
                        <a:buNone/>
                      </a:pPr>
                      <a:r>
                        <a:rPr lang="en-ZA" sz="1200" b="1" kern="100" cap="none" spc="0" dirty="0">
                          <a:solidFill>
                            <a:schemeClr val="bg1"/>
                          </a:solidFill>
                          <a:effectLst/>
                          <a:latin typeface="+mn-lt"/>
                        </a:rPr>
                        <a:t>Cape</a:t>
                      </a:r>
                      <a:endParaRPr lang="en-ZA" sz="1200" b="1" kern="100" cap="none" spc="0" dirty="0">
                        <a:solidFill>
                          <a:schemeClr val="bg1"/>
                        </a:solidFill>
                        <a:effectLst/>
                        <a:latin typeface="+mn-lt"/>
                        <a:ea typeface="Times New Roman" panose="02020603050405020304" pitchFamily="18" charset="0"/>
                        <a:cs typeface="Times New Roman" panose="02020603050405020304" pitchFamily="18" charset="0"/>
                      </a:endParaRPr>
                    </a:p>
                  </a:txBody>
                  <a:tcPr marL="39078" marR="39078" marT="52104" marB="0"/>
                </a:tc>
                <a:tc>
                  <a:txBody>
                    <a:bodyPr/>
                    <a:lstStyle/>
                    <a:p>
                      <a:pPr algn="ctr">
                        <a:buNone/>
                      </a:pPr>
                      <a:r>
                        <a:rPr lang="en-ZA" sz="1200" b="1" kern="100" cap="none" spc="0" dirty="0">
                          <a:solidFill>
                            <a:schemeClr val="bg1"/>
                          </a:solidFill>
                          <a:effectLst/>
                          <a:latin typeface="+mn-lt"/>
                        </a:rPr>
                        <a:t>Overall </a:t>
                      </a:r>
                    </a:p>
                    <a:p>
                      <a:pPr algn="ctr">
                        <a:buNone/>
                      </a:pPr>
                      <a:r>
                        <a:rPr lang="en-ZA" sz="1200" b="1" kern="100" cap="none" spc="0" dirty="0">
                          <a:solidFill>
                            <a:schemeClr val="bg1"/>
                          </a:solidFill>
                          <a:effectLst/>
                          <a:latin typeface="+mn-lt"/>
                        </a:rPr>
                        <a:t>Mean</a:t>
                      </a:r>
                      <a:endParaRPr lang="en-ZA" sz="1200" b="1" kern="100" cap="none" spc="0" dirty="0">
                        <a:solidFill>
                          <a:schemeClr val="bg1"/>
                        </a:solidFill>
                        <a:effectLst/>
                        <a:latin typeface="+mn-lt"/>
                        <a:ea typeface="Times New Roman" panose="02020603050405020304" pitchFamily="18" charset="0"/>
                        <a:cs typeface="Times New Roman" panose="02020603050405020304" pitchFamily="18" charset="0"/>
                      </a:endParaRPr>
                    </a:p>
                  </a:txBody>
                  <a:tcPr marL="39078" marR="39078" marT="52104" marB="0">
                    <a:solidFill>
                      <a:srgbClr val="55C5E9"/>
                    </a:solidFill>
                  </a:tcPr>
                </a:tc>
                <a:extLst>
                  <a:ext uri="{0D108BD9-81ED-4DB2-BD59-A6C34878D82A}">
                    <a16:rowId xmlns:a16="http://schemas.microsoft.com/office/drawing/2014/main" val="3621489102"/>
                  </a:ext>
                </a:extLst>
              </a:tr>
              <a:tr h="316024">
                <a:tc>
                  <a:txBody>
                    <a:bodyPr/>
                    <a:lstStyle/>
                    <a:p>
                      <a:pPr algn="l">
                        <a:buNone/>
                      </a:pPr>
                      <a:r>
                        <a:rPr lang="en-ZA" sz="1200" b="0" kern="100" cap="none" spc="0" dirty="0">
                          <a:solidFill>
                            <a:schemeClr val="bg1"/>
                          </a:solidFill>
                          <a:effectLst/>
                        </a:rPr>
                        <a:t>Access to a reliable high-speed internet connection</a:t>
                      </a:r>
                      <a:endParaRPr lang="en-ZA" sz="1200" b="0" kern="100" cap="none" spc="0" dirty="0">
                        <a:solidFill>
                          <a:schemeClr val="bg1"/>
                        </a:solidFill>
                        <a:effectLst/>
                        <a:latin typeface="Times New Roman" panose="02020603050405020304" pitchFamily="18" charset="0"/>
                        <a:ea typeface="+mn-ea"/>
                        <a:cs typeface="Times New Roman" panose="02020603050405020304" pitchFamily="18" charset="0"/>
                      </a:endParaRPr>
                    </a:p>
                  </a:txBody>
                  <a:tcPr marL="39078" marR="39078" marT="52104" marB="0"/>
                </a:tc>
                <a:tc>
                  <a:txBody>
                    <a:bodyPr/>
                    <a:lstStyle/>
                    <a:p>
                      <a:pPr algn="ctr">
                        <a:buNone/>
                      </a:pPr>
                      <a:r>
                        <a:rPr lang="en-ZA" sz="1200" kern="100" cap="none" spc="0" dirty="0">
                          <a:solidFill>
                            <a:schemeClr val="tx1"/>
                          </a:solidFill>
                          <a:effectLst/>
                        </a:rPr>
                        <a:t>4.31</a:t>
                      </a:r>
                      <a:endParaRPr lang="en-ZA" sz="1200" kern="100" cap="none" spc="0" dirty="0">
                        <a:solidFill>
                          <a:schemeClr val="tx1"/>
                        </a:solidFill>
                        <a:effectLst/>
                        <a:latin typeface="Times New Roman" panose="02020603050405020304" pitchFamily="18" charset="0"/>
                        <a:ea typeface="+mn-ea"/>
                        <a:cs typeface="Times New Roman" panose="02020603050405020304" pitchFamily="18" charset="0"/>
                      </a:endParaRPr>
                    </a:p>
                  </a:txBody>
                  <a:tcPr marL="39078" marR="39078" marT="52104" marB="0"/>
                </a:tc>
                <a:tc>
                  <a:txBody>
                    <a:bodyPr/>
                    <a:lstStyle/>
                    <a:p>
                      <a:pPr algn="ctr">
                        <a:buNone/>
                      </a:pPr>
                      <a:r>
                        <a:rPr lang="en-ZA" sz="1200" kern="100" cap="none" spc="0" dirty="0">
                          <a:solidFill>
                            <a:schemeClr val="tx1"/>
                          </a:solidFill>
                          <a:effectLst/>
                        </a:rPr>
                        <a:t>4.56</a:t>
                      </a:r>
                      <a:endParaRPr lang="en-ZA" sz="1200" kern="100" cap="none" spc="0" dirty="0">
                        <a:solidFill>
                          <a:schemeClr val="tx1"/>
                        </a:solidFill>
                        <a:effectLst/>
                        <a:latin typeface="Times New Roman" panose="02020603050405020304" pitchFamily="18" charset="0"/>
                        <a:ea typeface="+mn-ea"/>
                        <a:cs typeface="Times New Roman" panose="02020603050405020304" pitchFamily="18" charset="0"/>
                      </a:endParaRPr>
                    </a:p>
                  </a:txBody>
                  <a:tcPr marL="39078" marR="39078" marT="52104" marB="0"/>
                </a:tc>
                <a:tc>
                  <a:txBody>
                    <a:bodyPr/>
                    <a:lstStyle/>
                    <a:p>
                      <a:pPr algn="ctr">
                        <a:buNone/>
                      </a:pPr>
                      <a:r>
                        <a:rPr lang="en-ZA" sz="1200" kern="100" cap="none" spc="0">
                          <a:solidFill>
                            <a:schemeClr val="tx1"/>
                          </a:solidFill>
                          <a:effectLst/>
                        </a:rPr>
                        <a:t>4.09</a:t>
                      </a:r>
                      <a:endParaRPr lang="en-ZA" sz="1200" kern="100" cap="none" spc="0">
                        <a:solidFill>
                          <a:schemeClr val="tx1"/>
                        </a:solidFill>
                        <a:effectLst/>
                        <a:latin typeface="Times New Roman" panose="02020603050405020304" pitchFamily="18" charset="0"/>
                        <a:ea typeface="+mn-ea"/>
                        <a:cs typeface="Times New Roman" panose="02020603050405020304" pitchFamily="18" charset="0"/>
                      </a:endParaRPr>
                    </a:p>
                  </a:txBody>
                  <a:tcPr marL="39078" marR="39078" marT="52104" marB="0"/>
                </a:tc>
                <a:tc>
                  <a:txBody>
                    <a:bodyPr/>
                    <a:lstStyle/>
                    <a:p>
                      <a:pPr algn="ctr">
                        <a:buNone/>
                      </a:pPr>
                      <a:r>
                        <a:rPr lang="en-ZA" sz="1200" kern="100" cap="none" spc="0" dirty="0">
                          <a:solidFill>
                            <a:schemeClr val="tx1"/>
                          </a:solidFill>
                          <a:effectLst/>
                          <a:highlight>
                            <a:srgbClr val="00FF00"/>
                          </a:highlight>
                        </a:rPr>
                        <a:t>4.19</a:t>
                      </a:r>
                      <a:endParaRPr lang="en-ZA" sz="1200" kern="100" cap="none" spc="0" dirty="0">
                        <a:solidFill>
                          <a:schemeClr val="tx1"/>
                        </a:solidFill>
                        <a:effectLst/>
                        <a:highlight>
                          <a:srgbClr val="00FF00"/>
                        </a:highlight>
                        <a:latin typeface="Times New Roman" panose="02020603050405020304" pitchFamily="18" charset="0"/>
                        <a:ea typeface="+mn-ea"/>
                        <a:cs typeface="Times New Roman" panose="02020603050405020304" pitchFamily="18" charset="0"/>
                      </a:endParaRPr>
                    </a:p>
                  </a:txBody>
                  <a:tcPr marL="39078" marR="39078" marT="52104" marB="0"/>
                </a:tc>
                <a:tc>
                  <a:txBody>
                    <a:bodyPr/>
                    <a:lstStyle/>
                    <a:p>
                      <a:pPr algn="ctr">
                        <a:buNone/>
                      </a:pPr>
                      <a:r>
                        <a:rPr lang="en-ZA" sz="1200" kern="100" cap="none" spc="0" dirty="0">
                          <a:solidFill>
                            <a:schemeClr val="tx1"/>
                          </a:solidFill>
                          <a:effectLst/>
                          <a:highlight>
                            <a:srgbClr val="00FF00"/>
                          </a:highlight>
                        </a:rPr>
                        <a:t>4.54</a:t>
                      </a:r>
                      <a:endParaRPr lang="en-ZA" sz="1200" kern="100" cap="none" spc="0" dirty="0">
                        <a:solidFill>
                          <a:schemeClr val="tx1"/>
                        </a:solidFill>
                        <a:effectLst/>
                        <a:highlight>
                          <a:srgbClr val="00FF00"/>
                        </a:highlight>
                        <a:latin typeface="Times New Roman" panose="02020603050405020304" pitchFamily="18" charset="0"/>
                        <a:ea typeface="Times New Roman" panose="02020603050405020304" pitchFamily="18" charset="0"/>
                        <a:cs typeface="Times New Roman" panose="02020603050405020304" pitchFamily="18" charset="0"/>
                      </a:endParaRPr>
                    </a:p>
                  </a:txBody>
                  <a:tcPr marL="39078" marR="39078" marT="52104" marB="0"/>
                </a:tc>
                <a:tc>
                  <a:txBody>
                    <a:bodyPr/>
                    <a:lstStyle/>
                    <a:p>
                      <a:pPr algn="ctr">
                        <a:buNone/>
                      </a:pPr>
                      <a:r>
                        <a:rPr lang="en-ZA" sz="1200" kern="100" cap="none" spc="0">
                          <a:solidFill>
                            <a:schemeClr val="tx1"/>
                          </a:solidFill>
                          <a:effectLst/>
                        </a:rPr>
                        <a:t>4,34</a:t>
                      </a:r>
                      <a:endParaRPr lang="en-ZA" sz="1200" kern="100" cap="none" spc="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078" marR="39078" marT="52104" marB="0">
                    <a:solidFill>
                      <a:srgbClr val="55C5E9"/>
                    </a:solidFill>
                  </a:tcPr>
                </a:tc>
                <a:extLst>
                  <a:ext uri="{0D108BD9-81ED-4DB2-BD59-A6C34878D82A}">
                    <a16:rowId xmlns:a16="http://schemas.microsoft.com/office/drawing/2014/main" val="4257859407"/>
                  </a:ext>
                </a:extLst>
              </a:tr>
              <a:tr h="316024">
                <a:tc>
                  <a:txBody>
                    <a:bodyPr/>
                    <a:lstStyle/>
                    <a:p>
                      <a:pPr algn="l">
                        <a:buNone/>
                      </a:pPr>
                      <a:r>
                        <a:rPr lang="en-ZA" sz="1200" b="0" kern="100" cap="none" spc="0" dirty="0">
                          <a:solidFill>
                            <a:schemeClr val="bg1"/>
                          </a:solidFill>
                          <a:effectLst/>
                        </a:rPr>
                        <a:t>Reliable computer hardware</a:t>
                      </a:r>
                      <a:endParaRPr lang="en-ZA" sz="1200" b="0" kern="100" cap="none" spc="0" dirty="0">
                        <a:solidFill>
                          <a:schemeClr val="bg1"/>
                        </a:solidFill>
                        <a:effectLst/>
                        <a:latin typeface="Times New Roman" panose="02020603050405020304" pitchFamily="18" charset="0"/>
                        <a:ea typeface="+mn-ea"/>
                        <a:cs typeface="Times New Roman" panose="02020603050405020304" pitchFamily="18" charset="0"/>
                      </a:endParaRPr>
                    </a:p>
                  </a:txBody>
                  <a:tcPr marL="39078" marR="39078" marT="52104" marB="0"/>
                </a:tc>
                <a:tc>
                  <a:txBody>
                    <a:bodyPr/>
                    <a:lstStyle/>
                    <a:p>
                      <a:pPr algn="ctr">
                        <a:buNone/>
                      </a:pPr>
                      <a:r>
                        <a:rPr lang="en-ZA" sz="1200" kern="100" cap="none" spc="0" dirty="0">
                          <a:solidFill>
                            <a:schemeClr val="tx1"/>
                          </a:solidFill>
                          <a:effectLst/>
                          <a:highlight>
                            <a:srgbClr val="00FF00"/>
                          </a:highlight>
                        </a:rPr>
                        <a:t>4.44</a:t>
                      </a:r>
                      <a:endParaRPr lang="en-ZA" sz="1200" kern="100" cap="none" spc="0" dirty="0">
                        <a:solidFill>
                          <a:schemeClr val="tx1"/>
                        </a:solidFill>
                        <a:effectLst/>
                        <a:highlight>
                          <a:srgbClr val="00FF00"/>
                        </a:highlight>
                        <a:latin typeface="Times New Roman" panose="02020603050405020304" pitchFamily="18" charset="0"/>
                        <a:ea typeface="+mn-ea"/>
                        <a:cs typeface="Times New Roman" panose="02020603050405020304" pitchFamily="18" charset="0"/>
                      </a:endParaRPr>
                    </a:p>
                  </a:txBody>
                  <a:tcPr marL="39078" marR="39078" marT="52104" marB="0"/>
                </a:tc>
                <a:tc>
                  <a:txBody>
                    <a:bodyPr/>
                    <a:lstStyle/>
                    <a:p>
                      <a:pPr algn="ctr">
                        <a:buNone/>
                      </a:pPr>
                      <a:r>
                        <a:rPr lang="en-ZA" sz="1200" kern="100" cap="none" spc="0" dirty="0">
                          <a:solidFill>
                            <a:schemeClr val="tx1"/>
                          </a:solidFill>
                          <a:effectLst/>
                          <a:highlight>
                            <a:srgbClr val="00FF00"/>
                          </a:highlight>
                        </a:rPr>
                        <a:t>4.61</a:t>
                      </a:r>
                      <a:endParaRPr lang="en-ZA" sz="1200" kern="100" cap="none" spc="0" dirty="0">
                        <a:solidFill>
                          <a:schemeClr val="tx1"/>
                        </a:solidFill>
                        <a:effectLst/>
                        <a:highlight>
                          <a:srgbClr val="00FF00"/>
                        </a:highlight>
                        <a:latin typeface="Times New Roman" panose="02020603050405020304" pitchFamily="18" charset="0"/>
                        <a:ea typeface="+mn-ea"/>
                        <a:cs typeface="Times New Roman" panose="02020603050405020304" pitchFamily="18" charset="0"/>
                      </a:endParaRPr>
                    </a:p>
                  </a:txBody>
                  <a:tcPr marL="39078" marR="39078" marT="52104" marB="0"/>
                </a:tc>
                <a:tc>
                  <a:txBody>
                    <a:bodyPr/>
                    <a:lstStyle/>
                    <a:p>
                      <a:pPr algn="ctr">
                        <a:buNone/>
                      </a:pPr>
                      <a:r>
                        <a:rPr lang="en-ZA" sz="1200" kern="100" cap="none" spc="0" dirty="0">
                          <a:solidFill>
                            <a:schemeClr val="tx1"/>
                          </a:solidFill>
                          <a:effectLst/>
                          <a:highlight>
                            <a:srgbClr val="00FF00"/>
                          </a:highlight>
                        </a:rPr>
                        <a:t>4.21</a:t>
                      </a:r>
                      <a:endParaRPr lang="en-ZA" sz="1200" kern="100" cap="none" spc="0" dirty="0">
                        <a:solidFill>
                          <a:schemeClr val="tx1"/>
                        </a:solidFill>
                        <a:effectLst/>
                        <a:highlight>
                          <a:srgbClr val="00FF00"/>
                        </a:highlight>
                        <a:latin typeface="Times New Roman" panose="02020603050405020304" pitchFamily="18" charset="0"/>
                        <a:ea typeface="+mn-ea"/>
                        <a:cs typeface="Times New Roman" panose="02020603050405020304" pitchFamily="18" charset="0"/>
                      </a:endParaRPr>
                    </a:p>
                  </a:txBody>
                  <a:tcPr marL="39078" marR="39078" marT="52104" marB="0"/>
                </a:tc>
                <a:tc>
                  <a:txBody>
                    <a:bodyPr/>
                    <a:lstStyle/>
                    <a:p>
                      <a:pPr algn="ctr">
                        <a:buNone/>
                      </a:pPr>
                      <a:r>
                        <a:rPr lang="en-ZA" sz="1200" kern="100" cap="none" spc="0" dirty="0">
                          <a:solidFill>
                            <a:schemeClr val="tx1"/>
                          </a:solidFill>
                          <a:effectLst/>
                        </a:rPr>
                        <a:t>4.06</a:t>
                      </a:r>
                      <a:endParaRPr lang="en-ZA" sz="1200" kern="100" cap="none" spc="0" dirty="0">
                        <a:solidFill>
                          <a:schemeClr val="tx1"/>
                        </a:solidFill>
                        <a:effectLst/>
                        <a:latin typeface="Times New Roman" panose="02020603050405020304" pitchFamily="18" charset="0"/>
                        <a:ea typeface="+mn-ea"/>
                        <a:cs typeface="Times New Roman" panose="02020603050405020304" pitchFamily="18" charset="0"/>
                      </a:endParaRPr>
                    </a:p>
                  </a:txBody>
                  <a:tcPr marL="39078" marR="39078" marT="52104" marB="0"/>
                </a:tc>
                <a:tc>
                  <a:txBody>
                    <a:bodyPr/>
                    <a:lstStyle/>
                    <a:p>
                      <a:pPr algn="ctr">
                        <a:buNone/>
                      </a:pPr>
                      <a:r>
                        <a:rPr lang="en-ZA" sz="1200" kern="100" cap="none" spc="0" dirty="0">
                          <a:solidFill>
                            <a:schemeClr val="tx1"/>
                          </a:solidFill>
                          <a:effectLst/>
                        </a:rPr>
                        <a:t>4.51</a:t>
                      </a:r>
                      <a:endParaRPr lang="en-ZA" sz="1200" kern="100" cap="none" spc="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078" marR="39078" marT="52104" marB="0"/>
                </a:tc>
                <a:tc>
                  <a:txBody>
                    <a:bodyPr/>
                    <a:lstStyle/>
                    <a:p>
                      <a:pPr algn="ctr">
                        <a:buNone/>
                      </a:pPr>
                      <a:r>
                        <a:rPr lang="en-ZA" sz="1200" kern="100" cap="none" spc="0">
                          <a:solidFill>
                            <a:schemeClr val="tx1"/>
                          </a:solidFill>
                          <a:effectLst/>
                        </a:rPr>
                        <a:t>4,37</a:t>
                      </a:r>
                      <a:endParaRPr lang="en-ZA" sz="1200" kern="100" cap="none" spc="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078" marR="39078" marT="52104" marB="0">
                    <a:solidFill>
                      <a:srgbClr val="55C5E9"/>
                    </a:solidFill>
                  </a:tcPr>
                </a:tc>
                <a:extLst>
                  <a:ext uri="{0D108BD9-81ED-4DB2-BD59-A6C34878D82A}">
                    <a16:rowId xmlns:a16="http://schemas.microsoft.com/office/drawing/2014/main" val="991189006"/>
                  </a:ext>
                </a:extLst>
              </a:tr>
              <a:tr h="433069">
                <a:tc>
                  <a:txBody>
                    <a:bodyPr/>
                    <a:lstStyle/>
                    <a:p>
                      <a:pPr algn="l">
                        <a:buNone/>
                      </a:pPr>
                      <a:r>
                        <a:rPr lang="en-ZA" sz="1200" b="0" kern="100" cap="none" spc="0" dirty="0">
                          <a:solidFill>
                            <a:schemeClr val="bg1"/>
                          </a:solidFill>
                          <a:effectLst/>
                        </a:rPr>
                        <a:t>Mobile devices for business operations</a:t>
                      </a:r>
                      <a:endParaRPr lang="en-ZA" sz="1200" b="0" kern="100" cap="none" spc="0" dirty="0">
                        <a:solidFill>
                          <a:schemeClr val="bg1"/>
                        </a:solidFill>
                        <a:effectLst/>
                        <a:latin typeface="Times New Roman" panose="02020603050405020304" pitchFamily="18" charset="0"/>
                        <a:ea typeface="+mn-ea"/>
                        <a:cs typeface="Times New Roman" panose="02020603050405020304" pitchFamily="18" charset="0"/>
                      </a:endParaRPr>
                    </a:p>
                  </a:txBody>
                  <a:tcPr marL="39078" marR="39078" marT="52104" marB="0"/>
                </a:tc>
                <a:tc>
                  <a:txBody>
                    <a:bodyPr/>
                    <a:lstStyle/>
                    <a:p>
                      <a:pPr algn="ctr">
                        <a:buNone/>
                      </a:pPr>
                      <a:r>
                        <a:rPr lang="en-ZA" sz="1200" kern="100" cap="none" spc="0" dirty="0">
                          <a:solidFill>
                            <a:schemeClr val="tx1"/>
                          </a:solidFill>
                          <a:effectLst/>
                        </a:rPr>
                        <a:t>4.16</a:t>
                      </a:r>
                      <a:endParaRPr lang="en-ZA" sz="1200" kern="100" cap="none" spc="0" dirty="0">
                        <a:solidFill>
                          <a:schemeClr val="tx1"/>
                        </a:solidFill>
                        <a:effectLst/>
                        <a:latin typeface="Times New Roman" panose="02020603050405020304" pitchFamily="18" charset="0"/>
                        <a:ea typeface="+mn-ea"/>
                        <a:cs typeface="Times New Roman" panose="02020603050405020304" pitchFamily="18" charset="0"/>
                      </a:endParaRPr>
                    </a:p>
                  </a:txBody>
                  <a:tcPr marL="39078" marR="39078" marT="52104" marB="0"/>
                </a:tc>
                <a:tc>
                  <a:txBody>
                    <a:bodyPr/>
                    <a:lstStyle/>
                    <a:p>
                      <a:pPr algn="ctr">
                        <a:buNone/>
                      </a:pPr>
                      <a:r>
                        <a:rPr lang="en-ZA" sz="1200" kern="100" cap="none" spc="0">
                          <a:solidFill>
                            <a:schemeClr val="tx1"/>
                          </a:solidFill>
                          <a:effectLst/>
                        </a:rPr>
                        <a:t>4.33</a:t>
                      </a:r>
                      <a:endParaRPr lang="en-ZA" sz="1200" kern="100" cap="none" spc="0">
                        <a:solidFill>
                          <a:schemeClr val="tx1"/>
                        </a:solidFill>
                        <a:effectLst/>
                        <a:latin typeface="Times New Roman" panose="02020603050405020304" pitchFamily="18" charset="0"/>
                        <a:ea typeface="+mn-ea"/>
                        <a:cs typeface="Times New Roman" panose="02020603050405020304" pitchFamily="18" charset="0"/>
                      </a:endParaRPr>
                    </a:p>
                  </a:txBody>
                  <a:tcPr marL="39078" marR="39078" marT="52104" marB="0"/>
                </a:tc>
                <a:tc>
                  <a:txBody>
                    <a:bodyPr/>
                    <a:lstStyle/>
                    <a:p>
                      <a:pPr algn="ctr">
                        <a:buNone/>
                      </a:pPr>
                      <a:r>
                        <a:rPr lang="en-ZA" sz="1200" kern="100" cap="none" spc="0" dirty="0">
                          <a:solidFill>
                            <a:schemeClr val="tx1"/>
                          </a:solidFill>
                          <a:effectLst/>
                        </a:rPr>
                        <a:t>4.14</a:t>
                      </a:r>
                      <a:endParaRPr lang="en-ZA" sz="1200" kern="100" cap="none" spc="0" dirty="0">
                        <a:solidFill>
                          <a:schemeClr val="tx1"/>
                        </a:solidFill>
                        <a:effectLst/>
                        <a:latin typeface="Times New Roman" panose="02020603050405020304" pitchFamily="18" charset="0"/>
                        <a:ea typeface="+mn-ea"/>
                        <a:cs typeface="Times New Roman" panose="02020603050405020304" pitchFamily="18" charset="0"/>
                      </a:endParaRPr>
                    </a:p>
                  </a:txBody>
                  <a:tcPr marL="39078" marR="39078" marT="52104" marB="0"/>
                </a:tc>
                <a:tc>
                  <a:txBody>
                    <a:bodyPr/>
                    <a:lstStyle/>
                    <a:p>
                      <a:pPr algn="ctr">
                        <a:buNone/>
                      </a:pPr>
                      <a:r>
                        <a:rPr lang="en-ZA" sz="1200" kern="100" cap="none" spc="0" dirty="0">
                          <a:solidFill>
                            <a:schemeClr val="tx1"/>
                          </a:solidFill>
                          <a:effectLst/>
                        </a:rPr>
                        <a:t>4.01</a:t>
                      </a:r>
                      <a:endParaRPr lang="en-ZA" sz="1200" kern="100" cap="none" spc="0" dirty="0">
                        <a:solidFill>
                          <a:schemeClr val="tx1"/>
                        </a:solidFill>
                        <a:effectLst/>
                        <a:latin typeface="Times New Roman" panose="02020603050405020304" pitchFamily="18" charset="0"/>
                        <a:ea typeface="+mn-ea"/>
                        <a:cs typeface="Times New Roman" panose="02020603050405020304" pitchFamily="18" charset="0"/>
                      </a:endParaRPr>
                    </a:p>
                  </a:txBody>
                  <a:tcPr marL="39078" marR="39078" marT="52104" marB="0"/>
                </a:tc>
                <a:tc>
                  <a:txBody>
                    <a:bodyPr/>
                    <a:lstStyle/>
                    <a:p>
                      <a:pPr algn="ctr">
                        <a:buNone/>
                      </a:pPr>
                      <a:r>
                        <a:rPr lang="en-ZA" sz="1200" kern="100" cap="none" spc="0" dirty="0">
                          <a:solidFill>
                            <a:schemeClr val="tx1"/>
                          </a:solidFill>
                          <a:effectLst/>
                          <a:highlight>
                            <a:srgbClr val="00FF00"/>
                          </a:highlight>
                        </a:rPr>
                        <a:t>4.56</a:t>
                      </a:r>
                      <a:endParaRPr lang="en-ZA" sz="1200" kern="100" cap="none" spc="0" dirty="0">
                        <a:solidFill>
                          <a:schemeClr val="tx1"/>
                        </a:solidFill>
                        <a:effectLst/>
                        <a:highlight>
                          <a:srgbClr val="00FF00"/>
                        </a:highlight>
                        <a:latin typeface="Times New Roman" panose="02020603050405020304" pitchFamily="18" charset="0"/>
                        <a:ea typeface="Times New Roman" panose="02020603050405020304" pitchFamily="18" charset="0"/>
                        <a:cs typeface="Times New Roman" panose="02020603050405020304" pitchFamily="18" charset="0"/>
                      </a:endParaRPr>
                    </a:p>
                  </a:txBody>
                  <a:tcPr marL="39078" marR="39078" marT="52104" marB="0"/>
                </a:tc>
                <a:tc>
                  <a:txBody>
                    <a:bodyPr/>
                    <a:lstStyle/>
                    <a:p>
                      <a:pPr algn="ctr">
                        <a:buNone/>
                      </a:pPr>
                      <a:r>
                        <a:rPr lang="en-ZA" sz="1200" kern="100" cap="none" spc="0" dirty="0">
                          <a:solidFill>
                            <a:schemeClr val="tx1"/>
                          </a:solidFill>
                          <a:effectLst/>
                        </a:rPr>
                        <a:t>4,24</a:t>
                      </a:r>
                      <a:endParaRPr lang="en-ZA" sz="1200" kern="100" cap="none" spc="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078" marR="39078" marT="52104" marB="0">
                    <a:solidFill>
                      <a:srgbClr val="55C5E9"/>
                    </a:solidFill>
                  </a:tcPr>
                </a:tc>
                <a:extLst>
                  <a:ext uri="{0D108BD9-81ED-4DB2-BD59-A6C34878D82A}">
                    <a16:rowId xmlns:a16="http://schemas.microsoft.com/office/drawing/2014/main" val="459975540"/>
                  </a:ext>
                </a:extLst>
              </a:tr>
              <a:tr h="550115">
                <a:tc>
                  <a:txBody>
                    <a:bodyPr/>
                    <a:lstStyle/>
                    <a:p>
                      <a:pPr algn="l">
                        <a:buNone/>
                      </a:pPr>
                      <a:r>
                        <a:rPr lang="en-ZA" sz="1200" b="0" kern="100" cap="none" spc="0" dirty="0">
                          <a:solidFill>
                            <a:schemeClr val="bg1"/>
                          </a:solidFill>
                          <a:effectLst/>
                        </a:rPr>
                        <a:t>Secure and efficient payment system (e.g. online payment gateways, bank machines)</a:t>
                      </a:r>
                      <a:endParaRPr lang="en-ZA" sz="1200" b="0" kern="100" cap="none" spc="0" dirty="0">
                        <a:solidFill>
                          <a:schemeClr val="bg1"/>
                        </a:solidFill>
                        <a:effectLst/>
                        <a:latin typeface="Times New Roman" panose="02020603050405020304" pitchFamily="18" charset="0"/>
                        <a:ea typeface="+mn-ea"/>
                        <a:cs typeface="Times New Roman" panose="02020603050405020304" pitchFamily="18" charset="0"/>
                      </a:endParaRPr>
                    </a:p>
                  </a:txBody>
                  <a:tcPr marL="39078" marR="39078" marT="52104" marB="0"/>
                </a:tc>
                <a:tc>
                  <a:txBody>
                    <a:bodyPr/>
                    <a:lstStyle/>
                    <a:p>
                      <a:pPr algn="ctr">
                        <a:buNone/>
                      </a:pPr>
                      <a:r>
                        <a:rPr lang="en-ZA" sz="1200" kern="100" cap="none" spc="0" dirty="0">
                          <a:solidFill>
                            <a:schemeClr val="tx1"/>
                          </a:solidFill>
                          <a:effectLst/>
                          <a:highlight>
                            <a:srgbClr val="00FF00"/>
                          </a:highlight>
                        </a:rPr>
                        <a:t>4.48</a:t>
                      </a:r>
                      <a:endParaRPr lang="en-ZA" sz="1200" kern="100" cap="none" spc="0" dirty="0">
                        <a:solidFill>
                          <a:schemeClr val="tx1"/>
                        </a:solidFill>
                        <a:effectLst/>
                        <a:highlight>
                          <a:srgbClr val="00FF00"/>
                        </a:highlight>
                        <a:latin typeface="Times New Roman" panose="02020603050405020304" pitchFamily="18" charset="0"/>
                        <a:ea typeface="+mn-ea"/>
                        <a:cs typeface="Times New Roman" panose="02020603050405020304" pitchFamily="18" charset="0"/>
                      </a:endParaRPr>
                    </a:p>
                  </a:txBody>
                  <a:tcPr marL="39078" marR="39078" marT="52104" marB="0"/>
                </a:tc>
                <a:tc>
                  <a:txBody>
                    <a:bodyPr/>
                    <a:lstStyle/>
                    <a:p>
                      <a:pPr algn="ctr">
                        <a:buNone/>
                      </a:pPr>
                      <a:r>
                        <a:rPr lang="en-ZA" sz="1200" kern="100" cap="none" spc="0" dirty="0">
                          <a:solidFill>
                            <a:schemeClr val="tx1"/>
                          </a:solidFill>
                          <a:effectLst/>
                          <a:highlight>
                            <a:srgbClr val="00FF00"/>
                          </a:highlight>
                        </a:rPr>
                        <a:t>4.66</a:t>
                      </a:r>
                      <a:endParaRPr lang="en-ZA" sz="1200" kern="100" cap="none" spc="0" dirty="0">
                        <a:solidFill>
                          <a:schemeClr val="tx1"/>
                        </a:solidFill>
                        <a:effectLst/>
                        <a:highlight>
                          <a:srgbClr val="00FF00"/>
                        </a:highlight>
                        <a:latin typeface="Times New Roman" panose="02020603050405020304" pitchFamily="18" charset="0"/>
                        <a:ea typeface="+mn-ea"/>
                        <a:cs typeface="Times New Roman" panose="02020603050405020304" pitchFamily="18" charset="0"/>
                      </a:endParaRPr>
                    </a:p>
                  </a:txBody>
                  <a:tcPr marL="39078" marR="39078" marT="52104" marB="0"/>
                </a:tc>
                <a:tc>
                  <a:txBody>
                    <a:bodyPr/>
                    <a:lstStyle/>
                    <a:p>
                      <a:pPr algn="ctr">
                        <a:buNone/>
                      </a:pPr>
                      <a:r>
                        <a:rPr lang="en-ZA" sz="1200" kern="100" cap="none" spc="0" dirty="0">
                          <a:solidFill>
                            <a:schemeClr val="tx1"/>
                          </a:solidFill>
                          <a:effectLst/>
                          <a:highlight>
                            <a:srgbClr val="00FF00"/>
                          </a:highlight>
                        </a:rPr>
                        <a:t>4.16</a:t>
                      </a:r>
                      <a:endParaRPr lang="en-ZA" sz="1200" kern="100" cap="none" spc="0" dirty="0">
                        <a:solidFill>
                          <a:schemeClr val="tx1"/>
                        </a:solidFill>
                        <a:effectLst/>
                        <a:highlight>
                          <a:srgbClr val="00FF00"/>
                        </a:highlight>
                        <a:latin typeface="Times New Roman" panose="02020603050405020304" pitchFamily="18" charset="0"/>
                        <a:ea typeface="+mn-ea"/>
                        <a:cs typeface="Times New Roman" panose="02020603050405020304" pitchFamily="18" charset="0"/>
                      </a:endParaRPr>
                    </a:p>
                  </a:txBody>
                  <a:tcPr marL="39078" marR="39078" marT="52104" marB="0"/>
                </a:tc>
                <a:tc>
                  <a:txBody>
                    <a:bodyPr/>
                    <a:lstStyle/>
                    <a:p>
                      <a:pPr algn="ctr">
                        <a:buNone/>
                      </a:pPr>
                      <a:r>
                        <a:rPr lang="en-ZA" sz="1200" kern="100" cap="none" spc="0" dirty="0">
                          <a:solidFill>
                            <a:schemeClr val="tx1"/>
                          </a:solidFill>
                          <a:effectLst/>
                          <a:highlight>
                            <a:srgbClr val="00FF00"/>
                          </a:highlight>
                        </a:rPr>
                        <a:t>4.49</a:t>
                      </a:r>
                      <a:endParaRPr lang="en-ZA" sz="1200" kern="100" cap="none" spc="0" dirty="0">
                        <a:solidFill>
                          <a:schemeClr val="tx1"/>
                        </a:solidFill>
                        <a:effectLst/>
                        <a:highlight>
                          <a:srgbClr val="00FF00"/>
                        </a:highlight>
                        <a:latin typeface="Times New Roman" panose="02020603050405020304" pitchFamily="18" charset="0"/>
                        <a:ea typeface="+mn-ea"/>
                        <a:cs typeface="Times New Roman" panose="02020603050405020304" pitchFamily="18" charset="0"/>
                      </a:endParaRPr>
                    </a:p>
                  </a:txBody>
                  <a:tcPr marL="39078" marR="39078" marT="52104" marB="0"/>
                </a:tc>
                <a:tc>
                  <a:txBody>
                    <a:bodyPr/>
                    <a:lstStyle/>
                    <a:p>
                      <a:pPr algn="ctr">
                        <a:buNone/>
                      </a:pPr>
                      <a:r>
                        <a:rPr lang="en-ZA" sz="1200" kern="100" cap="none" spc="0" dirty="0">
                          <a:solidFill>
                            <a:schemeClr val="tx1"/>
                          </a:solidFill>
                          <a:effectLst/>
                        </a:rPr>
                        <a:t>4.51</a:t>
                      </a:r>
                      <a:endParaRPr lang="en-ZA" sz="1200" kern="100" cap="none" spc="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078" marR="39078" marT="52104" marB="0"/>
                </a:tc>
                <a:tc>
                  <a:txBody>
                    <a:bodyPr/>
                    <a:lstStyle/>
                    <a:p>
                      <a:pPr algn="ctr">
                        <a:buNone/>
                      </a:pPr>
                      <a:r>
                        <a:rPr lang="en-ZA" sz="1200" kern="100" cap="none" spc="0" dirty="0">
                          <a:solidFill>
                            <a:schemeClr val="tx1"/>
                          </a:solidFill>
                          <a:effectLst/>
                        </a:rPr>
                        <a:t>4,46</a:t>
                      </a:r>
                      <a:endParaRPr lang="en-ZA" sz="1200" kern="100" cap="none" spc="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078" marR="39078" marT="52104" marB="0">
                    <a:solidFill>
                      <a:srgbClr val="55C5E9"/>
                    </a:solidFill>
                  </a:tcPr>
                </a:tc>
                <a:extLst>
                  <a:ext uri="{0D108BD9-81ED-4DB2-BD59-A6C34878D82A}">
                    <a16:rowId xmlns:a16="http://schemas.microsoft.com/office/drawing/2014/main" val="2366046903"/>
                  </a:ext>
                </a:extLst>
              </a:tr>
              <a:tr h="198978">
                <a:tc>
                  <a:txBody>
                    <a:bodyPr/>
                    <a:lstStyle/>
                    <a:p>
                      <a:pPr algn="l">
                        <a:buNone/>
                      </a:pPr>
                      <a:r>
                        <a:rPr lang="en-ZA" sz="1200" b="0" kern="100" cap="none" spc="0" dirty="0">
                          <a:solidFill>
                            <a:schemeClr val="bg1"/>
                          </a:solidFill>
                          <a:effectLst/>
                        </a:rPr>
                        <a:t>Wi-Fi hotspots for customers.</a:t>
                      </a:r>
                      <a:endParaRPr lang="en-ZA" sz="1200" b="0" kern="100" cap="none" spc="0" dirty="0">
                        <a:solidFill>
                          <a:schemeClr val="bg1"/>
                        </a:solidFill>
                        <a:effectLst/>
                        <a:latin typeface="Times New Roman" panose="02020603050405020304" pitchFamily="18" charset="0"/>
                        <a:ea typeface="+mn-ea"/>
                        <a:cs typeface="Times New Roman" panose="02020603050405020304" pitchFamily="18" charset="0"/>
                      </a:endParaRPr>
                    </a:p>
                  </a:txBody>
                  <a:tcPr marL="39078" marR="39078" marT="52104" marB="0"/>
                </a:tc>
                <a:tc>
                  <a:txBody>
                    <a:bodyPr/>
                    <a:lstStyle/>
                    <a:p>
                      <a:pPr algn="ctr">
                        <a:buNone/>
                      </a:pPr>
                      <a:r>
                        <a:rPr lang="en-ZA" sz="1200" kern="100" cap="none" spc="0" dirty="0">
                          <a:solidFill>
                            <a:schemeClr val="tx1"/>
                          </a:solidFill>
                          <a:effectLst/>
                        </a:rPr>
                        <a:t>4.04</a:t>
                      </a:r>
                      <a:endParaRPr lang="en-ZA" sz="1200" kern="100" cap="none" spc="0" dirty="0">
                        <a:solidFill>
                          <a:schemeClr val="tx1"/>
                        </a:solidFill>
                        <a:effectLst/>
                        <a:latin typeface="Times New Roman" panose="02020603050405020304" pitchFamily="18" charset="0"/>
                        <a:ea typeface="+mn-ea"/>
                        <a:cs typeface="Times New Roman" panose="02020603050405020304" pitchFamily="18" charset="0"/>
                      </a:endParaRPr>
                    </a:p>
                  </a:txBody>
                  <a:tcPr marL="39078" marR="39078" marT="52104" marB="0"/>
                </a:tc>
                <a:tc>
                  <a:txBody>
                    <a:bodyPr/>
                    <a:lstStyle/>
                    <a:p>
                      <a:pPr algn="ctr">
                        <a:buNone/>
                      </a:pPr>
                      <a:r>
                        <a:rPr lang="en-ZA" sz="1200" kern="100" cap="none" spc="0" dirty="0">
                          <a:solidFill>
                            <a:schemeClr val="tx1"/>
                          </a:solidFill>
                          <a:effectLst/>
                        </a:rPr>
                        <a:t>4.02</a:t>
                      </a:r>
                      <a:endParaRPr lang="en-ZA" sz="1200" kern="100" cap="none" spc="0" dirty="0">
                        <a:solidFill>
                          <a:schemeClr val="tx1"/>
                        </a:solidFill>
                        <a:effectLst/>
                        <a:latin typeface="Times New Roman" panose="02020603050405020304" pitchFamily="18" charset="0"/>
                        <a:ea typeface="+mn-ea"/>
                        <a:cs typeface="Times New Roman" panose="02020603050405020304" pitchFamily="18" charset="0"/>
                      </a:endParaRPr>
                    </a:p>
                  </a:txBody>
                  <a:tcPr marL="39078" marR="39078" marT="52104" marB="0"/>
                </a:tc>
                <a:tc>
                  <a:txBody>
                    <a:bodyPr/>
                    <a:lstStyle/>
                    <a:p>
                      <a:pPr algn="ctr">
                        <a:buNone/>
                      </a:pPr>
                      <a:r>
                        <a:rPr lang="en-ZA" sz="1200" kern="100" cap="none" spc="0">
                          <a:solidFill>
                            <a:schemeClr val="tx1"/>
                          </a:solidFill>
                          <a:effectLst/>
                        </a:rPr>
                        <a:t>3.48</a:t>
                      </a:r>
                      <a:endParaRPr lang="en-ZA" sz="1200" kern="100" cap="none" spc="0">
                        <a:solidFill>
                          <a:schemeClr val="tx1"/>
                        </a:solidFill>
                        <a:effectLst/>
                        <a:latin typeface="Times New Roman" panose="02020603050405020304" pitchFamily="18" charset="0"/>
                        <a:ea typeface="+mn-ea"/>
                        <a:cs typeface="Times New Roman" panose="02020603050405020304" pitchFamily="18" charset="0"/>
                      </a:endParaRPr>
                    </a:p>
                  </a:txBody>
                  <a:tcPr marL="39078" marR="39078" marT="52104" marB="0"/>
                </a:tc>
                <a:tc>
                  <a:txBody>
                    <a:bodyPr/>
                    <a:lstStyle/>
                    <a:p>
                      <a:pPr algn="ctr">
                        <a:buNone/>
                      </a:pPr>
                      <a:r>
                        <a:rPr lang="en-ZA" sz="1200" kern="100" cap="none" spc="0">
                          <a:solidFill>
                            <a:schemeClr val="tx1"/>
                          </a:solidFill>
                          <a:effectLst/>
                        </a:rPr>
                        <a:t>3.61</a:t>
                      </a:r>
                      <a:endParaRPr lang="en-ZA" sz="1200" kern="100" cap="none" spc="0">
                        <a:solidFill>
                          <a:schemeClr val="tx1"/>
                        </a:solidFill>
                        <a:effectLst/>
                        <a:latin typeface="Times New Roman" panose="02020603050405020304" pitchFamily="18" charset="0"/>
                        <a:ea typeface="+mn-ea"/>
                        <a:cs typeface="Times New Roman" panose="02020603050405020304" pitchFamily="18" charset="0"/>
                      </a:endParaRPr>
                    </a:p>
                  </a:txBody>
                  <a:tcPr marL="39078" marR="39078" marT="52104" marB="0"/>
                </a:tc>
                <a:tc>
                  <a:txBody>
                    <a:bodyPr/>
                    <a:lstStyle/>
                    <a:p>
                      <a:pPr algn="ctr">
                        <a:buNone/>
                      </a:pPr>
                      <a:r>
                        <a:rPr lang="en-ZA" sz="1200" kern="100" cap="none" spc="0">
                          <a:solidFill>
                            <a:schemeClr val="tx1"/>
                          </a:solidFill>
                          <a:effectLst/>
                        </a:rPr>
                        <a:t>3.86</a:t>
                      </a:r>
                      <a:endParaRPr lang="en-ZA" sz="1200" kern="100" cap="none" spc="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078" marR="39078" marT="52104" marB="0"/>
                </a:tc>
                <a:tc>
                  <a:txBody>
                    <a:bodyPr/>
                    <a:lstStyle/>
                    <a:p>
                      <a:pPr algn="ctr">
                        <a:buNone/>
                      </a:pPr>
                      <a:r>
                        <a:rPr lang="en-ZA" sz="1200" kern="100" cap="none" spc="0" dirty="0">
                          <a:solidFill>
                            <a:schemeClr val="tx1"/>
                          </a:solidFill>
                          <a:effectLst/>
                        </a:rPr>
                        <a:t>3,80</a:t>
                      </a:r>
                      <a:endParaRPr lang="en-ZA" sz="1200" kern="100" cap="none" spc="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078" marR="39078" marT="52104" marB="0">
                    <a:solidFill>
                      <a:srgbClr val="55C5E9"/>
                    </a:solidFill>
                  </a:tcPr>
                </a:tc>
                <a:extLst>
                  <a:ext uri="{0D108BD9-81ED-4DB2-BD59-A6C34878D82A}">
                    <a16:rowId xmlns:a16="http://schemas.microsoft.com/office/drawing/2014/main" val="3314273370"/>
                  </a:ext>
                </a:extLst>
              </a:tr>
              <a:tr h="316024">
                <a:tc>
                  <a:txBody>
                    <a:bodyPr/>
                    <a:lstStyle/>
                    <a:p>
                      <a:pPr algn="l">
                        <a:buNone/>
                      </a:pPr>
                      <a:r>
                        <a:rPr lang="en-ZA" sz="1200" b="0" kern="100" cap="none" spc="0" dirty="0">
                          <a:solidFill>
                            <a:schemeClr val="bg1"/>
                          </a:solidFill>
                          <a:effectLst/>
                        </a:rPr>
                        <a:t>Cybersecurity measures</a:t>
                      </a:r>
                      <a:endParaRPr lang="en-ZA" sz="1200" b="0" kern="100" cap="none" spc="0" dirty="0">
                        <a:solidFill>
                          <a:schemeClr val="bg1"/>
                        </a:solidFill>
                        <a:effectLst/>
                        <a:latin typeface="Times New Roman" panose="02020603050405020304" pitchFamily="18" charset="0"/>
                        <a:ea typeface="+mn-ea"/>
                        <a:cs typeface="Times New Roman" panose="02020603050405020304" pitchFamily="18" charset="0"/>
                      </a:endParaRPr>
                    </a:p>
                  </a:txBody>
                  <a:tcPr marL="39078" marR="39078" marT="52104" marB="0"/>
                </a:tc>
                <a:tc>
                  <a:txBody>
                    <a:bodyPr/>
                    <a:lstStyle/>
                    <a:p>
                      <a:pPr algn="ctr">
                        <a:buNone/>
                      </a:pPr>
                      <a:r>
                        <a:rPr lang="en-ZA" sz="1200" kern="100" cap="none" spc="0" dirty="0">
                          <a:solidFill>
                            <a:schemeClr val="tx1"/>
                          </a:solidFill>
                          <a:effectLst/>
                        </a:rPr>
                        <a:t>4.09</a:t>
                      </a:r>
                      <a:endParaRPr lang="en-ZA" sz="1200" kern="100" cap="none" spc="0" dirty="0">
                        <a:solidFill>
                          <a:schemeClr val="tx1"/>
                        </a:solidFill>
                        <a:effectLst/>
                        <a:latin typeface="Times New Roman" panose="02020603050405020304" pitchFamily="18" charset="0"/>
                        <a:ea typeface="+mn-ea"/>
                        <a:cs typeface="Times New Roman" panose="02020603050405020304" pitchFamily="18" charset="0"/>
                      </a:endParaRPr>
                    </a:p>
                  </a:txBody>
                  <a:tcPr marL="39078" marR="39078" marT="52104" marB="0"/>
                </a:tc>
                <a:tc>
                  <a:txBody>
                    <a:bodyPr/>
                    <a:lstStyle/>
                    <a:p>
                      <a:pPr algn="ctr">
                        <a:buNone/>
                      </a:pPr>
                      <a:r>
                        <a:rPr lang="en-ZA" sz="1200" kern="100" cap="none" spc="0" dirty="0">
                          <a:solidFill>
                            <a:schemeClr val="tx1"/>
                          </a:solidFill>
                          <a:effectLst/>
                        </a:rPr>
                        <a:t>3.91</a:t>
                      </a:r>
                      <a:endParaRPr lang="en-ZA" sz="1200" kern="100" cap="none" spc="0" dirty="0">
                        <a:solidFill>
                          <a:schemeClr val="tx1"/>
                        </a:solidFill>
                        <a:effectLst/>
                        <a:latin typeface="Times New Roman" panose="02020603050405020304" pitchFamily="18" charset="0"/>
                        <a:ea typeface="+mn-ea"/>
                        <a:cs typeface="Times New Roman" panose="02020603050405020304" pitchFamily="18" charset="0"/>
                      </a:endParaRPr>
                    </a:p>
                  </a:txBody>
                  <a:tcPr marL="39078" marR="39078" marT="52104" marB="0"/>
                </a:tc>
                <a:tc>
                  <a:txBody>
                    <a:bodyPr/>
                    <a:lstStyle/>
                    <a:p>
                      <a:pPr algn="ctr">
                        <a:buNone/>
                      </a:pPr>
                      <a:r>
                        <a:rPr lang="en-ZA" sz="1200" kern="100" cap="none" spc="0">
                          <a:solidFill>
                            <a:schemeClr val="tx1"/>
                          </a:solidFill>
                          <a:effectLst/>
                        </a:rPr>
                        <a:t>3.80</a:t>
                      </a:r>
                      <a:endParaRPr lang="en-ZA" sz="1200" kern="100" cap="none" spc="0">
                        <a:solidFill>
                          <a:schemeClr val="tx1"/>
                        </a:solidFill>
                        <a:effectLst/>
                        <a:latin typeface="Times New Roman" panose="02020603050405020304" pitchFamily="18" charset="0"/>
                        <a:ea typeface="+mn-ea"/>
                        <a:cs typeface="Times New Roman" panose="02020603050405020304" pitchFamily="18" charset="0"/>
                      </a:endParaRPr>
                    </a:p>
                  </a:txBody>
                  <a:tcPr marL="39078" marR="39078" marT="52104" marB="0"/>
                </a:tc>
                <a:tc>
                  <a:txBody>
                    <a:bodyPr/>
                    <a:lstStyle/>
                    <a:p>
                      <a:pPr algn="ctr">
                        <a:buNone/>
                      </a:pPr>
                      <a:r>
                        <a:rPr lang="en-ZA" sz="1200" kern="100" cap="none" spc="0" dirty="0">
                          <a:solidFill>
                            <a:schemeClr val="tx1"/>
                          </a:solidFill>
                          <a:effectLst/>
                          <a:highlight>
                            <a:srgbClr val="FFFF00"/>
                          </a:highlight>
                        </a:rPr>
                        <a:t>3.18</a:t>
                      </a:r>
                      <a:endParaRPr lang="en-ZA" sz="1200" kern="100" cap="none" spc="0" dirty="0">
                        <a:solidFill>
                          <a:schemeClr val="tx1"/>
                        </a:solidFill>
                        <a:effectLst/>
                        <a:highlight>
                          <a:srgbClr val="FFFF00"/>
                        </a:highlight>
                        <a:latin typeface="Times New Roman" panose="02020603050405020304" pitchFamily="18" charset="0"/>
                        <a:ea typeface="+mn-ea"/>
                        <a:cs typeface="Times New Roman" panose="02020603050405020304" pitchFamily="18" charset="0"/>
                      </a:endParaRPr>
                    </a:p>
                  </a:txBody>
                  <a:tcPr marL="39078" marR="39078" marT="52104" marB="0"/>
                </a:tc>
                <a:tc>
                  <a:txBody>
                    <a:bodyPr/>
                    <a:lstStyle/>
                    <a:p>
                      <a:pPr algn="ctr">
                        <a:buNone/>
                      </a:pPr>
                      <a:r>
                        <a:rPr lang="en-ZA" sz="1200" kern="100" cap="none" spc="0" dirty="0">
                          <a:solidFill>
                            <a:schemeClr val="tx1"/>
                          </a:solidFill>
                          <a:effectLst/>
                        </a:rPr>
                        <a:t>4.06</a:t>
                      </a:r>
                      <a:endParaRPr lang="en-ZA" sz="1200" kern="100" cap="none" spc="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078" marR="39078" marT="52104" marB="0"/>
                </a:tc>
                <a:tc>
                  <a:txBody>
                    <a:bodyPr/>
                    <a:lstStyle/>
                    <a:p>
                      <a:pPr algn="ctr">
                        <a:buNone/>
                      </a:pPr>
                      <a:r>
                        <a:rPr lang="en-ZA" sz="1200" kern="100" cap="none" spc="0" dirty="0">
                          <a:solidFill>
                            <a:schemeClr val="tx1"/>
                          </a:solidFill>
                          <a:effectLst/>
                        </a:rPr>
                        <a:t>3,81</a:t>
                      </a:r>
                      <a:endParaRPr lang="en-ZA" sz="1200" kern="100" cap="none" spc="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078" marR="39078" marT="52104" marB="0">
                    <a:solidFill>
                      <a:srgbClr val="55C5E9"/>
                    </a:solidFill>
                  </a:tcPr>
                </a:tc>
                <a:extLst>
                  <a:ext uri="{0D108BD9-81ED-4DB2-BD59-A6C34878D82A}">
                    <a16:rowId xmlns:a16="http://schemas.microsoft.com/office/drawing/2014/main" val="582478546"/>
                  </a:ext>
                </a:extLst>
              </a:tr>
              <a:tr h="198978">
                <a:tc>
                  <a:txBody>
                    <a:bodyPr/>
                    <a:lstStyle/>
                    <a:p>
                      <a:pPr algn="l">
                        <a:buNone/>
                      </a:pPr>
                      <a:r>
                        <a:rPr lang="en-ZA" sz="1200" b="0" kern="100" cap="none" spc="0">
                          <a:solidFill>
                            <a:schemeClr val="bg1"/>
                          </a:solidFill>
                          <a:effectLst/>
                        </a:rPr>
                        <a:t>Data backup systems.</a:t>
                      </a:r>
                      <a:endParaRPr lang="en-ZA" sz="1200" b="0" kern="100" cap="none" spc="0">
                        <a:solidFill>
                          <a:schemeClr val="bg1"/>
                        </a:solidFill>
                        <a:effectLst/>
                        <a:latin typeface="Times New Roman" panose="02020603050405020304" pitchFamily="18" charset="0"/>
                        <a:ea typeface="+mn-ea"/>
                        <a:cs typeface="Times New Roman" panose="02020603050405020304" pitchFamily="18" charset="0"/>
                      </a:endParaRPr>
                    </a:p>
                  </a:txBody>
                  <a:tcPr marL="39078" marR="39078" marT="52104" marB="0"/>
                </a:tc>
                <a:tc>
                  <a:txBody>
                    <a:bodyPr/>
                    <a:lstStyle/>
                    <a:p>
                      <a:pPr algn="ctr">
                        <a:buNone/>
                      </a:pPr>
                      <a:r>
                        <a:rPr lang="en-ZA" sz="1200" kern="100" cap="none" spc="0" dirty="0">
                          <a:solidFill>
                            <a:schemeClr val="tx1"/>
                          </a:solidFill>
                          <a:effectLst/>
                        </a:rPr>
                        <a:t>4.06</a:t>
                      </a:r>
                      <a:endParaRPr lang="en-ZA" sz="1200" kern="100" cap="none" spc="0" dirty="0">
                        <a:solidFill>
                          <a:schemeClr val="tx1"/>
                        </a:solidFill>
                        <a:effectLst/>
                        <a:latin typeface="Times New Roman" panose="02020603050405020304" pitchFamily="18" charset="0"/>
                        <a:ea typeface="+mn-ea"/>
                        <a:cs typeface="Times New Roman" panose="02020603050405020304" pitchFamily="18" charset="0"/>
                      </a:endParaRPr>
                    </a:p>
                  </a:txBody>
                  <a:tcPr marL="39078" marR="39078" marT="52104" marB="0"/>
                </a:tc>
                <a:tc>
                  <a:txBody>
                    <a:bodyPr/>
                    <a:lstStyle/>
                    <a:p>
                      <a:pPr algn="ctr">
                        <a:buNone/>
                      </a:pPr>
                      <a:r>
                        <a:rPr lang="en-ZA" sz="1200" kern="100" cap="none" spc="0" dirty="0">
                          <a:solidFill>
                            <a:schemeClr val="tx1"/>
                          </a:solidFill>
                          <a:effectLst/>
                        </a:rPr>
                        <a:t>4.00</a:t>
                      </a:r>
                      <a:endParaRPr lang="en-ZA" sz="1200" kern="100" cap="none" spc="0" dirty="0">
                        <a:solidFill>
                          <a:schemeClr val="tx1"/>
                        </a:solidFill>
                        <a:effectLst/>
                        <a:latin typeface="Times New Roman" panose="02020603050405020304" pitchFamily="18" charset="0"/>
                        <a:ea typeface="+mn-ea"/>
                        <a:cs typeface="Times New Roman" panose="02020603050405020304" pitchFamily="18" charset="0"/>
                      </a:endParaRPr>
                    </a:p>
                  </a:txBody>
                  <a:tcPr marL="39078" marR="39078" marT="52104" marB="0"/>
                </a:tc>
                <a:tc>
                  <a:txBody>
                    <a:bodyPr/>
                    <a:lstStyle/>
                    <a:p>
                      <a:pPr algn="ctr">
                        <a:buNone/>
                      </a:pPr>
                      <a:r>
                        <a:rPr lang="en-ZA" sz="1200" kern="100" cap="none" spc="0" dirty="0">
                          <a:solidFill>
                            <a:schemeClr val="tx1"/>
                          </a:solidFill>
                          <a:effectLst/>
                        </a:rPr>
                        <a:t>3.65</a:t>
                      </a:r>
                      <a:endParaRPr lang="en-ZA" sz="1200" kern="100" cap="none" spc="0" dirty="0">
                        <a:solidFill>
                          <a:schemeClr val="tx1"/>
                        </a:solidFill>
                        <a:effectLst/>
                        <a:latin typeface="Times New Roman" panose="02020603050405020304" pitchFamily="18" charset="0"/>
                        <a:ea typeface="+mn-ea"/>
                        <a:cs typeface="Times New Roman" panose="02020603050405020304" pitchFamily="18" charset="0"/>
                      </a:endParaRPr>
                    </a:p>
                  </a:txBody>
                  <a:tcPr marL="39078" marR="39078" marT="52104" marB="0"/>
                </a:tc>
                <a:tc>
                  <a:txBody>
                    <a:bodyPr/>
                    <a:lstStyle/>
                    <a:p>
                      <a:pPr algn="ctr">
                        <a:buNone/>
                      </a:pPr>
                      <a:r>
                        <a:rPr lang="en-ZA" sz="1200" kern="100" cap="none" spc="0">
                          <a:solidFill>
                            <a:schemeClr val="tx1"/>
                          </a:solidFill>
                          <a:effectLst/>
                        </a:rPr>
                        <a:t>3.43</a:t>
                      </a:r>
                      <a:endParaRPr lang="en-ZA" sz="1200" kern="100" cap="none" spc="0">
                        <a:solidFill>
                          <a:schemeClr val="tx1"/>
                        </a:solidFill>
                        <a:effectLst/>
                        <a:latin typeface="Times New Roman" panose="02020603050405020304" pitchFamily="18" charset="0"/>
                        <a:ea typeface="+mn-ea"/>
                        <a:cs typeface="Times New Roman" panose="02020603050405020304" pitchFamily="18" charset="0"/>
                      </a:endParaRPr>
                    </a:p>
                  </a:txBody>
                  <a:tcPr marL="39078" marR="39078" marT="52104" marB="0"/>
                </a:tc>
                <a:tc>
                  <a:txBody>
                    <a:bodyPr/>
                    <a:lstStyle/>
                    <a:p>
                      <a:pPr algn="ctr">
                        <a:buNone/>
                      </a:pPr>
                      <a:r>
                        <a:rPr lang="en-ZA" sz="1200" kern="100" cap="none" spc="0" dirty="0">
                          <a:solidFill>
                            <a:schemeClr val="tx1"/>
                          </a:solidFill>
                          <a:effectLst/>
                        </a:rPr>
                        <a:t>4.21</a:t>
                      </a:r>
                      <a:endParaRPr lang="en-ZA" sz="1200" kern="100" cap="none" spc="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078" marR="39078" marT="52104" marB="0"/>
                </a:tc>
                <a:tc>
                  <a:txBody>
                    <a:bodyPr/>
                    <a:lstStyle/>
                    <a:p>
                      <a:pPr algn="ctr">
                        <a:buNone/>
                      </a:pPr>
                      <a:r>
                        <a:rPr lang="en-ZA" sz="1200" kern="100" cap="none" spc="0" dirty="0">
                          <a:solidFill>
                            <a:schemeClr val="tx1"/>
                          </a:solidFill>
                          <a:effectLst/>
                        </a:rPr>
                        <a:t>3,87</a:t>
                      </a:r>
                      <a:endParaRPr lang="en-ZA" sz="1200" kern="100" cap="none" spc="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078" marR="39078" marT="52104" marB="0">
                    <a:solidFill>
                      <a:srgbClr val="55C5E9"/>
                    </a:solidFill>
                  </a:tcPr>
                </a:tc>
                <a:extLst>
                  <a:ext uri="{0D108BD9-81ED-4DB2-BD59-A6C34878D82A}">
                    <a16:rowId xmlns:a16="http://schemas.microsoft.com/office/drawing/2014/main" val="3637244760"/>
                  </a:ext>
                </a:extLst>
              </a:tr>
              <a:tr h="433069">
                <a:tc>
                  <a:txBody>
                    <a:bodyPr/>
                    <a:lstStyle/>
                    <a:p>
                      <a:pPr algn="l">
                        <a:buNone/>
                      </a:pPr>
                      <a:r>
                        <a:rPr lang="en-ZA" sz="1200" b="0" kern="100" cap="none" spc="0">
                          <a:solidFill>
                            <a:schemeClr val="bg1"/>
                          </a:solidFill>
                          <a:effectLst/>
                        </a:rPr>
                        <a:t>Sufficient IT support is available to implement and maintain digital technologies.</a:t>
                      </a:r>
                      <a:endParaRPr lang="en-ZA" sz="1200" b="0" kern="100" cap="none" spc="0">
                        <a:solidFill>
                          <a:schemeClr val="bg1"/>
                        </a:solidFill>
                        <a:effectLst/>
                        <a:latin typeface="Times New Roman" panose="02020603050405020304" pitchFamily="18" charset="0"/>
                        <a:ea typeface="+mn-ea"/>
                        <a:cs typeface="Times New Roman" panose="02020603050405020304" pitchFamily="18" charset="0"/>
                      </a:endParaRPr>
                    </a:p>
                  </a:txBody>
                  <a:tcPr marL="39078" marR="39078" marT="52104" marB="0"/>
                </a:tc>
                <a:tc>
                  <a:txBody>
                    <a:bodyPr/>
                    <a:lstStyle/>
                    <a:p>
                      <a:pPr algn="ctr">
                        <a:buNone/>
                      </a:pPr>
                      <a:r>
                        <a:rPr lang="en-ZA" sz="1200" kern="100" cap="none" spc="0">
                          <a:solidFill>
                            <a:schemeClr val="tx1"/>
                          </a:solidFill>
                          <a:effectLst/>
                        </a:rPr>
                        <a:t>3.94</a:t>
                      </a:r>
                      <a:endParaRPr lang="en-ZA" sz="1200" kern="100" cap="none" spc="0">
                        <a:solidFill>
                          <a:schemeClr val="tx1"/>
                        </a:solidFill>
                        <a:effectLst/>
                        <a:latin typeface="Times New Roman" panose="02020603050405020304" pitchFamily="18" charset="0"/>
                        <a:ea typeface="+mn-ea"/>
                        <a:cs typeface="Times New Roman" panose="02020603050405020304" pitchFamily="18" charset="0"/>
                      </a:endParaRPr>
                    </a:p>
                  </a:txBody>
                  <a:tcPr marL="39078" marR="39078" marT="52104" marB="0"/>
                </a:tc>
                <a:tc>
                  <a:txBody>
                    <a:bodyPr/>
                    <a:lstStyle/>
                    <a:p>
                      <a:pPr algn="ctr">
                        <a:buNone/>
                      </a:pPr>
                      <a:r>
                        <a:rPr lang="en-ZA" sz="1200" kern="100" cap="none" spc="0">
                          <a:solidFill>
                            <a:schemeClr val="tx1"/>
                          </a:solidFill>
                          <a:effectLst/>
                        </a:rPr>
                        <a:t>3.70</a:t>
                      </a:r>
                      <a:endParaRPr lang="en-ZA" sz="1200" kern="100" cap="none" spc="0">
                        <a:solidFill>
                          <a:schemeClr val="tx1"/>
                        </a:solidFill>
                        <a:effectLst/>
                        <a:latin typeface="Times New Roman" panose="02020603050405020304" pitchFamily="18" charset="0"/>
                        <a:ea typeface="+mn-ea"/>
                        <a:cs typeface="Times New Roman" panose="02020603050405020304" pitchFamily="18" charset="0"/>
                      </a:endParaRPr>
                    </a:p>
                  </a:txBody>
                  <a:tcPr marL="39078" marR="39078" marT="52104" marB="0"/>
                </a:tc>
                <a:tc>
                  <a:txBody>
                    <a:bodyPr/>
                    <a:lstStyle/>
                    <a:p>
                      <a:pPr algn="ctr">
                        <a:buNone/>
                      </a:pPr>
                      <a:r>
                        <a:rPr lang="en-ZA" sz="1200" kern="100" cap="none" spc="0" dirty="0">
                          <a:solidFill>
                            <a:schemeClr val="tx1"/>
                          </a:solidFill>
                          <a:effectLst/>
                        </a:rPr>
                        <a:t>3.26</a:t>
                      </a:r>
                      <a:endParaRPr lang="en-ZA" sz="1200" kern="100" cap="none" spc="0" dirty="0">
                        <a:solidFill>
                          <a:schemeClr val="tx1"/>
                        </a:solidFill>
                        <a:effectLst/>
                        <a:latin typeface="Times New Roman" panose="02020603050405020304" pitchFamily="18" charset="0"/>
                        <a:ea typeface="+mn-ea"/>
                        <a:cs typeface="Times New Roman" panose="02020603050405020304" pitchFamily="18" charset="0"/>
                      </a:endParaRPr>
                    </a:p>
                  </a:txBody>
                  <a:tcPr marL="39078" marR="39078" marT="52104" marB="0"/>
                </a:tc>
                <a:tc>
                  <a:txBody>
                    <a:bodyPr/>
                    <a:lstStyle/>
                    <a:p>
                      <a:pPr algn="ctr">
                        <a:buNone/>
                      </a:pPr>
                      <a:r>
                        <a:rPr lang="en-ZA" sz="1200" kern="100" cap="none" spc="0" dirty="0">
                          <a:solidFill>
                            <a:schemeClr val="tx1"/>
                          </a:solidFill>
                          <a:effectLst/>
                        </a:rPr>
                        <a:t>3.29</a:t>
                      </a:r>
                      <a:endParaRPr lang="en-ZA" sz="1200" kern="100" cap="none" spc="0" dirty="0">
                        <a:solidFill>
                          <a:schemeClr val="tx1"/>
                        </a:solidFill>
                        <a:effectLst/>
                        <a:latin typeface="Times New Roman" panose="02020603050405020304" pitchFamily="18" charset="0"/>
                        <a:ea typeface="+mn-ea"/>
                        <a:cs typeface="Times New Roman" panose="02020603050405020304" pitchFamily="18" charset="0"/>
                      </a:endParaRPr>
                    </a:p>
                  </a:txBody>
                  <a:tcPr marL="39078" marR="39078" marT="52104" marB="0"/>
                </a:tc>
                <a:tc>
                  <a:txBody>
                    <a:bodyPr/>
                    <a:lstStyle/>
                    <a:p>
                      <a:pPr algn="ctr">
                        <a:buNone/>
                      </a:pPr>
                      <a:r>
                        <a:rPr lang="en-ZA" sz="1200" kern="100" cap="none" spc="0">
                          <a:solidFill>
                            <a:schemeClr val="tx1"/>
                          </a:solidFill>
                          <a:effectLst/>
                        </a:rPr>
                        <a:t>3.88</a:t>
                      </a:r>
                      <a:endParaRPr lang="en-ZA" sz="1200" kern="100" cap="none" spc="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078" marR="39078" marT="52104" marB="0"/>
                </a:tc>
                <a:tc>
                  <a:txBody>
                    <a:bodyPr/>
                    <a:lstStyle/>
                    <a:p>
                      <a:pPr algn="ctr">
                        <a:buNone/>
                      </a:pPr>
                      <a:r>
                        <a:rPr lang="en-ZA" sz="1200" kern="100" cap="none" spc="0" dirty="0">
                          <a:solidFill>
                            <a:schemeClr val="tx1"/>
                          </a:solidFill>
                          <a:effectLst/>
                        </a:rPr>
                        <a:t>3,61</a:t>
                      </a:r>
                      <a:endParaRPr lang="en-ZA" sz="1200" kern="100" cap="none" spc="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078" marR="39078" marT="52104" marB="0">
                    <a:solidFill>
                      <a:srgbClr val="55C5E9"/>
                    </a:solidFill>
                  </a:tcPr>
                </a:tc>
                <a:extLst>
                  <a:ext uri="{0D108BD9-81ED-4DB2-BD59-A6C34878D82A}">
                    <a16:rowId xmlns:a16="http://schemas.microsoft.com/office/drawing/2014/main" val="2361173016"/>
                  </a:ext>
                </a:extLst>
              </a:tr>
              <a:tr h="667161">
                <a:tc>
                  <a:txBody>
                    <a:bodyPr/>
                    <a:lstStyle/>
                    <a:p>
                      <a:pPr algn="l">
                        <a:buNone/>
                      </a:pPr>
                      <a:r>
                        <a:rPr lang="en-ZA" sz="1200" b="0" kern="100" cap="none" spc="0" dirty="0">
                          <a:solidFill>
                            <a:schemeClr val="bg1"/>
                          </a:solidFill>
                          <a:effectLst/>
                        </a:rPr>
                        <a:t>Enough money to upgrade our digital infrastructure for my business’s digital transformation.</a:t>
                      </a:r>
                      <a:endParaRPr lang="en-ZA" sz="1200" b="0" kern="100" cap="none" spc="0" dirty="0">
                        <a:solidFill>
                          <a:schemeClr val="bg1"/>
                        </a:solidFill>
                        <a:effectLst/>
                        <a:latin typeface="Times New Roman" panose="02020603050405020304" pitchFamily="18" charset="0"/>
                        <a:ea typeface="+mn-ea"/>
                        <a:cs typeface="Times New Roman" panose="02020603050405020304" pitchFamily="18" charset="0"/>
                      </a:endParaRPr>
                    </a:p>
                  </a:txBody>
                  <a:tcPr marL="39078" marR="39078" marT="52104" marB="0"/>
                </a:tc>
                <a:tc>
                  <a:txBody>
                    <a:bodyPr/>
                    <a:lstStyle/>
                    <a:p>
                      <a:pPr algn="ctr">
                        <a:buNone/>
                      </a:pPr>
                      <a:r>
                        <a:rPr lang="en-ZA" sz="1200" kern="100" cap="none" spc="0" dirty="0">
                          <a:solidFill>
                            <a:schemeClr val="tx1"/>
                          </a:solidFill>
                          <a:effectLst/>
                          <a:highlight>
                            <a:srgbClr val="FFFF00"/>
                          </a:highlight>
                        </a:rPr>
                        <a:t>3.34</a:t>
                      </a:r>
                      <a:endParaRPr lang="en-ZA" sz="1200" kern="100" cap="none" spc="0" dirty="0">
                        <a:solidFill>
                          <a:schemeClr val="tx1"/>
                        </a:solidFill>
                        <a:effectLst/>
                        <a:highlight>
                          <a:srgbClr val="FFFF00"/>
                        </a:highlight>
                        <a:latin typeface="Times New Roman" panose="02020603050405020304" pitchFamily="18" charset="0"/>
                        <a:ea typeface="+mn-ea"/>
                        <a:cs typeface="Times New Roman" panose="02020603050405020304" pitchFamily="18" charset="0"/>
                      </a:endParaRPr>
                    </a:p>
                  </a:txBody>
                  <a:tcPr marL="39078" marR="39078" marT="52104" marB="0"/>
                </a:tc>
                <a:tc>
                  <a:txBody>
                    <a:bodyPr/>
                    <a:lstStyle/>
                    <a:p>
                      <a:pPr algn="ctr">
                        <a:buNone/>
                      </a:pPr>
                      <a:r>
                        <a:rPr lang="en-ZA" sz="1200" kern="100" cap="none" spc="0" dirty="0">
                          <a:solidFill>
                            <a:schemeClr val="tx1"/>
                          </a:solidFill>
                          <a:effectLst/>
                          <a:highlight>
                            <a:srgbClr val="FFFF00"/>
                          </a:highlight>
                        </a:rPr>
                        <a:t>3.40</a:t>
                      </a:r>
                      <a:endParaRPr lang="en-ZA" sz="1200" kern="100" cap="none" spc="0" dirty="0">
                        <a:solidFill>
                          <a:schemeClr val="tx1"/>
                        </a:solidFill>
                        <a:effectLst/>
                        <a:highlight>
                          <a:srgbClr val="FFFF00"/>
                        </a:highlight>
                        <a:latin typeface="Times New Roman" panose="02020603050405020304" pitchFamily="18" charset="0"/>
                        <a:ea typeface="+mn-ea"/>
                        <a:cs typeface="Times New Roman" panose="02020603050405020304" pitchFamily="18" charset="0"/>
                      </a:endParaRPr>
                    </a:p>
                  </a:txBody>
                  <a:tcPr marL="39078" marR="39078" marT="52104" marB="0"/>
                </a:tc>
                <a:tc>
                  <a:txBody>
                    <a:bodyPr/>
                    <a:lstStyle/>
                    <a:p>
                      <a:pPr algn="ctr">
                        <a:buNone/>
                      </a:pPr>
                      <a:r>
                        <a:rPr lang="en-ZA" sz="1200" kern="100" cap="none" spc="0" dirty="0">
                          <a:solidFill>
                            <a:schemeClr val="tx1"/>
                          </a:solidFill>
                          <a:effectLst/>
                          <a:highlight>
                            <a:srgbClr val="FFFF00"/>
                          </a:highlight>
                        </a:rPr>
                        <a:t>2.58</a:t>
                      </a:r>
                      <a:endParaRPr lang="en-ZA" sz="1200" kern="100" cap="none" spc="0" dirty="0">
                        <a:solidFill>
                          <a:schemeClr val="tx1"/>
                        </a:solidFill>
                        <a:effectLst/>
                        <a:highlight>
                          <a:srgbClr val="FFFF00"/>
                        </a:highlight>
                        <a:latin typeface="Times New Roman" panose="02020603050405020304" pitchFamily="18" charset="0"/>
                        <a:ea typeface="+mn-ea"/>
                        <a:cs typeface="Times New Roman" panose="02020603050405020304" pitchFamily="18" charset="0"/>
                      </a:endParaRPr>
                    </a:p>
                  </a:txBody>
                  <a:tcPr marL="39078" marR="39078" marT="52104" marB="0"/>
                </a:tc>
                <a:tc>
                  <a:txBody>
                    <a:bodyPr/>
                    <a:lstStyle/>
                    <a:p>
                      <a:pPr algn="ctr">
                        <a:buNone/>
                      </a:pPr>
                      <a:r>
                        <a:rPr lang="en-ZA" sz="1200" kern="100" cap="none" spc="0" dirty="0">
                          <a:solidFill>
                            <a:schemeClr val="tx1"/>
                          </a:solidFill>
                          <a:effectLst/>
                        </a:rPr>
                        <a:t>3.31</a:t>
                      </a:r>
                      <a:endParaRPr lang="en-ZA" sz="1200" kern="100" cap="none" spc="0" dirty="0">
                        <a:solidFill>
                          <a:schemeClr val="tx1"/>
                        </a:solidFill>
                        <a:effectLst/>
                        <a:latin typeface="Times New Roman" panose="02020603050405020304" pitchFamily="18" charset="0"/>
                        <a:ea typeface="+mn-ea"/>
                        <a:cs typeface="Times New Roman" panose="02020603050405020304" pitchFamily="18" charset="0"/>
                      </a:endParaRPr>
                    </a:p>
                  </a:txBody>
                  <a:tcPr marL="39078" marR="39078" marT="52104" marB="0"/>
                </a:tc>
                <a:tc>
                  <a:txBody>
                    <a:bodyPr/>
                    <a:lstStyle/>
                    <a:p>
                      <a:pPr algn="ctr">
                        <a:buNone/>
                      </a:pPr>
                      <a:r>
                        <a:rPr lang="en-ZA" sz="1200" kern="100" cap="none" spc="0" dirty="0">
                          <a:solidFill>
                            <a:schemeClr val="tx1"/>
                          </a:solidFill>
                          <a:effectLst/>
                          <a:highlight>
                            <a:srgbClr val="FFFF00"/>
                          </a:highlight>
                        </a:rPr>
                        <a:t>3.54</a:t>
                      </a:r>
                      <a:endParaRPr lang="en-ZA" sz="1200" kern="100" cap="none" spc="0" dirty="0">
                        <a:solidFill>
                          <a:schemeClr val="tx1"/>
                        </a:solidFill>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endParaRPr>
                    </a:p>
                  </a:txBody>
                  <a:tcPr marL="39078" marR="39078" marT="52104" marB="0"/>
                </a:tc>
                <a:tc>
                  <a:txBody>
                    <a:bodyPr/>
                    <a:lstStyle/>
                    <a:p>
                      <a:pPr algn="ctr">
                        <a:buNone/>
                      </a:pPr>
                      <a:r>
                        <a:rPr lang="en-ZA" sz="1200" kern="100" cap="none" spc="0" dirty="0">
                          <a:solidFill>
                            <a:schemeClr val="tx1"/>
                          </a:solidFill>
                          <a:effectLst/>
                        </a:rPr>
                        <a:t>3,23</a:t>
                      </a:r>
                      <a:endParaRPr lang="en-ZA" sz="1200" kern="100" cap="none" spc="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078" marR="39078" marT="52104" marB="0">
                    <a:solidFill>
                      <a:srgbClr val="55C5E9"/>
                    </a:solidFill>
                  </a:tcPr>
                </a:tc>
                <a:extLst>
                  <a:ext uri="{0D108BD9-81ED-4DB2-BD59-A6C34878D82A}">
                    <a16:rowId xmlns:a16="http://schemas.microsoft.com/office/drawing/2014/main" val="1735572074"/>
                  </a:ext>
                </a:extLst>
              </a:tr>
              <a:tr h="550115">
                <a:tc>
                  <a:txBody>
                    <a:bodyPr/>
                    <a:lstStyle/>
                    <a:p>
                      <a:pPr algn="l">
                        <a:buNone/>
                      </a:pPr>
                      <a:r>
                        <a:rPr lang="en-ZA" sz="1200" b="0" kern="100" cap="none" spc="0" dirty="0">
                          <a:solidFill>
                            <a:schemeClr val="bg1"/>
                          </a:solidFill>
                          <a:effectLst/>
                        </a:rPr>
                        <a:t>Made use of government or NGO funding/support programmes for our digital infrastructure (e.g. NDT, SEFA, SEDA, DSBD, etc.).</a:t>
                      </a:r>
                      <a:endParaRPr lang="en-ZA" sz="1200" b="0" kern="100" cap="none" spc="0" dirty="0">
                        <a:solidFill>
                          <a:schemeClr val="bg1"/>
                        </a:solidFill>
                        <a:effectLst/>
                        <a:latin typeface="Times New Roman" panose="02020603050405020304" pitchFamily="18" charset="0"/>
                        <a:ea typeface="+mn-ea"/>
                        <a:cs typeface="Times New Roman" panose="02020603050405020304" pitchFamily="18" charset="0"/>
                      </a:endParaRPr>
                    </a:p>
                  </a:txBody>
                  <a:tcPr marL="39078" marR="39078" marT="52104" marB="0"/>
                </a:tc>
                <a:tc>
                  <a:txBody>
                    <a:bodyPr/>
                    <a:lstStyle/>
                    <a:p>
                      <a:pPr algn="ctr">
                        <a:buNone/>
                      </a:pPr>
                      <a:r>
                        <a:rPr lang="en-ZA" sz="1200" kern="100" cap="none" spc="0" dirty="0">
                          <a:solidFill>
                            <a:schemeClr val="tx1"/>
                          </a:solidFill>
                          <a:effectLst/>
                          <a:highlight>
                            <a:srgbClr val="FFFF00"/>
                          </a:highlight>
                        </a:rPr>
                        <a:t>2.44</a:t>
                      </a:r>
                      <a:endParaRPr lang="en-ZA" sz="1200" kern="100" cap="none" spc="0" dirty="0">
                        <a:solidFill>
                          <a:schemeClr val="tx1"/>
                        </a:solidFill>
                        <a:effectLst/>
                        <a:highlight>
                          <a:srgbClr val="FFFF00"/>
                        </a:highlight>
                        <a:latin typeface="Times New Roman" panose="02020603050405020304" pitchFamily="18" charset="0"/>
                        <a:ea typeface="+mn-ea"/>
                        <a:cs typeface="Times New Roman" panose="02020603050405020304" pitchFamily="18" charset="0"/>
                      </a:endParaRPr>
                    </a:p>
                  </a:txBody>
                  <a:tcPr marL="39078" marR="39078" marT="52104" marB="0"/>
                </a:tc>
                <a:tc>
                  <a:txBody>
                    <a:bodyPr/>
                    <a:lstStyle/>
                    <a:p>
                      <a:pPr algn="ctr">
                        <a:buNone/>
                      </a:pPr>
                      <a:r>
                        <a:rPr lang="en-ZA" sz="1200" kern="100" cap="none" spc="0" dirty="0">
                          <a:solidFill>
                            <a:schemeClr val="tx1"/>
                          </a:solidFill>
                          <a:effectLst/>
                          <a:highlight>
                            <a:srgbClr val="FFFF00"/>
                          </a:highlight>
                        </a:rPr>
                        <a:t>2.50</a:t>
                      </a:r>
                      <a:endParaRPr lang="en-ZA" sz="1200" kern="100" cap="none" spc="0" dirty="0">
                        <a:solidFill>
                          <a:schemeClr val="tx1"/>
                        </a:solidFill>
                        <a:effectLst/>
                        <a:highlight>
                          <a:srgbClr val="FFFF00"/>
                        </a:highlight>
                        <a:latin typeface="Times New Roman" panose="02020603050405020304" pitchFamily="18" charset="0"/>
                        <a:ea typeface="+mn-ea"/>
                        <a:cs typeface="Times New Roman" panose="02020603050405020304" pitchFamily="18" charset="0"/>
                      </a:endParaRPr>
                    </a:p>
                  </a:txBody>
                  <a:tcPr marL="39078" marR="39078" marT="52104" marB="0"/>
                </a:tc>
                <a:tc>
                  <a:txBody>
                    <a:bodyPr/>
                    <a:lstStyle/>
                    <a:p>
                      <a:pPr algn="ctr">
                        <a:buNone/>
                      </a:pPr>
                      <a:r>
                        <a:rPr lang="en-ZA" sz="1200" kern="100" cap="none" spc="0" dirty="0">
                          <a:solidFill>
                            <a:schemeClr val="tx1"/>
                          </a:solidFill>
                          <a:effectLst/>
                          <a:highlight>
                            <a:srgbClr val="FFFF00"/>
                          </a:highlight>
                        </a:rPr>
                        <a:t>2.03</a:t>
                      </a:r>
                      <a:endParaRPr lang="en-ZA" sz="1200" kern="100" cap="none" spc="0" dirty="0">
                        <a:solidFill>
                          <a:schemeClr val="tx1"/>
                        </a:solidFill>
                        <a:effectLst/>
                        <a:highlight>
                          <a:srgbClr val="FFFF00"/>
                        </a:highlight>
                        <a:latin typeface="Times New Roman" panose="02020603050405020304" pitchFamily="18" charset="0"/>
                        <a:ea typeface="+mn-ea"/>
                        <a:cs typeface="Times New Roman" panose="02020603050405020304" pitchFamily="18" charset="0"/>
                      </a:endParaRPr>
                    </a:p>
                  </a:txBody>
                  <a:tcPr marL="39078" marR="39078" marT="52104" marB="0"/>
                </a:tc>
                <a:tc>
                  <a:txBody>
                    <a:bodyPr/>
                    <a:lstStyle/>
                    <a:p>
                      <a:pPr algn="ctr">
                        <a:buNone/>
                      </a:pPr>
                      <a:r>
                        <a:rPr lang="en-ZA" sz="1200" kern="100" cap="none" spc="0" dirty="0">
                          <a:solidFill>
                            <a:schemeClr val="tx1"/>
                          </a:solidFill>
                          <a:effectLst/>
                          <a:highlight>
                            <a:srgbClr val="FFFF00"/>
                          </a:highlight>
                        </a:rPr>
                        <a:t>2.11</a:t>
                      </a:r>
                      <a:endParaRPr lang="en-ZA" sz="1200" kern="100" cap="none" spc="0" dirty="0">
                        <a:solidFill>
                          <a:schemeClr val="tx1"/>
                        </a:solidFill>
                        <a:effectLst/>
                        <a:highlight>
                          <a:srgbClr val="FFFF00"/>
                        </a:highlight>
                        <a:latin typeface="Times New Roman" panose="02020603050405020304" pitchFamily="18" charset="0"/>
                        <a:ea typeface="+mn-ea"/>
                        <a:cs typeface="Times New Roman" panose="02020603050405020304" pitchFamily="18" charset="0"/>
                      </a:endParaRPr>
                    </a:p>
                  </a:txBody>
                  <a:tcPr marL="39078" marR="39078" marT="52104" marB="0"/>
                </a:tc>
                <a:tc>
                  <a:txBody>
                    <a:bodyPr/>
                    <a:lstStyle/>
                    <a:p>
                      <a:pPr algn="ctr">
                        <a:buNone/>
                      </a:pPr>
                      <a:r>
                        <a:rPr lang="en-ZA" sz="1200" kern="100" cap="none" spc="0" dirty="0">
                          <a:solidFill>
                            <a:schemeClr val="tx1"/>
                          </a:solidFill>
                          <a:effectLst/>
                          <a:highlight>
                            <a:srgbClr val="FFFF00"/>
                          </a:highlight>
                        </a:rPr>
                        <a:t>2.29</a:t>
                      </a:r>
                      <a:endParaRPr lang="en-ZA" sz="1200" kern="100" cap="none" spc="0" dirty="0">
                        <a:solidFill>
                          <a:schemeClr val="tx1"/>
                        </a:solidFill>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endParaRPr>
                    </a:p>
                  </a:txBody>
                  <a:tcPr marL="39078" marR="39078" marT="52104" marB="0"/>
                </a:tc>
                <a:tc>
                  <a:txBody>
                    <a:bodyPr/>
                    <a:lstStyle/>
                    <a:p>
                      <a:pPr algn="ctr">
                        <a:buNone/>
                      </a:pPr>
                      <a:r>
                        <a:rPr lang="en-ZA" sz="1200" kern="100" cap="none" spc="0" dirty="0">
                          <a:solidFill>
                            <a:schemeClr val="tx1"/>
                          </a:solidFill>
                          <a:effectLst/>
                        </a:rPr>
                        <a:t>2,27</a:t>
                      </a:r>
                      <a:endParaRPr lang="en-ZA" sz="1200" kern="100" cap="none" spc="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078" marR="39078" marT="52104" marB="0">
                    <a:solidFill>
                      <a:srgbClr val="55C5E9"/>
                    </a:solidFill>
                  </a:tcPr>
                </a:tc>
                <a:extLst>
                  <a:ext uri="{0D108BD9-81ED-4DB2-BD59-A6C34878D82A}">
                    <a16:rowId xmlns:a16="http://schemas.microsoft.com/office/drawing/2014/main" val="269786661"/>
                  </a:ext>
                </a:extLst>
              </a:tr>
            </a:tbl>
          </a:graphicData>
        </a:graphic>
      </p:graphicFrame>
    </p:spTree>
    <p:extLst>
      <p:ext uri="{BB962C8B-B14F-4D97-AF65-F5344CB8AC3E}">
        <p14:creationId xmlns:p14="http://schemas.microsoft.com/office/powerpoint/2010/main" val="24065298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0CABDAE-579D-CFE1-711F-1579ECE5E300}"/>
              </a:ext>
            </a:extLst>
          </p:cNvPr>
          <p:cNvSpPr>
            <a:spLocks noGrp="1"/>
          </p:cNvSpPr>
          <p:nvPr>
            <p:ph type="title"/>
          </p:nvPr>
        </p:nvSpPr>
        <p:spPr>
          <a:xfrm>
            <a:off x="766482" y="195750"/>
            <a:ext cx="11054043" cy="437913"/>
          </a:xfrm>
        </p:spPr>
        <p:txBody>
          <a:bodyPr/>
          <a:lstStyle/>
          <a:p>
            <a:r>
              <a:rPr lang="en-US" sz="2800" dirty="0"/>
              <a:t>Benefits of digital technology adoption</a:t>
            </a:r>
            <a:endParaRPr lang="en-ZA" sz="2800" dirty="0"/>
          </a:p>
        </p:txBody>
      </p:sp>
      <p:sp>
        <p:nvSpPr>
          <p:cNvPr id="7" name="TextBox 6">
            <a:extLst>
              <a:ext uri="{FF2B5EF4-FFF2-40B4-BE49-F238E27FC236}">
                <a16:creationId xmlns:a16="http://schemas.microsoft.com/office/drawing/2014/main" id="{215E8B37-C2FB-5B11-AF08-1B5EF6C39102}"/>
              </a:ext>
            </a:extLst>
          </p:cNvPr>
          <p:cNvSpPr txBox="1"/>
          <p:nvPr/>
        </p:nvSpPr>
        <p:spPr>
          <a:xfrm>
            <a:off x="166840" y="1117833"/>
            <a:ext cx="4196613" cy="4341573"/>
          </a:xfrm>
          <a:prstGeom prst="rect">
            <a:avLst/>
          </a:prstGeom>
          <a:noFill/>
        </p:spPr>
        <p:txBody>
          <a:bodyPr wrap="square">
            <a:spAutoFit/>
          </a:bodyPr>
          <a:lstStyle/>
          <a:p>
            <a:pPr marL="285750" indent="-285750" algn="just">
              <a:lnSpc>
                <a:spcPct val="150000"/>
              </a:lnSpc>
              <a:buFont typeface="Arial" panose="020B0604020202020204" pitchFamily="34" charset="0"/>
              <a:buChar char="•"/>
            </a:pPr>
            <a:r>
              <a:rPr lang="en-ZA" sz="1600" dirty="0">
                <a:latin typeface="Arial Narrow" panose="020B0604020202020204" pitchFamily="34" charset="0"/>
                <a:ea typeface="Times New Roman" panose="02020603050405020304" pitchFamily="18" charset="0"/>
              </a:rPr>
              <a:t> </a:t>
            </a:r>
            <a:r>
              <a:rPr lang="en-ZA" sz="1400" dirty="0">
                <a:latin typeface="Arial Narrow" panose="020B0604020202020204" pitchFamily="34" charset="0"/>
                <a:ea typeface="Times New Roman" panose="02020603050405020304" pitchFamily="18" charset="0"/>
              </a:rPr>
              <a:t>Overall, </a:t>
            </a:r>
            <a:r>
              <a:rPr lang="en-ZA" sz="1400" dirty="0">
                <a:effectLst/>
                <a:latin typeface="Arial Narrow" panose="020B0604020202020204" pitchFamily="34" charset="0"/>
                <a:ea typeface="Times New Roman" panose="02020603050405020304" pitchFamily="18" charset="0"/>
              </a:rPr>
              <a:t>there are many benefits to technology adoption for tourism SMMEs, as shown by the overall high mean scores ranging from 4.05 to 4.41, except for benefits related to improving the relationships with the company’s business partners and reducing costs to the company, which had mean scores of 3.78 and 3.48, respectively. </a:t>
            </a:r>
          </a:p>
          <a:p>
            <a:pPr marL="285750" indent="-285750" algn="just">
              <a:lnSpc>
                <a:spcPct val="150000"/>
              </a:lnSpc>
              <a:buFont typeface="Arial" panose="020B0604020202020204" pitchFamily="34" charset="0"/>
              <a:buChar char="•"/>
            </a:pPr>
            <a:r>
              <a:rPr lang="en-ZA" sz="1400" dirty="0">
                <a:effectLst/>
                <a:latin typeface="Arial Narrow" panose="020B0604020202020204" pitchFamily="34" charset="0"/>
                <a:ea typeface="Times New Roman" panose="02020603050405020304" pitchFamily="18" charset="0"/>
              </a:rPr>
              <a:t>The overall low mean scores for benefits related to reducing costs to the company and improving the relationships with the company’s business partners indicate opportunities that are yet to be fully realised.</a:t>
            </a:r>
          </a:p>
          <a:p>
            <a:pPr marL="285750" indent="-285750" algn="just">
              <a:lnSpc>
                <a:spcPct val="150000"/>
              </a:lnSpc>
              <a:buFont typeface="Arial" panose="020B0604020202020204" pitchFamily="34" charset="0"/>
              <a:buChar char="•"/>
            </a:pPr>
            <a:r>
              <a:rPr lang="en-ZA" sz="1400" dirty="0">
                <a:latin typeface="Arial Narrow" panose="020B0604020202020204" pitchFamily="34" charset="0"/>
                <a:ea typeface="Times New Roman" panose="02020603050405020304" pitchFamily="18" charset="0"/>
              </a:rPr>
              <a:t>Greater benefits for each province are highlighted in green and lower benefits in yellow</a:t>
            </a:r>
            <a:endParaRPr lang="en-ZA" sz="1400" dirty="0">
              <a:effectLst/>
              <a:latin typeface="Arial Narrow" panose="020B0604020202020204" pitchFamily="34" charset="0"/>
              <a:ea typeface="Times New Roman" panose="02020603050405020304" pitchFamily="18" charset="0"/>
            </a:endParaRPr>
          </a:p>
          <a:p>
            <a:pPr marL="285750" indent="-285750" algn="just">
              <a:lnSpc>
                <a:spcPct val="150000"/>
              </a:lnSpc>
              <a:buFont typeface="Arial" panose="020B0604020202020204" pitchFamily="34" charset="0"/>
              <a:buChar char="•"/>
            </a:pPr>
            <a:endParaRPr lang="en-ZA" sz="1600" dirty="0">
              <a:effectLst/>
              <a:latin typeface="Times New Roman" panose="02020603050405020304" pitchFamily="18" charset="0"/>
              <a:ea typeface="Times New Roman" panose="02020603050405020304" pitchFamily="18" charset="0"/>
            </a:endParaRPr>
          </a:p>
        </p:txBody>
      </p:sp>
      <p:graphicFrame>
        <p:nvGraphicFramePr>
          <p:cNvPr id="9" name="Content Placeholder 8">
            <a:extLst>
              <a:ext uri="{FF2B5EF4-FFF2-40B4-BE49-F238E27FC236}">
                <a16:creationId xmlns:a16="http://schemas.microsoft.com/office/drawing/2014/main" id="{0C9E9B54-81BE-0BD8-A55D-F5C92E07005A}"/>
              </a:ext>
            </a:extLst>
          </p:cNvPr>
          <p:cNvGraphicFramePr>
            <a:graphicFrameLocks noGrp="1"/>
          </p:cNvGraphicFramePr>
          <p:nvPr>
            <p:ph idx="1"/>
            <p:extLst>
              <p:ext uri="{D42A27DB-BD31-4B8C-83A1-F6EECF244321}">
                <p14:modId xmlns:p14="http://schemas.microsoft.com/office/powerpoint/2010/main" val="1702831008"/>
              </p:ext>
            </p:extLst>
          </p:nvPr>
        </p:nvGraphicFramePr>
        <p:xfrm>
          <a:off x="4517916" y="1027610"/>
          <a:ext cx="7073750" cy="4885124"/>
        </p:xfrm>
        <a:graphic>
          <a:graphicData uri="http://schemas.openxmlformats.org/drawingml/2006/table">
            <a:tbl>
              <a:tblPr firstRow="1" firstCol="1" bandRow="1">
                <a:tableStyleId>{21E4AEA4-8DFA-4A89-87EB-49C32662AFE0}</a:tableStyleId>
              </a:tblPr>
              <a:tblGrid>
                <a:gridCol w="3078126">
                  <a:extLst>
                    <a:ext uri="{9D8B030D-6E8A-4147-A177-3AD203B41FA5}">
                      <a16:colId xmlns:a16="http://schemas.microsoft.com/office/drawing/2014/main" val="1523037396"/>
                    </a:ext>
                  </a:extLst>
                </a:gridCol>
                <a:gridCol w="467179">
                  <a:extLst>
                    <a:ext uri="{9D8B030D-6E8A-4147-A177-3AD203B41FA5}">
                      <a16:colId xmlns:a16="http://schemas.microsoft.com/office/drawing/2014/main" val="3454871906"/>
                    </a:ext>
                  </a:extLst>
                </a:gridCol>
                <a:gridCol w="762400">
                  <a:extLst>
                    <a:ext uri="{9D8B030D-6E8A-4147-A177-3AD203B41FA5}">
                      <a16:colId xmlns:a16="http://schemas.microsoft.com/office/drawing/2014/main" val="2845433133"/>
                    </a:ext>
                  </a:extLst>
                </a:gridCol>
                <a:gridCol w="769537">
                  <a:extLst>
                    <a:ext uri="{9D8B030D-6E8A-4147-A177-3AD203B41FA5}">
                      <a16:colId xmlns:a16="http://schemas.microsoft.com/office/drawing/2014/main" val="1118673034"/>
                    </a:ext>
                  </a:extLst>
                </a:gridCol>
                <a:gridCol w="577153">
                  <a:extLst>
                    <a:ext uri="{9D8B030D-6E8A-4147-A177-3AD203B41FA5}">
                      <a16:colId xmlns:a16="http://schemas.microsoft.com/office/drawing/2014/main" val="137759788"/>
                    </a:ext>
                  </a:extLst>
                </a:gridCol>
                <a:gridCol w="736077">
                  <a:extLst>
                    <a:ext uri="{9D8B030D-6E8A-4147-A177-3AD203B41FA5}">
                      <a16:colId xmlns:a16="http://schemas.microsoft.com/office/drawing/2014/main" val="3302140772"/>
                    </a:ext>
                  </a:extLst>
                </a:gridCol>
                <a:gridCol w="683278">
                  <a:extLst>
                    <a:ext uri="{9D8B030D-6E8A-4147-A177-3AD203B41FA5}">
                      <a16:colId xmlns:a16="http://schemas.microsoft.com/office/drawing/2014/main" val="1051668223"/>
                    </a:ext>
                  </a:extLst>
                </a:gridCol>
              </a:tblGrid>
              <a:tr h="546246">
                <a:tc>
                  <a:txBody>
                    <a:bodyPr/>
                    <a:lstStyle/>
                    <a:p>
                      <a:pPr marL="0" algn="l">
                        <a:lnSpc>
                          <a:spcPct val="150000"/>
                        </a:lnSpc>
                        <a:buNone/>
                      </a:pPr>
                      <a:r>
                        <a:rPr lang="en-ZA" sz="1200" b="1" kern="100" dirty="0">
                          <a:solidFill>
                            <a:srgbClr val="000000"/>
                          </a:solidFill>
                          <a:effectLst/>
                        </a:rPr>
                        <a:t>Benefits of digital technology adoption</a:t>
                      </a:r>
                      <a:endParaRPr lang="en-ZA" sz="1200" kern="100" dirty="0">
                        <a:effectLst/>
                        <a:latin typeface="+mn-lt"/>
                        <a:ea typeface="Aptos" panose="020B0004020202020204" pitchFamily="34" charset="0"/>
                        <a:cs typeface="Times New Roman" panose="02020603050405020304" pitchFamily="18" charset="0"/>
                      </a:endParaRPr>
                    </a:p>
                  </a:txBody>
                  <a:tcPr marL="27924" marR="27924" marT="0" marB="0"/>
                </a:tc>
                <a:tc>
                  <a:txBody>
                    <a:bodyPr/>
                    <a:lstStyle/>
                    <a:p>
                      <a:pPr marL="0" algn="just">
                        <a:lnSpc>
                          <a:spcPct val="150000"/>
                        </a:lnSpc>
                        <a:buNone/>
                      </a:pPr>
                      <a:r>
                        <a:rPr lang="en-ZA" sz="1200" b="1" kern="100" dirty="0">
                          <a:solidFill>
                            <a:srgbClr val="000000"/>
                          </a:solidFill>
                          <a:effectLst/>
                        </a:rPr>
                        <a:t>Free State</a:t>
                      </a:r>
                      <a:endParaRPr lang="en-ZA" sz="1200" kern="100" dirty="0">
                        <a:effectLst/>
                        <a:latin typeface="+mn-lt"/>
                        <a:ea typeface="Aptos" panose="020B0004020202020204" pitchFamily="34" charset="0"/>
                        <a:cs typeface="Times New Roman" panose="02020603050405020304" pitchFamily="18" charset="0"/>
                      </a:endParaRPr>
                    </a:p>
                  </a:txBody>
                  <a:tcPr marL="27924" marR="27924" marT="0" marB="0"/>
                </a:tc>
                <a:tc>
                  <a:txBody>
                    <a:bodyPr/>
                    <a:lstStyle/>
                    <a:p>
                      <a:pPr marL="0" algn="just">
                        <a:lnSpc>
                          <a:spcPct val="150000"/>
                        </a:lnSpc>
                        <a:buNone/>
                      </a:pPr>
                      <a:r>
                        <a:rPr lang="en-ZA" sz="1200" b="1" kern="100" dirty="0">
                          <a:solidFill>
                            <a:srgbClr val="000000"/>
                          </a:solidFill>
                          <a:effectLst/>
                        </a:rPr>
                        <a:t>Gauteng</a:t>
                      </a:r>
                      <a:endParaRPr lang="en-ZA" sz="1200" kern="100" dirty="0">
                        <a:effectLst/>
                        <a:latin typeface="+mn-lt"/>
                        <a:ea typeface="Aptos" panose="020B0004020202020204" pitchFamily="34" charset="0"/>
                        <a:cs typeface="Times New Roman" panose="02020603050405020304" pitchFamily="18" charset="0"/>
                      </a:endParaRPr>
                    </a:p>
                  </a:txBody>
                  <a:tcPr marL="27924" marR="27924" marT="0" marB="0"/>
                </a:tc>
                <a:tc>
                  <a:txBody>
                    <a:bodyPr/>
                    <a:lstStyle/>
                    <a:p>
                      <a:pPr marL="0" algn="just">
                        <a:lnSpc>
                          <a:spcPct val="150000"/>
                        </a:lnSpc>
                        <a:buNone/>
                      </a:pPr>
                      <a:r>
                        <a:rPr lang="en-ZA" sz="1200" b="1" kern="100" dirty="0">
                          <a:solidFill>
                            <a:srgbClr val="000000"/>
                          </a:solidFill>
                          <a:effectLst/>
                        </a:rPr>
                        <a:t>Northern Cape</a:t>
                      </a:r>
                      <a:endParaRPr lang="en-ZA" sz="1200" kern="100" dirty="0">
                        <a:effectLst/>
                        <a:latin typeface="+mn-lt"/>
                        <a:ea typeface="Aptos" panose="020B0004020202020204" pitchFamily="34" charset="0"/>
                        <a:cs typeface="Times New Roman" panose="02020603050405020304" pitchFamily="18" charset="0"/>
                      </a:endParaRPr>
                    </a:p>
                  </a:txBody>
                  <a:tcPr marL="27924" marR="27924" marT="0" marB="0"/>
                </a:tc>
                <a:tc>
                  <a:txBody>
                    <a:bodyPr/>
                    <a:lstStyle/>
                    <a:p>
                      <a:pPr marL="0" algn="just">
                        <a:lnSpc>
                          <a:spcPct val="150000"/>
                        </a:lnSpc>
                        <a:buNone/>
                      </a:pPr>
                      <a:r>
                        <a:rPr lang="en-ZA" sz="1200" b="1" kern="100" dirty="0">
                          <a:solidFill>
                            <a:srgbClr val="000000"/>
                          </a:solidFill>
                          <a:effectLst/>
                        </a:rPr>
                        <a:t>North West</a:t>
                      </a:r>
                      <a:endParaRPr lang="en-ZA" sz="1200" kern="100" dirty="0">
                        <a:effectLst/>
                        <a:latin typeface="+mn-lt"/>
                        <a:ea typeface="Aptos" panose="020B0004020202020204" pitchFamily="34" charset="0"/>
                        <a:cs typeface="Times New Roman" panose="02020603050405020304" pitchFamily="18" charset="0"/>
                      </a:endParaRPr>
                    </a:p>
                  </a:txBody>
                  <a:tcPr marL="27924" marR="27924" marT="0" marB="0"/>
                </a:tc>
                <a:tc>
                  <a:txBody>
                    <a:bodyPr/>
                    <a:lstStyle/>
                    <a:p>
                      <a:pPr marL="0" algn="just">
                        <a:lnSpc>
                          <a:spcPct val="150000"/>
                        </a:lnSpc>
                        <a:buNone/>
                      </a:pPr>
                      <a:r>
                        <a:rPr lang="en-ZA" sz="1200" b="1" kern="100" dirty="0">
                          <a:solidFill>
                            <a:srgbClr val="000000"/>
                          </a:solidFill>
                          <a:effectLst/>
                        </a:rPr>
                        <a:t>Western</a:t>
                      </a:r>
                    </a:p>
                    <a:p>
                      <a:pPr marL="0" algn="just">
                        <a:lnSpc>
                          <a:spcPct val="150000"/>
                        </a:lnSpc>
                        <a:buNone/>
                      </a:pPr>
                      <a:r>
                        <a:rPr lang="en-ZA" sz="1200" b="1" kern="100" dirty="0">
                          <a:solidFill>
                            <a:srgbClr val="000000"/>
                          </a:solidFill>
                          <a:effectLst/>
                        </a:rPr>
                        <a:t>Cape</a:t>
                      </a:r>
                      <a:endParaRPr lang="en-ZA" sz="1200" kern="100" dirty="0">
                        <a:effectLst/>
                        <a:latin typeface="+mn-lt"/>
                        <a:ea typeface="Aptos" panose="020B0004020202020204" pitchFamily="34" charset="0"/>
                        <a:cs typeface="Times New Roman" panose="02020603050405020304" pitchFamily="18" charset="0"/>
                      </a:endParaRPr>
                    </a:p>
                  </a:txBody>
                  <a:tcPr marL="27924" marR="27924" marT="0" marB="0"/>
                </a:tc>
                <a:tc>
                  <a:txBody>
                    <a:bodyPr/>
                    <a:lstStyle/>
                    <a:p>
                      <a:pPr marL="0" algn="just">
                        <a:lnSpc>
                          <a:spcPct val="150000"/>
                        </a:lnSpc>
                        <a:buNone/>
                      </a:pPr>
                      <a:r>
                        <a:rPr lang="en-ZA" sz="1200" b="1" kern="100" dirty="0">
                          <a:solidFill>
                            <a:srgbClr val="000000"/>
                          </a:solidFill>
                          <a:effectLst/>
                        </a:rPr>
                        <a:t>Overall Mean</a:t>
                      </a:r>
                      <a:endParaRPr lang="en-ZA" sz="1200" kern="100" dirty="0">
                        <a:effectLst/>
                        <a:latin typeface="+mn-lt"/>
                        <a:ea typeface="Aptos" panose="020B0004020202020204" pitchFamily="34" charset="0"/>
                        <a:cs typeface="Times New Roman" panose="02020603050405020304" pitchFamily="18" charset="0"/>
                      </a:endParaRPr>
                    </a:p>
                  </a:txBody>
                  <a:tcPr marL="27924" marR="27924" marT="0" marB="0">
                    <a:solidFill>
                      <a:srgbClr val="55C5E9"/>
                    </a:solidFill>
                  </a:tcPr>
                </a:tc>
                <a:extLst>
                  <a:ext uri="{0D108BD9-81ED-4DB2-BD59-A6C34878D82A}">
                    <a16:rowId xmlns:a16="http://schemas.microsoft.com/office/drawing/2014/main" val="3972944160"/>
                  </a:ext>
                </a:extLst>
              </a:tr>
              <a:tr h="546246">
                <a:tc>
                  <a:txBody>
                    <a:bodyPr/>
                    <a:lstStyle/>
                    <a:p>
                      <a:pPr marL="0" lvl="0" algn="l">
                        <a:lnSpc>
                          <a:spcPct val="150000"/>
                        </a:lnSpc>
                        <a:buNone/>
                      </a:pPr>
                      <a:r>
                        <a:rPr lang="en-ZA" sz="1200" b="0" kern="100" dirty="0">
                          <a:effectLst/>
                        </a:rPr>
                        <a:t>Allowed me to reach and engage with a wider customer base.</a:t>
                      </a:r>
                      <a:endParaRPr lang="en-ZA" sz="1200" b="0" kern="100" dirty="0">
                        <a:effectLst/>
                        <a:latin typeface="+mn-lt"/>
                        <a:ea typeface="Aptos" panose="020B0004020202020204" pitchFamily="34" charset="0"/>
                        <a:cs typeface="Times New Roman" panose="02020603050405020304" pitchFamily="18" charset="0"/>
                      </a:endParaRPr>
                    </a:p>
                  </a:txBody>
                  <a:tcPr marL="27924" marR="27924" marT="0" marB="0"/>
                </a:tc>
                <a:tc>
                  <a:txBody>
                    <a:bodyPr/>
                    <a:lstStyle/>
                    <a:p>
                      <a:pPr marL="0" algn="just">
                        <a:lnSpc>
                          <a:spcPct val="150000"/>
                        </a:lnSpc>
                        <a:buNone/>
                      </a:pPr>
                      <a:r>
                        <a:rPr lang="en-ZA" sz="1200" kern="100" dirty="0">
                          <a:effectLst/>
                          <a:highlight>
                            <a:srgbClr val="00FF00"/>
                          </a:highlight>
                        </a:rPr>
                        <a:t>4.44</a:t>
                      </a:r>
                      <a:endParaRPr lang="en-ZA" sz="1200" kern="100" dirty="0">
                        <a:effectLst/>
                        <a:highlight>
                          <a:srgbClr val="00FF00"/>
                        </a:highlight>
                        <a:latin typeface="+mn-lt"/>
                        <a:ea typeface="Aptos" panose="020B0004020202020204" pitchFamily="34" charset="0"/>
                        <a:cs typeface="Times New Roman" panose="02020603050405020304" pitchFamily="18" charset="0"/>
                      </a:endParaRPr>
                    </a:p>
                  </a:txBody>
                  <a:tcPr marL="27924" marR="27924" marT="0" marB="0"/>
                </a:tc>
                <a:tc>
                  <a:txBody>
                    <a:bodyPr/>
                    <a:lstStyle/>
                    <a:p>
                      <a:pPr marL="0" algn="just">
                        <a:lnSpc>
                          <a:spcPct val="150000"/>
                        </a:lnSpc>
                        <a:buNone/>
                      </a:pPr>
                      <a:r>
                        <a:rPr lang="en-ZA" sz="1200" kern="100" dirty="0">
                          <a:effectLst/>
                          <a:highlight>
                            <a:srgbClr val="00FF00"/>
                          </a:highlight>
                        </a:rPr>
                        <a:t>4.51</a:t>
                      </a:r>
                      <a:endParaRPr lang="en-ZA" sz="1200" kern="100" dirty="0">
                        <a:effectLst/>
                        <a:highlight>
                          <a:srgbClr val="00FF00"/>
                        </a:highlight>
                        <a:latin typeface="+mn-lt"/>
                        <a:ea typeface="Aptos" panose="020B0004020202020204" pitchFamily="34" charset="0"/>
                        <a:cs typeface="Times New Roman" panose="02020603050405020304" pitchFamily="18" charset="0"/>
                      </a:endParaRPr>
                    </a:p>
                  </a:txBody>
                  <a:tcPr marL="27924" marR="27924" marT="0" marB="0"/>
                </a:tc>
                <a:tc>
                  <a:txBody>
                    <a:bodyPr/>
                    <a:lstStyle/>
                    <a:p>
                      <a:pPr marL="0" algn="just">
                        <a:lnSpc>
                          <a:spcPct val="150000"/>
                        </a:lnSpc>
                        <a:buNone/>
                      </a:pPr>
                      <a:r>
                        <a:rPr lang="en-ZA" sz="1200" kern="100" dirty="0">
                          <a:effectLst/>
                          <a:highlight>
                            <a:srgbClr val="00FF00"/>
                          </a:highlight>
                        </a:rPr>
                        <a:t>4.20</a:t>
                      </a:r>
                      <a:endParaRPr lang="en-ZA" sz="1200" kern="100" dirty="0">
                        <a:effectLst/>
                        <a:highlight>
                          <a:srgbClr val="00FF00"/>
                        </a:highlight>
                        <a:latin typeface="+mn-lt"/>
                        <a:ea typeface="Aptos" panose="020B0004020202020204" pitchFamily="34" charset="0"/>
                        <a:cs typeface="Times New Roman" panose="02020603050405020304" pitchFamily="18" charset="0"/>
                      </a:endParaRPr>
                    </a:p>
                  </a:txBody>
                  <a:tcPr marL="27924" marR="27924" marT="0" marB="0"/>
                </a:tc>
                <a:tc>
                  <a:txBody>
                    <a:bodyPr/>
                    <a:lstStyle/>
                    <a:p>
                      <a:pPr marL="0" algn="just">
                        <a:lnSpc>
                          <a:spcPct val="150000"/>
                        </a:lnSpc>
                        <a:buNone/>
                      </a:pPr>
                      <a:r>
                        <a:rPr lang="en-ZA" sz="1200" kern="100" dirty="0">
                          <a:effectLst/>
                          <a:highlight>
                            <a:srgbClr val="00FF00"/>
                          </a:highlight>
                        </a:rPr>
                        <a:t>4.43</a:t>
                      </a:r>
                      <a:endParaRPr lang="en-ZA" sz="1200" kern="100" dirty="0">
                        <a:effectLst/>
                        <a:highlight>
                          <a:srgbClr val="00FF00"/>
                        </a:highlight>
                        <a:latin typeface="+mn-lt"/>
                        <a:ea typeface="Aptos" panose="020B0004020202020204" pitchFamily="34" charset="0"/>
                        <a:cs typeface="Times New Roman" panose="02020603050405020304" pitchFamily="18" charset="0"/>
                      </a:endParaRPr>
                    </a:p>
                  </a:txBody>
                  <a:tcPr marL="27924" marR="27924" marT="0" marB="0"/>
                </a:tc>
                <a:tc>
                  <a:txBody>
                    <a:bodyPr/>
                    <a:lstStyle/>
                    <a:p>
                      <a:pPr marL="0" algn="just">
                        <a:lnSpc>
                          <a:spcPct val="150000"/>
                        </a:lnSpc>
                        <a:buNone/>
                      </a:pPr>
                      <a:r>
                        <a:rPr lang="en-ZA" sz="1200" kern="100" dirty="0">
                          <a:effectLst/>
                          <a:highlight>
                            <a:srgbClr val="00FF00"/>
                          </a:highlight>
                        </a:rPr>
                        <a:t>4.46</a:t>
                      </a:r>
                      <a:endParaRPr lang="en-ZA" sz="1200" kern="100" dirty="0">
                        <a:effectLst/>
                        <a:highlight>
                          <a:srgbClr val="00FF00"/>
                        </a:highlight>
                        <a:latin typeface="+mn-lt"/>
                        <a:ea typeface="Aptos" panose="020B0004020202020204" pitchFamily="34" charset="0"/>
                        <a:cs typeface="Times New Roman" panose="02020603050405020304" pitchFamily="18" charset="0"/>
                      </a:endParaRPr>
                    </a:p>
                  </a:txBody>
                  <a:tcPr marL="27924" marR="27924" marT="0" marB="0"/>
                </a:tc>
                <a:tc>
                  <a:txBody>
                    <a:bodyPr/>
                    <a:lstStyle/>
                    <a:p>
                      <a:pPr marL="0" algn="just">
                        <a:lnSpc>
                          <a:spcPct val="150000"/>
                        </a:lnSpc>
                        <a:buNone/>
                      </a:pPr>
                      <a:r>
                        <a:rPr lang="en-ZA" sz="1200" kern="100" dirty="0">
                          <a:effectLst/>
                        </a:rPr>
                        <a:t>4.41</a:t>
                      </a:r>
                      <a:endParaRPr lang="en-ZA" sz="1200" kern="100" dirty="0">
                        <a:effectLst/>
                        <a:latin typeface="+mn-lt"/>
                        <a:ea typeface="Aptos" panose="020B0004020202020204" pitchFamily="34" charset="0"/>
                        <a:cs typeface="Times New Roman" panose="02020603050405020304" pitchFamily="18" charset="0"/>
                      </a:endParaRPr>
                    </a:p>
                  </a:txBody>
                  <a:tcPr marL="27924" marR="27924" marT="0" marB="0">
                    <a:solidFill>
                      <a:srgbClr val="55C5E9"/>
                    </a:solidFill>
                  </a:tcPr>
                </a:tc>
                <a:extLst>
                  <a:ext uri="{0D108BD9-81ED-4DB2-BD59-A6C34878D82A}">
                    <a16:rowId xmlns:a16="http://schemas.microsoft.com/office/drawing/2014/main" val="2208520424"/>
                  </a:ext>
                </a:extLst>
              </a:tr>
              <a:tr h="280634">
                <a:tc>
                  <a:txBody>
                    <a:bodyPr/>
                    <a:lstStyle/>
                    <a:p>
                      <a:pPr marL="0" algn="l">
                        <a:lnSpc>
                          <a:spcPct val="150000"/>
                        </a:lnSpc>
                        <a:buNone/>
                      </a:pPr>
                      <a:r>
                        <a:rPr lang="en-ZA" sz="1200" b="0" kern="100">
                          <a:effectLst/>
                        </a:rPr>
                        <a:t>Increased the profits of my business.</a:t>
                      </a:r>
                      <a:endParaRPr lang="en-ZA" sz="1200" b="0" kern="100">
                        <a:effectLst/>
                        <a:latin typeface="+mn-lt"/>
                        <a:ea typeface="Aptos" panose="020B0004020202020204" pitchFamily="34" charset="0"/>
                        <a:cs typeface="Times New Roman" panose="02020603050405020304" pitchFamily="18" charset="0"/>
                      </a:endParaRPr>
                    </a:p>
                  </a:txBody>
                  <a:tcPr marL="27924" marR="27924" marT="0" marB="0"/>
                </a:tc>
                <a:tc>
                  <a:txBody>
                    <a:bodyPr/>
                    <a:lstStyle/>
                    <a:p>
                      <a:pPr marL="0" algn="just">
                        <a:lnSpc>
                          <a:spcPct val="150000"/>
                        </a:lnSpc>
                        <a:buNone/>
                      </a:pPr>
                      <a:r>
                        <a:rPr lang="en-ZA" sz="1200" kern="100" dirty="0">
                          <a:effectLst/>
                        </a:rPr>
                        <a:t>4.27</a:t>
                      </a:r>
                      <a:endParaRPr lang="en-ZA" sz="1200" kern="100" dirty="0">
                        <a:effectLst/>
                        <a:latin typeface="+mn-lt"/>
                        <a:ea typeface="Aptos" panose="020B0004020202020204" pitchFamily="34" charset="0"/>
                        <a:cs typeface="Times New Roman" panose="02020603050405020304" pitchFamily="18" charset="0"/>
                      </a:endParaRPr>
                    </a:p>
                  </a:txBody>
                  <a:tcPr marL="27924" marR="27924" marT="0" marB="0"/>
                </a:tc>
                <a:tc>
                  <a:txBody>
                    <a:bodyPr/>
                    <a:lstStyle/>
                    <a:p>
                      <a:pPr marL="0" algn="just">
                        <a:lnSpc>
                          <a:spcPct val="150000"/>
                        </a:lnSpc>
                        <a:buNone/>
                      </a:pPr>
                      <a:r>
                        <a:rPr lang="en-ZA" sz="1200" kern="100">
                          <a:effectLst/>
                        </a:rPr>
                        <a:t>4.19</a:t>
                      </a:r>
                      <a:endParaRPr lang="en-ZA" sz="1200" kern="100">
                        <a:effectLst/>
                        <a:latin typeface="+mn-lt"/>
                        <a:ea typeface="Aptos" panose="020B0004020202020204" pitchFamily="34" charset="0"/>
                        <a:cs typeface="Times New Roman" panose="02020603050405020304" pitchFamily="18" charset="0"/>
                      </a:endParaRPr>
                    </a:p>
                  </a:txBody>
                  <a:tcPr marL="27924" marR="27924" marT="0" marB="0"/>
                </a:tc>
                <a:tc>
                  <a:txBody>
                    <a:bodyPr/>
                    <a:lstStyle/>
                    <a:p>
                      <a:pPr marL="0" algn="just">
                        <a:lnSpc>
                          <a:spcPct val="150000"/>
                        </a:lnSpc>
                        <a:buNone/>
                      </a:pPr>
                      <a:r>
                        <a:rPr lang="en-ZA" sz="1200" kern="100">
                          <a:effectLst/>
                        </a:rPr>
                        <a:t>4.05</a:t>
                      </a:r>
                      <a:endParaRPr lang="en-ZA" sz="1200" kern="100">
                        <a:effectLst/>
                        <a:latin typeface="+mn-lt"/>
                        <a:ea typeface="Aptos" panose="020B0004020202020204" pitchFamily="34" charset="0"/>
                        <a:cs typeface="Times New Roman" panose="02020603050405020304" pitchFamily="18" charset="0"/>
                      </a:endParaRPr>
                    </a:p>
                  </a:txBody>
                  <a:tcPr marL="27924" marR="27924" marT="0" marB="0"/>
                </a:tc>
                <a:tc>
                  <a:txBody>
                    <a:bodyPr/>
                    <a:lstStyle/>
                    <a:p>
                      <a:pPr marL="0" algn="just">
                        <a:lnSpc>
                          <a:spcPct val="150000"/>
                        </a:lnSpc>
                        <a:buNone/>
                      </a:pPr>
                      <a:r>
                        <a:rPr lang="en-ZA" sz="1200" kern="100" dirty="0">
                          <a:effectLst/>
                        </a:rPr>
                        <a:t>4.04</a:t>
                      </a:r>
                      <a:endParaRPr lang="en-ZA" sz="1200" kern="100" dirty="0">
                        <a:effectLst/>
                        <a:latin typeface="+mn-lt"/>
                        <a:ea typeface="Aptos" panose="020B0004020202020204" pitchFamily="34" charset="0"/>
                        <a:cs typeface="Times New Roman" panose="02020603050405020304" pitchFamily="18" charset="0"/>
                      </a:endParaRPr>
                    </a:p>
                  </a:txBody>
                  <a:tcPr marL="27924" marR="27924" marT="0" marB="0"/>
                </a:tc>
                <a:tc>
                  <a:txBody>
                    <a:bodyPr/>
                    <a:lstStyle/>
                    <a:p>
                      <a:pPr marL="0" algn="just">
                        <a:lnSpc>
                          <a:spcPct val="150000"/>
                        </a:lnSpc>
                        <a:buNone/>
                      </a:pPr>
                      <a:r>
                        <a:rPr lang="en-ZA" sz="1200" kern="100" dirty="0">
                          <a:effectLst/>
                        </a:rPr>
                        <a:t>4.03</a:t>
                      </a:r>
                      <a:endParaRPr lang="en-ZA" sz="1200" kern="100" dirty="0">
                        <a:effectLst/>
                        <a:latin typeface="+mn-lt"/>
                        <a:ea typeface="Aptos" panose="020B0004020202020204" pitchFamily="34" charset="0"/>
                        <a:cs typeface="Times New Roman" panose="02020603050405020304" pitchFamily="18" charset="0"/>
                      </a:endParaRPr>
                    </a:p>
                  </a:txBody>
                  <a:tcPr marL="27924" marR="27924" marT="0" marB="0"/>
                </a:tc>
                <a:tc>
                  <a:txBody>
                    <a:bodyPr/>
                    <a:lstStyle/>
                    <a:p>
                      <a:pPr marL="0" algn="just">
                        <a:lnSpc>
                          <a:spcPct val="150000"/>
                        </a:lnSpc>
                        <a:buNone/>
                      </a:pPr>
                      <a:r>
                        <a:rPr lang="en-ZA" sz="1200" kern="100" dirty="0">
                          <a:effectLst/>
                        </a:rPr>
                        <a:t>4.12</a:t>
                      </a:r>
                      <a:endParaRPr lang="en-ZA" sz="1200" kern="100" dirty="0">
                        <a:effectLst/>
                        <a:latin typeface="+mn-lt"/>
                        <a:ea typeface="Aptos" panose="020B0004020202020204" pitchFamily="34" charset="0"/>
                        <a:cs typeface="Times New Roman" panose="02020603050405020304" pitchFamily="18" charset="0"/>
                      </a:endParaRPr>
                    </a:p>
                  </a:txBody>
                  <a:tcPr marL="27924" marR="27924" marT="0" marB="0">
                    <a:solidFill>
                      <a:srgbClr val="55C5E9"/>
                    </a:solidFill>
                  </a:tcPr>
                </a:tc>
                <a:extLst>
                  <a:ext uri="{0D108BD9-81ED-4DB2-BD59-A6C34878D82A}">
                    <a16:rowId xmlns:a16="http://schemas.microsoft.com/office/drawing/2014/main" val="3243024082"/>
                  </a:ext>
                </a:extLst>
              </a:tr>
              <a:tr h="546246">
                <a:tc>
                  <a:txBody>
                    <a:bodyPr/>
                    <a:lstStyle/>
                    <a:p>
                      <a:pPr marL="0" algn="l">
                        <a:lnSpc>
                          <a:spcPct val="150000"/>
                        </a:lnSpc>
                        <a:buNone/>
                      </a:pPr>
                      <a:r>
                        <a:rPr lang="en-ZA" sz="1200" b="0" kern="100" dirty="0">
                          <a:effectLst/>
                        </a:rPr>
                        <a:t>Increased time efficiency in customer service delivery.</a:t>
                      </a:r>
                      <a:endParaRPr lang="en-ZA" sz="1200" b="0" kern="100" dirty="0">
                        <a:effectLst/>
                        <a:latin typeface="+mn-lt"/>
                        <a:ea typeface="Aptos" panose="020B0004020202020204" pitchFamily="34" charset="0"/>
                        <a:cs typeface="Times New Roman" panose="02020603050405020304" pitchFamily="18" charset="0"/>
                      </a:endParaRPr>
                    </a:p>
                  </a:txBody>
                  <a:tcPr marL="27924" marR="27924" marT="0" marB="0"/>
                </a:tc>
                <a:tc>
                  <a:txBody>
                    <a:bodyPr/>
                    <a:lstStyle/>
                    <a:p>
                      <a:pPr marL="0" algn="just">
                        <a:lnSpc>
                          <a:spcPct val="150000"/>
                        </a:lnSpc>
                        <a:buNone/>
                      </a:pPr>
                      <a:r>
                        <a:rPr lang="en-ZA" sz="1200" kern="100" dirty="0">
                          <a:effectLst/>
                          <a:highlight>
                            <a:srgbClr val="00FF00"/>
                          </a:highlight>
                        </a:rPr>
                        <a:t>4.39</a:t>
                      </a:r>
                      <a:endParaRPr lang="en-ZA" sz="1200" kern="100" dirty="0">
                        <a:effectLst/>
                        <a:highlight>
                          <a:srgbClr val="00FF00"/>
                        </a:highlight>
                        <a:latin typeface="+mn-lt"/>
                        <a:ea typeface="Aptos" panose="020B0004020202020204" pitchFamily="34" charset="0"/>
                        <a:cs typeface="Times New Roman" panose="02020603050405020304" pitchFamily="18" charset="0"/>
                      </a:endParaRPr>
                    </a:p>
                  </a:txBody>
                  <a:tcPr marL="27924" marR="27924" marT="0" marB="0"/>
                </a:tc>
                <a:tc>
                  <a:txBody>
                    <a:bodyPr/>
                    <a:lstStyle/>
                    <a:p>
                      <a:pPr marL="0" algn="just">
                        <a:lnSpc>
                          <a:spcPct val="150000"/>
                        </a:lnSpc>
                        <a:buNone/>
                      </a:pPr>
                      <a:r>
                        <a:rPr lang="en-ZA" sz="1200" kern="100" dirty="0">
                          <a:effectLst/>
                          <a:highlight>
                            <a:srgbClr val="00FF00"/>
                          </a:highlight>
                        </a:rPr>
                        <a:t>4.35</a:t>
                      </a:r>
                      <a:endParaRPr lang="en-ZA" sz="1200" kern="100" dirty="0">
                        <a:effectLst/>
                        <a:highlight>
                          <a:srgbClr val="00FF00"/>
                        </a:highlight>
                        <a:latin typeface="+mn-lt"/>
                        <a:ea typeface="Aptos" panose="020B0004020202020204" pitchFamily="34" charset="0"/>
                        <a:cs typeface="Times New Roman" panose="02020603050405020304" pitchFamily="18" charset="0"/>
                      </a:endParaRPr>
                    </a:p>
                  </a:txBody>
                  <a:tcPr marL="27924" marR="27924" marT="0" marB="0"/>
                </a:tc>
                <a:tc>
                  <a:txBody>
                    <a:bodyPr/>
                    <a:lstStyle/>
                    <a:p>
                      <a:pPr marL="0" algn="just">
                        <a:lnSpc>
                          <a:spcPct val="150000"/>
                        </a:lnSpc>
                        <a:buNone/>
                      </a:pPr>
                      <a:r>
                        <a:rPr lang="en-ZA" sz="1200" kern="100">
                          <a:effectLst/>
                        </a:rPr>
                        <a:t>4.05</a:t>
                      </a:r>
                      <a:endParaRPr lang="en-ZA" sz="1200" kern="100">
                        <a:effectLst/>
                        <a:latin typeface="+mn-lt"/>
                        <a:ea typeface="Aptos" panose="020B0004020202020204" pitchFamily="34" charset="0"/>
                        <a:cs typeface="Times New Roman" panose="02020603050405020304" pitchFamily="18" charset="0"/>
                      </a:endParaRPr>
                    </a:p>
                  </a:txBody>
                  <a:tcPr marL="27924" marR="27924" marT="0" marB="0"/>
                </a:tc>
                <a:tc>
                  <a:txBody>
                    <a:bodyPr/>
                    <a:lstStyle/>
                    <a:p>
                      <a:pPr marL="0" algn="just">
                        <a:lnSpc>
                          <a:spcPct val="150000"/>
                        </a:lnSpc>
                        <a:buNone/>
                      </a:pPr>
                      <a:r>
                        <a:rPr lang="en-ZA" sz="1200" kern="100" dirty="0">
                          <a:effectLst/>
                          <a:highlight>
                            <a:srgbClr val="00FF00"/>
                          </a:highlight>
                        </a:rPr>
                        <a:t>4.25</a:t>
                      </a:r>
                      <a:endParaRPr lang="en-ZA" sz="1200" kern="100" dirty="0">
                        <a:effectLst/>
                        <a:highlight>
                          <a:srgbClr val="00FF00"/>
                        </a:highlight>
                        <a:latin typeface="+mn-lt"/>
                        <a:ea typeface="Aptos" panose="020B0004020202020204" pitchFamily="34" charset="0"/>
                        <a:cs typeface="Times New Roman" panose="02020603050405020304" pitchFamily="18" charset="0"/>
                      </a:endParaRPr>
                    </a:p>
                  </a:txBody>
                  <a:tcPr marL="27924" marR="27924" marT="0" marB="0"/>
                </a:tc>
                <a:tc>
                  <a:txBody>
                    <a:bodyPr/>
                    <a:lstStyle/>
                    <a:p>
                      <a:pPr marL="0" algn="just">
                        <a:lnSpc>
                          <a:spcPct val="150000"/>
                        </a:lnSpc>
                        <a:buNone/>
                      </a:pPr>
                      <a:r>
                        <a:rPr lang="en-ZA" sz="1200" kern="100" dirty="0">
                          <a:effectLst/>
                        </a:rPr>
                        <a:t>4.20</a:t>
                      </a:r>
                      <a:endParaRPr lang="en-ZA" sz="1200" kern="100" dirty="0">
                        <a:effectLst/>
                        <a:latin typeface="+mn-lt"/>
                        <a:ea typeface="Aptos" panose="020B0004020202020204" pitchFamily="34" charset="0"/>
                        <a:cs typeface="Times New Roman" panose="02020603050405020304" pitchFamily="18" charset="0"/>
                      </a:endParaRPr>
                    </a:p>
                  </a:txBody>
                  <a:tcPr marL="27924" marR="27924" marT="0" marB="0"/>
                </a:tc>
                <a:tc>
                  <a:txBody>
                    <a:bodyPr/>
                    <a:lstStyle/>
                    <a:p>
                      <a:pPr marL="0" algn="just">
                        <a:lnSpc>
                          <a:spcPct val="150000"/>
                        </a:lnSpc>
                        <a:buNone/>
                      </a:pPr>
                      <a:r>
                        <a:rPr lang="en-ZA" sz="1200" kern="100" dirty="0">
                          <a:effectLst/>
                        </a:rPr>
                        <a:t>4.25</a:t>
                      </a:r>
                      <a:endParaRPr lang="en-ZA" sz="1200" kern="100" dirty="0">
                        <a:effectLst/>
                        <a:latin typeface="+mn-lt"/>
                        <a:ea typeface="Aptos" panose="020B0004020202020204" pitchFamily="34" charset="0"/>
                        <a:cs typeface="Times New Roman" panose="02020603050405020304" pitchFamily="18" charset="0"/>
                      </a:endParaRPr>
                    </a:p>
                  </a:txBody>
                  <a:tcPr marL="27924" marR="27924" marT="0" marB="0">
                    <a:solidFill>
                      <a:srgbClr val="55C5E9"/>
                    </a:solidFill>
                  </a:tcPr>
                </a:tc>
                <a:extLst>
                  <a:ext uri="{0D108BD9-81ED-4DB2-BD59-A6C34878D82A}">
                    <a16:rowId xmlns:a16="http://schemas.microsoft.com/office/drawing/2014/main" val="647739358"/>
                  </a:ext>
                </a:extLst>
              </a:tr>
              <a:tr h="255147">
                <a:tc>
                  <a:txBody>
                    <a:bodyPr/>
                    <a:lstStyle/>
                    <a:p>
                      <a:pPr marL="0" algn="l">
                        <a:lnSpc>
                          <a:spcPct val="150000"/>
                        </a:lnSpc>
                        <a:buNone/>
                      </a:pPr>
                      <a:r>
                        <a:rPr lang="en-ZA" sz="1200" b="0" kern="100" dirty="0">
                          <a:effectLst/>
                        </a:rPr>
                        <a:t>Improved customer satisfaction.</a:t>
                      </a:r>
                      <a:endParaRPr lang="en-ZA" sz="1200" b="0" kern="100" dirty="0">
                        <a:effectLst/>
                        <a:latin typeface="+mn-lt"/>
                        <a:ea typeface="Aptos" panose="020B0004020202020204" pitchFamily="34" charset="0"/>
                        <a:cs typeface="Times New Roman" panose="02020603050405020304" pitchFamily="18" charset="0"/>
                      </a:endParaRPr>
                    </a:p>
                  </a:txBody>
                  <a:tcPr marL="27924" marR="27924" marT="0" marB="0"/>
                </a:tc>
                <a:tc>
                  <a:txBody>
                    <a:bodyPr/>
                    <a:lstStyle/>
                    <a:p>
                      <a:pPr marL="0" algn="just">
                        <a:lnSpc>
                          <a:spcPct val="150000"/>
                        </a:lnSpc>
                        <a:buNone/>
                      </a:pPr>
                      <a:r>
                        <a:rPr lang="en-ZA" sz="1200" kern="100">
                          <a:effectLst/>
                        </a:rPr>
                        <a:t>4.34</a:t>
                      </a:r>
                      <a:endParaRPr lang="en-ZA" sz="1200" kern="100">
                        <a:effectLst/>
                        <a:latin typeface="+mn-lt"/>
                        <a:ea typeface="Aptos" panose="020B0004020202020204" pitchFamily="34" charset="0"/>
                        <a:cs typeface="Times New Roman" panose="02020603050405020304" pitchFamily="18" charset="0"/>
                      </a:endParaRPr>
                    </a:p>
                  </a:txBody>
                  <a:tcPr marL="27924" marR="27924" marT="0" marB="0"/>
                </a:tc>
                <a:tc>
                  <a:txBody>
                    <a:bodyPr/>
                    <a:lstStyle/>
                    <a:p>
                      <a:pPr marL="0" algn="just">
                        <a:lnSpc>
                          <a:spcPct val="150000"/>
                        </a:lnSpc>
                        <a:buNone/>
                      </a:pPr>
                      <a:r>
                        <a:rPr lang="en-ZA" sz="1200" kern="100" dirty="0">
                          <a:effectLst/>
                        </a:rPr>
                        <a:t>4.26</a:t>
                      </a:r>
                      <a:endParaRPr lang="en-ZA" sz="1200" kern="100" dirty="0">
                        <a:effectLst/>
                        <a:latin typeface="+mn-lt"/>
                        <a:ea typeface="Aptos" panose="020B0004020202020204" pitchFamily="34" charset="0"/>
                        <a:cs typeface="Times New Roman" panose="02020603050405020304" pitchFamily="18" charset="0"/>
                      </a:endParaRPr>
                    </a:p>
                  </a:txBody>
                  <a:tcPr marL="27924" marR="27924" marT="0" marB="0"/>
                </a:tc>
                <a:tc>
                  <a:txBody>
                    <a:bodyPr/>
                    <a:lstStyle/>
                    <a:p>
                      <a:pPr marL="0" algn="just">
                        <a:lnSpc>
                          <a:spcPct val="150000"/>
                        </a:lnSpc>
                        <a:buNone/>
                      </a:pPr>
                      <a:r>
                        <a:rPr lang="en-ZA" sz="1200" kern="100" dirty="0">
                          <a:effectLst/>
                          <a:highlight>
                            <a:srgbClr val="00FF00"/>
                          </a:highlight>
                        </a:rPr>
                        <a:t>4.14</a:t>
                      </a:r>
                      <a:endParaRPr lang="en-ZA" sz="1200" kern="100" dirty="0">
                        <a:effectLst/>
                        <a:highlight>
                          <a:srgbClr val="00FF00"/>
                        </a:highlight>
                        <a:latin typeface="+mn-lt"/>
                        <a:ea typeface="Aptos" panose="020B0004020202020204" pitchFamily="34" charset="0"/>
                        <a:cs typeface="Times New Roman" panose="02020603050405020304" pitchFamily="18" charset="0"/>
                      </a:endParaRPr>
                    </a:p>
                  </a:txBody>
                  <a:tcPr marL="27924" marR="27924" marT="0" marB="0"/>
                </a:tc>
                <a:tc>
                  <a:txBody>
                    <a:bodyPr/>
                    <a:lstStyle/>
                    <a:p>
                      <a:pPr marL="0" algn="just">
                        <a:lnSpc>
                          <a:spcPct val="150000"/>
                        </a:lnSpc>
                        <a:buNone/>
                      </a:pPr>
                      <a:r>
                        <a:rPr lang="en-ZA" sz="1200" kern="100">
                          <a:effectLst/>
                        </a:rPr>
                        <a:t>3.90</a:t>
                      </a:r>
                      <a:endParaRPr lang="en-ZA" sz="1200" kern="100">
                        <a:effectLst/>
                        <a:latin typeface="+mn-lt"/>
                        <a:ea typeface="Aptos" panose="020B0004020202020204" pitchFamily="34" charset="0"/>
                        <a:cs typeface="Times New Roman" panose="02020603050405020304" pitchFamily="18" charset="0"/>
                      </a:endParaRPr>
                    </a:p>
                  </a:txBody>
                  <a:tcPr marL="27924" marR="27924" marT="0" marB="0"/>
                </a:tc>
                <a:tc>
                  <a:txBody>
                    <a:bodyPr/>
                    <a:lstStyle/>
                    <a:p>
                      <a:pPr marL="0" algn="just">
                        <a:lnSpc>
                          <a:spcPct val="150000"/>
                        </a:lnSpc>
                        <a:buNone/>
                      </a:pPr>
                      <a:r>
                        <a:rPr lang="en-ZA" sz="1200" kern="100" dirty="0">
                          <a:effectLst/>
                        </a:rPr>
                        <a:t>4.20</a:t>
                      </a:r>
                      <a:endParaRPr lang="en-ZA" sz="1200" kern="100" dirty="0">
                        <a:effectLst/>
                        <a:latin typeface="+mn-lt"/>
                        <a:ea typeface="Aptos" panose="020B0004020202020204" pitchFamily="34" charset="0"/>
                        <a:cs typeface="Times New Roman" panose="02020603050405020304" pitchFamily="18" charset="0"/>
                      </a:endParaRPr>
                    </a:p>
                  </a:txBody>
                  <a:tcPr marL="27924" marR="27924" marT="0" marB="0"/>
                </a:tc>
                <a:tc>
                  <a:txBody>
                    <a:bodyPr/>
                    <a:lstStyle/>
                    <a:p>
                      <a:pPr marL="0" algn="just">
                        <a:lnSpc>
                          <a:spcPct val="150000"/>
                        </a:lnSpc>
                        <a:buNone/>
                      </a:pPr>
                      <a:r>
                        <a:rPr lang="en-ZA" sz="1200" kern="100" dirty="0">
                          <a:effectLst/>
                        </a:rPr>
                        <a:t>4.17</a:t>
                      </a:r>
                      <a:endParaRPr lang="en-ZA" sz="1200" kern="100" dirty="0">
                        <a:effectLst/>
                        <a:latin typeface="+mn-lt"/>
                        <a:ea typeface="Aptos" panose="020B0004020202020204" pitchFamily="34" charset="0"/>
                        <a:cs typeface="Times New Roman" panose="02020603050405020304" pitchFamily="18" charset="0"/>
                      </a:endParaRPr>
                    </a:p>
                  </a:txBody>
                  <a:tcPr marL="27924" marR="27924" marT="0" marB="0">
                    <a:solidFill>
                      <a:srgbClr val="55C5E9"/>
                    </a:solidFill>
                  </a:tcPr>
                </a:tc>
                <a:extLst>
                  <a:ext uri="{0D108BD9-81ED-4DB2-BD59-A6C34878D82A}">
                    <a16:rowId xmlns:a16="http://schemas.microsoft.com/office/drawing/2014/main" val="1999420238"/>
                  </a:ext>
                </a:extLst>
              </a:tr>
              <a:tr h="255147">
                <a:tc>
                  <a:txBody>
                    <a:bodyPr/>
                    <a:lstStyle/>
                    <a:p>
                      <a:pPr marL="0" algn="l">
                        <a:lnSpc>
                          <a:spcPct val="150000"/>
                        </a:lnSpc>
                        <a:buNone/>
                      </a:pPr>
                      <a:r>
                        <a:rPr lang="en-ZA" sz="1200" b="0" kern="100" dirty="0">
                          <a:effectLst/>
                        </a:rPr>
                        <a:t>Reduced costs to the company.</a:t>
                      </a:r>
                      <a:endParaRPr lang="en-ZA" sz="1200" b="0" kern="100" dirty="0">
                        <a:effectLst/>
                        <a:latin typeface="+mn-lt"/>
                        <a:ea typeface="Aptos" panose="020B0004020202020204" pitchFamily="34" charset="0"/>
                        <a:cs typeface="Times New Roman" panose="02020603050405020304" pitchFamily="18" charset="0"/>
                      </a:endParaRPr>
                    </a:p>
                  </a:txBody>
                  <a:tcPr marL="27924" marR="27924" marT="0" marB="0"/>
                </a:tc>
                <a:tc>
                  <a:txBody>
                    <a:bodyPr/>
                    <a:lstStyle/>
                    <a:p>
                      <a:pPr marL="0" algn="just">
                        <a:lnSpc>
                          <a:spcPct val="150000"/>
                        </a:lnSpc>
                        <a:buNone/>
                      </a:pPr>
                      <a:r>
                        <a:rPr lang="en-ZA" sz="1200" kern="100">
                          <a:effectLst/>
                        </a:rPr>
                        <a:t>3.78</a:t>
                      </a:r>
                      <a:endParaRPr lang="en-ZA" sz="1200" kern="100">
                        <a:effectLst/>
                        <a:latin typeface="+mn-lt"/>
                        <a:ea typeface="Aptos" panose="020B0004020202020204" pitchFamily="34" charset="0"/>
                        <a:cs typeface="Times New Roman" panose="02020603050405020304" pitchFamily="18" charset="0"/>
                      </a:endParaRPr>
                    </a:p>
                  </a:txBody>
                  <a:tcPr marL="27924" marR="27924" marT="0" marB="0"/>
                </a:tc>
                <a:tc>
                  <a:txBody>
                    <a:bodyPr/>
                    <a:lstStyle/>
                    <a:p>
                      <a:pPr marL="0" algn="just">
                        <a:lnSpc>
                          <a:spcPct val="150000"/>
                        </a:lnSpc>
                        <a:buNone/>
                      </a:pPr>
                      <a:r>
                        <a:rPr lang="en-ZA" sz="1200" kern="100" dirty="0">
                          <a:effectLst/>
                          <a:highlight>
                            <a:srgbClr val="FFFF00"/>
                          </a:highlight>
                        </a:rPr>
                        <a:t>3.40</a:t>
                      </a:r>
                      <a:endParaRPr lang="en-ZA" sz="1200" kern="100" dirty="0">
                        <a:effectLst/>
                        <a:highlight>
                          <a:srgbClr val="FFFF00"/>
                        </a:highlight>
                        <a:latin typeface="+mn-lt"/>
                        <a:ea typeface="Aptos" panose="020B0004020202020204" pitchFamily="34" charset="0"/>
                        <a:cs typeface="Times New Roman" panose="02020603050405020304" pitchFamily="18" charset="0"/>
                      </a:endParaRPr>
                    </a:p>
                  </a:txBody>
                  <a:tcPr marL="27924" marR="27924" marT="0" marB="0"/>
                </a:tc>
                <a:tc>
                  <a:txBody>
                    <a:bodyPr/>
                    <a:lstStyle/>
                    <a:p>
                      <a:pPr marL="0" algn="just">
                        <a:lnSpc>
                          <a:spcPct val="150000"/>
                        </a:lnSpc>
                        <a:buNone/>
                      </a:pPr>
                      <a:r>
                        <a:rPr lang="en-ZA" sz="1200" kern="100" dirty="0">
                          <a:effectLst/>
                          <a:highlight>
                            <a:srgbClr val="FFFF00"/>
                          </a:highlight>
                        </a:rPr>
                        <a:t>3.30</a:t>
                      </a:r>
                      <a:endParaRPr lang="en-ZA" sz="1200" kern="100" dirty="0">
                        <a:effectLst/>
                        <a:highlight>
                          <a:srgbClr val="FFFF00"/>
                        </a:highlight>
                        <a:latin typeface="+mn-lt"/>
                        <a:ea typeface="Aptos" panose="020B0004020202020204" pitchFamily="34" charset="0"/>
                        <a:cs typeface="Times New Roman" panose="02020603050405020304" pitchFamily="18" charset="0"/>
                      </a:endParaRPr>
                    </a:p>
                  </a:txBody>
                  <a:tcPr marL="27924" marR="27924" marT="0" marB="0"/>
                </a:tc>
                <a:tc>
                  <a:txBody>
                    <a:bodyPr/>
                    <a:lstStyle/>
                    <a:p>
                      <a:pPr marL="0" algn="just">
                        <a:lnSpc>
                          <a:spcPct val="150000"/>
                        </a:lnSpc>
                        <a:buNone/>
                      </a:pPr>
                      <a:r>
                        <a:rPr lang="en-ZA" sz="1200" kern="100" dirty="0">
                          <a:effectLst/>
                          <a:highlight>
                            <a:srgbClr val="FFFF00"/>
                          </a:highlight>
                        </a:rPr>
                        <a:t>3.15</a:t>
                      </a:r>
                      <a:endParaRPr lang="en-ZA" sz="1200" kern="100" dirty="0">
                        <a:effectLst/>
                        <a:highlight>
                          <a:srgbClr val="FFFF00"/>
                        </a:highlight>
                        <a:latin typeface="+mn-lt"/>
                        <a:ea typeface="Aptos" panose="020B0004020202020204" pitchFamily="34" charset="0"/>
                        <a:cs typeface="Times New Roman" panose="02020603050405020304" pitchFamily="18" charset="0"/>
                      </a:endParaRPr>
                    </a:p>
                  </a:txBody>
                  <a:tcPr marL="27924" marR="27924" marT="0" marB="0"/>
                </a:tc>
                <a:tc>
                  <a:txBody>
                    <a:bodyPr/>
                    <a:lstStyle/>
                    <a:p>
                      <a:pPr marL="0" algn="just">
                        <a:lnSpc>
                          <a:spcPct val="150000"/>
                        </a:lnSpc>
                        <a:buNone/>
                      </a:pPr>
                      <a:r>
                        <a:rPr lang="en-ZA" sz="1200" kern="100" dirty="0">
                          <a:effectLst/>
                          <a:highlight>
                            <a:srgbClr val="FFFF00"/>
                          </a:highlight>
                        </a:rPr>
                        <a:t>3.78</a:t>
                      </a:r>
                      <a:endParaRPr lang="en-ZA" sz="1200" kern="100" dirty="0">
                        <a:effectLst/>
                        <a:highlight>
                          <a:srgbClr val="FFFF00"/>
                        </a:highlight>
                        <a:latin typeface="+mn-lt"/>
                        <a:ea typeface="Aptos" panose="020B0004020202020204" pitchFamily="34" charset="0"/>
                        <a:cs typeface="Times New Roman" panose="02020603050405020304" pitchFamily="18" charset="0"/>
                      </a:endParaRPr>
                    </a:p>
                  </a:txBody>
                  <a:tcPr marL="27924" marR="27924" marT="0" marB="0"/>
                </a:tc>
                <a:tc>
                  <a:txBody>
                    <a:bodyPr/>
                    <a:lstStyle/>
                    <a:p>
                      <a:pPr marL="0" algn="just">
                        <a:lnSpc>
                          <a:spcPct val="150000"/>
                        </a:lnSpc>
                        <a:buNone/>
                      </a:pPr>
                      <a:r>
                        <a:rPr lang="en-ZA" sz="1200" kern="100" dirty="0">
                          <a:effectLst/>
                        </a:rPr>
                        <a:t>3.48</a:t>
                      </a:r>
                      <a:endParaRPr lang="en-ZA" sz="1200" kern="100" dirty="0">
                        <a:effectLst/>
                        <a:latin typeface="+mn-lt"/>
                        <a:ea typeface="Aptos" panose="020B0004020202020204" pitchFamily="34" charset="0"/>
                        <a:cs typeface="Times New Roman" panose="02020603050405020304" pitchFamily="18" charset="0"/>
                      </a:endParaRPr>
                    </a:p>
                  </a:txBody>
                  <a:tcPr marL="27924" marR="27924" marT="0" marB="0">
                    <a:solidFill>
                      <a:srgbClr val="55C5E9"/>
                    </a:solidFill>
                  </a:tcPr>
                </a:tc>
                <a:extLst>
                  <a:ext uri="{0D108BD9-81ED-4DB2-BD59-A6C34878D82A}">
                    <a16:rowId xmlns:a16="http://schemas.microsoft.com/office/drawing/2014/main" val="1103051023"/>
                  </a:ext>
                </a:extLst>
              </a:tr>
              <a:tr h="546246">
                <a:tc>
                  <a:txBody>
                    <a:bodyPr/>
                    <a:lstStyle/>
                    <a:p>
                      <a:pPr marL="0" algn="l">
                        <a:lnSpc>
                          <a:spcPct val="150000"/>
                        </a:lnSpc>
                        <a:buNone/>
                      </a:pPr>
                      <a:r>
                        <a:rPr lang="en-ZA" sz="1200" b="0" kern="100" dirty="0">
                          <a:effectLst/>
                        </a:rPr>
                        <a:t>Improved the relationships with the company’s business partners.</a:t>
                      </a:r>
                      <a:endParaRPr lang="en-ZA" sz="1200" b="0" kern="100" dirty="0">
                        <a:effectLst/>
                        <a:latin typeface="+mn-lt"/>
                        <a:ea typeface="Aptos" panose="020B0004020202020204" pitchFamily="34" charset="0"/>
                        <a:cs typeface="Times New Roman" panose="02020603050405020304" pitchFamily="18" charset="0"/>
                      </a:endParaRPr>
                    </a:p>
                  </a:txBody>
                  <a:tcPr marL="27924" marR="27924" marT="0" marB="0"/>
                </a:tc>
                <a:tc>
                  <a:txBody>
                    <a:bodyPr/>
                    <a:lstStyle/>
                    <a:p>
                      <a:pPr marL="0" algn="just">
                        <a:lnSpc>
                          <a:spcPct val="150000"/>
                        </a:lnSpc>
                        <a:buNone/>
                      </a:pPr>
                      <a:r>
                        <a:rPr lang="en-ZA" sz="1200" kern="100" dirty="0">
                          <a:effectLst/>
                          <a:highlight>
                            <a:srgbClr val="FFFF00"/>
                          </a:highlight>
                        </a:rPr>
                        <a:t>3.99</a:t>
                      </a:r>
                      <a:endParaRPr lang="en-ZA" sz="1200" kern="100" dirty="0">
                        <a:effectLst/>
                        <a:highlight>
                          <a:srgbClr val="FFFF00"/>
                        </a:highlight>
                        <a:latin typeface="+mn-lt"/>
                        <a:ea typeface="Aptos" panose="020B0004020202020204" pitchFamily="34" charset="0"/>
                        <a:cs typeface="Times New Roman" panose="02020603050405020304" pitchFamily="18" charset="0"/>
                      </a:endParaRPr>
                    </a:p>
                  </a:txBody>
                  <a:tcPr marL="27924" marR="27924" marT="0" marB="0"/>
                </a:tc>
                <a:tc>
                  <a:txBody>
                    <a:bodyPr/>
                    <a:lstStyle/>
                    <a:p>
                      <a:pPr marL="0" algn="just">
                        <a:lnSpc>
                          <a:spcPct val="150000"/>
                        </a:lnSpc>
                        <a:buNone/>
                      </a:pPr>
                      <a:r>
                        <a:rPr lang="en-ZA" sz="1200" kern="100" dirty="0">
                          <a:effectLst/>
                        </a:rPr>
                        <a:t>3.85</a:t>
                      </a:r>
                      <a:endParaRPr lang="en-ZA" sz="1200" kern="100" dirty="0">
                        <a:effectLst/>
                        <a:latin typeface="+mn-lt"/>
                        <a:ea typeface="Aptos" panose="020B0004020202020204" pitchFamily="34" charset="0"/>
                        <a:cs typeface="Times New Roman" panose="02020603050405020304" pitchFamily="18" charset="0"/>
                      </a:endParaRPr>
                    </a:p>
                  </a:txBody>
                  <a:tcPr marL="27924" marR="27924" marT="0" marB="0"/>
                </a:tc>
                <a:tc>
                  <a:txBody>
                    <a:bodyPr/>
                    <a:lstStyle/>
                    <a:p>
                      <a:pPr marL="0" algn="just">
                        <a:lnSpc>
                          <a:spcPct val="150000"/>
                        </a:lnSpc>
                        <a:buNone/>
                      </a:pPr>
                      <a:r>
                        <a:rPr lang="en-ZA" sz="1200" kern="100" dirty="0">
                          <a:effectLst/>
                        </a:rPr>
                        <a:t>3.56</a:t>
                      </a:r>
                      <a:endParaRPr lang="en-ZA" sz="1200" kern="100" dirty="0">
                        <a:effectLst/>
                        <a:latin typeface="+mn-lt"/>
                        <a:ea typeface="Aptos" panose="020B0004020202020204" pitchFamily="34" charset="0"/>
                        <a:cs typeface="Times New Roman" panose="02020603050405020304" pitchFamily="18" charset="0"/>
                      </a:endParaRPr>
                    </a:p>
                  </a:txBody>
                  <a:tcPr marL="27924" marR="27924" marT="0" marB="0"/>
                </a:tc>
                <a:tc>
                  <a:txBody>
                    <a:bodyPr/>
                    <a:lstStyle/>
                    <a:p>
                      <a:pPr marL="0" algn="just">
                        <a:lnSpc>
                          <a:spcPct val="150000"/>
                        </a:lnSpc>
                        <a:buNone/>
                      </a:pPr>
                      <a:r>
                        <a:rPr lang="en-ZA" sz="1200" kern="100" dirty="0">
                          <a:effectLst/>
                        </a:rPr>
                        <a:t>3.72</a:t>
                      </a:r>
                      <a:endParaRPr lang="en-ZA" sz="1200" kern="100" dirty="0">
                        <a:effectLst/>
                        <a:latin typeface="+mn-lt"/>
                        <a:ea typeface="Aptos" panose="020B0004020202020204" pitchFamily="34" charset="0"/>
                        <a:cs typeface="Times New Roman" panose="02020603050405020304" pitchFamily="18" charset="0"/>
                      </a:endParaRPr>
                    </a:p>
                  </a:txBody>
                  <a:tcPr marL="27924" marR="27924" marT="0" marB="0"/>
                </a:tc>
                <a:tc>
                  <a:txBody>
                    <a:bodyPr/>
                    <a:lstStyle/>
                    <a:p>
                      <a:pPr marL="0" algn="just">
                        <a:lnSpc>
                          <a:spcPct val="150000"/>
                        </a:lnSpc>
                        <a:buNone/>
                      </a:pPr>
                      <a:r>
                        <a:rPr lang="en-ZA" sz="1200" kern="100" dirty="0">
                          <a:effectLst/>
                          <a:highlight>
                            <a:srgbClr val="FFFF00"/>
                          </a:highlight>
                        </a:rPr>
                        <a:t>3.78</a:t>
                      </a:r>
                      <a:endParaRPr lang="en-ZA" sz="1200" kern="100" dirty="0">
                        <a:effectLst/>
                        <a:highlight>
                          <a:srgbClr val="FFFF00"/>
                        </a:highlight>
                        <a:latin typeface="+mn-lt"/>
                        <a:ea typeface="Aptos" panose="020B0004020202020204" pitchFamily="34" charset="0"/>
                        <a:cs typeface="Times New Roman" panose="02020603050405020304" pitchFamily="18" charset="0"/>
                      </a:endParaRPr>
                    </a:p>
                  </a:txBody>
                  <a:tcPr marL="27924" marR="27924" marT="0" marB="0"/>
                </a:tc>
                <a:tc>
                  <a:txBody>
                    <a:bodyPr/>
                    <a:lstStyle/>
                    <a:p>
                      <a:pPr marL="0" algn="just">
                        <a:lnSpc>
                          <a:spcPct val="150000"/>
                        </a:lnSpc>
                        <a:buNone/>
                      </a:pPr>
                      <a:r>
                        <a:rPr lang="en-ZA" sz="1200" kern="100" dirty="0">
                          <a:effectLst/>
                        </a:rPr>
                        <a:t>3.78</a:t>
                      </a:r>
                      <a:endParaRPr lang="en-ZA" sz="1200" kern="100" dirty="0">
                        <a:effectLst/>
                        <a:latin typeface="+mn-lt"/>
                        <a:ea typeface="Aptos" panose="020B0004020202020204" pitchFamily="34" charset="0"/>
                        <a:cs typeface="Times New Roman" panose="02020603050405020304" pitchFamily="18" charset="0"/>
                      </a:endParaRPr>
                    </a:p>
                  </a:txBody>
                  <a:tcPr marL="27924" marR="27924" marT="0" marB="0">
                    <a:solidFill>
                      <a:srgbClr val="55C5E9"/>
                    </a:solidFill>
                  </a:tcPr>
                </a:tc>
                <a:extLst>
                  <a:ext uri="{0D108BD9-81ED-4DB2-BD59-A6C34878D82A}">
                    <a16:rowId xmlns:a16="http://schemas.microsoft.com/office/drawing/2014/main" val="2653744016"/>
                  </a:ext>
                </a:extLst>
              </a:tr>
              <a:tr h="546246">
                <a:tc>
                  <a:txBody>
                    <a:bodyPr/>
                    <a:lstStyle/>
                    <a:p>
                      <a:pPr marL="0" algn="l">
                        <a:lnSpc>
                          <a:spcPct val="150000"/>
                        </a:lnSpc>
                        <a:buNone/>
                      </a:pPr>
                      <a:r>
                        <a:rPr lang="en-ZA" sz="1200" b="0" kern="100" dirty="0">
                          <a:effectLst/>
                        </a:rPr>
                        <a:t>Enabled my tourism business to remain sustainable and adaptable.</a:t>
                      </a:r>
                      <a:endParaRPr lang="en-ZA" sz="1200" b="0" kern="100" dirty="0">
                        <a:effectLst/>
                        <a:latin typeface="+mn-lt"/>
                        <a:ea typeface="Aptos" panose="020B0004020202020204" pitchFamily="34" charset="0"/>
                        <a:cs typeface="Times New Roman" panose="02020603050405020304" pitchFamily="18" charset="0"/>
                      </a:endParaRPr>
                    </a:p>
                  </a:txBody>
                  <a:tcPr marL="27924" marR="27924" marT="0" marB="0"/>
                </a:tc>
                <a:tc>
                  <a:txBody>
                    <a:bodyPr/>
                    <a:lstStyle/>
                    <a:p>
                      <a:pPr marL="0" algn="just">
                        <a:lnSpc>
                          <a:spcPct val="150000"/>
                        </a:lnSpc>
                        <a:buNone/>
                      </a:pPr>
                      <a:r>
                        <a:rPr lang="en-ZA" sz="1200" kern="100">
                          <a:effectLst/>
                        </a:rPr>
                        <a:t>4.27</a:t>
                      </a:r>
                      <a:endParaRPr lang="en-ZA" sz="1200" kern="100">
                        <a:effectLst/>
                        <a:latin typeface="+mn-lt"/>
                        <a:ea typeface="Aptos" panose="020B0004020202020204" pitchFamily="34" charset="0"/>
                        <a:cs typeface="Times New Roman" panose="02020603050405020304" pitchFamily="18" charset="0"/>
                      </a:endParaRPr>
                    </a:p>
                  </a:txBody>
                  <a:tcPr marL="27924" marR="27924" marT="0" marB="0"/>
                </a:tc>
                <a:tc>
                  <a:txBody>
                    <a:bodyPr/>
                    <a:lstStyle/>
                    <a:p>
                      <a:pPr marL="0" algn="just">
                        <a:lnSpc>
                          <a:spcPct val="150000"/>
                        </a:lnSpc>
                        <a:buNone/>
                      </a:pPr>
                      <a:r>
                        <a:rPr lang="en-ZA" sz="1200" kern="100">
                          <a:effectLst/>
                        </a:rPr>
                        <a:t>4.02</a:t>
                      </a:r>
                      <a:endParaRPr lang="en-ZA" sz="1200" kern="100">
                        <a:effectLst/>
                        <a:latin typeface="+mn-lt"/>
                        <a:ea typeface="Aptos" panose="020B0004020202020204" pitchFamily="34" charset="0"/>
                        <a:cs typeface="Times New Roman" panose="02020603050405020304" pitchFamily="18" charset="0"/>
                      </a:endParaRPr>
                    </a:p>
                  </a:txBody>
                  <a:tcPr marL="27924" marR="27924" marT="0" marB="0"/>
                </a:tc>
                <a:tc>
                  <a:txBody>
                    <a:bodyPr/>
                    <a:lstStyle/>
                    <a:p>
                      <a:pPr marL="0" algn="just">
                        <a:lnSpc>
                          <a:spcPct val="150000"/>
                        </a:lnSpc>
                        <a:buNone/>
                      </a:pPr>
                      <a:r>
                        <a:rPr lang="en-ZA" sz="1200" kern="100" dirty="0">
                          <a:effectLst/>
                        </a:rPr>
                        <a:t>4.00</a:t>
                      </a:r>
                      <a:endParaRPr lang="en-ZA" sz="1200" kern="100" dirty="0">
                        <a:effectLst/>
                        <a:latin typeface="+mn-lt"/>
                        <a:ea typeface="Aptos" panose="020B0004020202020204" pitchFamily="34" charset="0"/>
                        <a:cs typeface="Times New Roman" panose="02020603050405020304" pitchFamily="18" charset="0"/>
                      </a:endParaRPr>
                    </a:p>
                  </a:txBody>
                  <a:tcPr marL="27924" marR="27924" marT="0" marB="0"/>
                </a:tc>
                <a:tc>
                  <a:txBody>
                    <a:bodyPr/>
                    <a:lstStyle/>
                    <a:p>
                      <a:pPr marL="0" algn="just">
                        <a:lnSpc>
                          <a:spcPct val="150000"/>
                        </a:lnSpc>
                        <a:buNone/>
                      </a:pPr>
                      <a:r>
                        <a:rPr lang="en-ZA" sz="1200" kern="100" dirty="0">
                          <a:effectLst/>
                        </a:rPr>
                        <a:t>3.95</a:t>
                      </a:r>
                      <a:endParaRPr lang="en-ZA" sz="1200" kern="100" dirty="0">
                        <a:effectLst/>
                        <a:latin typeface="+mn-lt"/>
                        <a:ea typeface="Aptos" panose="020B0004020202020204" pitchFamily="34" charset="0"/>
                        <a:cs typeface="Times New Roman" panose="02020603050405020304" pitchFamily="18" charset="0"/>
                      </a:endParaRPr>
                    </a:p>
                  </a:txBody>
                  <a:tcPr marL="27924" marR="27924" marT="0" marB="0"/>
                </a:tc>
                <a:tc>
                  <a:txBody>
                    <a:bodyPr/>
                    <a:lstStyle/>
                    <a:p>
                      <a:pPr marL="0" algn="just">
                        <a:lnSpc>
                          <a:spcPct val="150000"/>
                        </a:lnSpc>
                        <a:buNone/>
                      </a:pPr>
                      <a:r>
                        <a:rPr lang="en-ZA" sz="1200" kern="100">
                          <a:effectLst/>
                        </a:rPr>
                        <a:t>3.99</a:t>
                      </a:r>
                      <a:endParaRPr lang="en-ZA" sz="1200" kern="100">
                        <a:effectLst/>
                        <a:latin typeface="+mn-lt"/>
                        <a:ea typeface="Aptos" panose="020B0004020202020204" pitchFamily="34" charset="0"/>
                        <a:cs typeface="Times New Roman" panose="02020603050405020304" pitchFamily="18" charset="0"/>
                      </a:endParaRPr>
                    </a:p>
                  </a:txBody>
                  <a:tcPr marL="27924" marR="27924" marT="0" marB="0"/>
                </a:tc>
                <a:tc>
                  <a:txBody>
                    <a:bodyPr/>
                    <a:lstStyle/>
                    <a:p>
                      <a:pPr marL="0" algn="just">
                        <a:lnSpc>
                          <a:spcPct val="150000"/>
                        </a:lnSpc>
                        <a:buNone/>
                      </a:pPr>
                      <a:r>
                        <a:rPr lang="en-ZA" sz="1200" kern="100" dirty="0">
                          <a:effectLst/>
                        </a:rPr>
                        <a:t>4.05</a:t>
                      </a:r>
                      <a:endParaRPr lang="en-ZA" sz="1200" kern="100" dirty="0">
                        <a:effectLst/>
                        <a:latin typeface="+mn-lt"/>
                        <a:ea typeface="Aptos" panose="020B0004020202020204" pitchFamily="34" charset="0"/>
                        <a:cs typeface="Times New Roman" panose="02020603050405020304" pitchFamily="18" charset="0"/>
                      </a:endParaRPr>
                    </a:p>
                  </a:txBody>
                  <a:tcPr marL="27924" marR="27924" marT="0" marB="0">
                    <a:solidFill>
                      <a:srgbClr val="55C5E9"/>
                    </a:solidFill>
                  </a:tcPr>
                </a:tc>
                <a:extLst>
                  <a:ext uri="{0D108BD9-81ED-4DB2-BD59-A6C34878D82A}">
                    <a16:rowId xmlns:a16="http://schemas.microsoft.com/office/drawing/2014/main" val="3971376634"/>
                  </a:ext>
                </a:extLst>
              </a:tr>
              <a:tr h="280634">
                <a:tc>
                  <a:txBody>
                    <a:bodyPr/>
                    <a:lstStyle/>
                    <a:p>
                      <a:pPr marL="0" algn="l">
                        <a:lnSpc>
                          <a:spcPct val="150000"/>
                        </a:lnSpc>
                        <a:buNone/>
                      </a:pPr>
                      <a:r>
                        <a:rPr lang="en-ZA" sz="1200" b="0" kern="100">
                          <a:effectLst/>
                        </a:rPr>
                        <a:t>Improved overall business performance.</a:t>
                      </a:r>
                      <a:endParaRPr lang="en-ZA" sz="1200" b="0" kern="100">
                        <a:effectLst/>
                        <a:latin typeface="+mn-lt"/>
                        <a:ea typeface="Aptos" panose="020B0004020202020204" pitchFamily="34" charset="0"/>
                        <a:cs typeface="Times New Roman" panose="02020603050405020304" pitchFamily="18" charset="0"/>
                      </a:endParaRPr>
                    </a:p>
                  </a:txBody>
                  <a:tcPr marL="27924" marR="27924" marT="0" marB="0"/>
                </a:tc>
                <a:tc>
                  <a:txBody>
                    <a:bodyPr/>
                    <a:lstStyle/>
                    <a:p>
                      <a:pPr marL="0" algn="just">
                        <a:lnSpc>
                          <a:spcPct val="150000"/>
                        </a:lnSpc>
                        <a:buNone/>
                      </a:pPr>
                      <a:r>
                        <a:rPr lang="en-ZA" sz="1200" kern="100">
                          <a:effectLst/>
                        </a:rPr>
                        <a:t>4.30</a:t>
                      </a:r>
                      <a:endParaRPr lang="en-ZA" sz="1200" kern="100">
                        <a:effectLst/>
                        <a:latin typeface="+mn-lt"/>
                        <a:ea typeface="Aptos" panose="020B0004020202020204" pitchFamily="34" charset="0"/>
                        <a:cs typeface="Times New Roman" panose="02020603050405020304" pitchFamily="18" charset="0"/>
                      </a:endParaRPr>
                    </a:p>
                  </a:txBody>
                  <a:tcPr marL="27924" marR="27924" marT="0" marB="0"/>
                </a:tc>
                <a:tc>
                  <a:txBody>
                    <a:bodyPr/>
                    <a:lstStyle/>
                    <a:p>
                      <a:pPr marL="0" algn="just">
                        <a:lnSpc>
                          <a:spcPct val="150000"/>
                        </a:lnSpc>
                        <a:buNone/>
                      </a:pPr>
                      <a:r>
                        <a:rPr lang="en-ZA" sz="1200" kern="100">
                          <a:effectLst/>
                        </a:rPr>
                        <a:t>4.19</a:t>
                      </a:r>
                      <a:endParaRPr lang="en-ZA" sz="1200" kern="100">
                        <a:effectLst/>
                        <a:latin typeface="+mn-lt"/>
                        <a:ea typeface="Aptos" panose="020B0004020202020204" pitchFamily="34" charset="0"/>
                        <a:cs typeface="Times New Roman" panose="02020603050405020304" pitchFamily="18" charset="0"/>
                      </a:endParaRPr>
                    </a:p>
                  </a:txBody>
                  <a:tcPr marL="27924" marR="27924" marT="0" marB="0"/>
                </a:tc>
                <a:tc>
                  <a:txBody>
                    <a:bodyPr/>
                    <a:lstStyle/>
                    <a:p>
                      <a:pPr marL="0" algn="just">
                        <a:lnSpc>
                          <a:spcPct val="150000"/>
                        </a:lnSpc>
                        <a:buNone/>
                      </a:pPr>
                      <a:r>
                        <a:rPr lang="en-ZA" sz="1200" kern="100">
                          <a:effectLst/>
                        </a:rPr>
                        <a:t>4.06</a:t>
                      </a:r>
                      <a:endParaRPr lang="en-ZA" sz="1200" kern="100">
                        <a:effectLst/>
                        <a:latin typeface="+mn-lt"/>
                        <a:ea typeface="Aptos" panose="020B0004020202020204" pitchFamily="34" charset="0"/>
                        <a:cs typeface="Times New Roman" panose="02020603050405020304" pitchFamily="18" charset="0"/>
                      </a:endParaRPr>
                    </a:p>
                  </a:txBody>
                  <a:tcPr marL="27924" marR="27924" marT="0" marB="0"/>
                </a:tc>
                <a:tc>
                  <a:txBody>
                    <a:bodyPr/>
                    <a:lstStyle/>
                    <a:p>
                      <a:pPr marL="0" algn="just">
                        <a:lnSpc>
                          <a:spcPct val="150000"/>
                        </a:lnSpc>
                        <a:buNone/>
                      </a:pPr>
                      <a:r>
                        <a:rPr lang="en-ZA" sz="1200" kern="100" dirty="0">
                          <a:effectLst/>
                        </a:rPr>
                        <a:t>4.03</a:t>
                      </a:r>
                      <a:endParaRPr lang="en-ZA" sz="1200" kern="100" dirty="0">
                        <a:effectLst/>
                        <a:latin typeface="+mn-lt"/>
                        <a:ea typeface="Aptos" panose="020B0004020202020204" pitchFamily="34" charset="0"/>
                        <a:cs typeface="Times New Roman" panose="02020603050405020304" pitchFamily="18" charset="0"/>
                      </a:endParaRPr>
                    </a:p>
                  </a:txBody>
                  <a:tcPr marL="27924" marR="27924" marT="0" marB="0"/>
                </a:tc>
                <a:tc>
                  <a:txBody>
                    <a:bodyPr/>
                    <a:lstStyle/>
                    <a:p>
                      <a:pPr marL="0" algn="just">
                        <a:lnSpc>
                          <a:spcPct val="150000"/>
                        </a:lnSpc>
                        <a:buNone/>
                      </a:pPr>
                      <a:r>
                        <a:rPr lang="en-ZA" sz="1200" kern="100" dirty="0">
                          <a:effectLst/>
                          <a:highlight>
                            <a:srgbClr val="00FF00"/>
                          </a:highlight>
                        </a:rPr>
                        <a:t>4.21</a:t>
                      </a:r>
                      <a:endParaRPr lang="en-ZA" sz="1200" kern="100" dirty="0">
                        <a:effectLst/>
                        <a:highlight>
                          <a:srgbClr val="00FF00"/>
                        </a:highlight>
                        <a:latin typeface="+mn-lt"/>
                        <a:ea typeface="Aptos" panose="020B0004020202020204" pitchFamily="34" charset="0"/>
                        <a:cs typeface="Times New Roman" panose="02020603050405020304" pitchFamily="18" charset="0"/>
                      </a:endParaRPr>
                    </a:p>
                  </a:txBody>
                  <a:tcPr marL="27924" marR="27924" marT="0" marB="0"/>
                </a:tc>
                <a:tc>
                  <a:txBody>
                    <a:bodyPr/>
                    <a:lstStyle/>
                    <a:p>
                      <a:pPr marL="0" algn="just">
                        <a:lnSpc>
                          <a:spcPct val="150000"/>
                        </a:lnSpc>
                        <a:buNone/>
                      </a:pPr>
                      <a:r>
                        <a:rPr lang="en-ZA" sz="1200" kern="100" dirty="0">
                          <a:effectLst/>
                        </a:rPr>
                        <a:t>4.16</a:t>
                      </a:r>
                      <a:endParaRPr lang="en-ZA" sz="1200" kern="100" dirty="0">
                        <a:effectLst/>
                        <a:latin typeface="+mn-lt"/>
                        <a:ea typeface="Aptos" panose="020B0004020202020204" pitchFamily="34" charset="0"/>
                        <a:cs typeface="Times New Roman" panose="02020603050405020304" pitchFamily="18" charset="0"/>
                      </a:endParaRPr>
                    </a:p>
                  </a:txBody>
                  <a:tcPr marL="27924" marR="27924" marT="0" marB="0">
                    <a:solidFill>
                      <a:srgbClr val="55C5E9"/>
                    </a:solidFill>
                  </a:tcPr>
                </a:tc>
                <a:extLst>
                  <a:ext uri="{0D108BD9-81ED-4DB2-BD59-A6C34878D82A}">
                    <a16:rowId xmlns:a16="http://schemas.microsoft.com/office/drawing/2014/main" val="4026124236"/>
                  </a:ext>
                </a:extLst>
              </a:tr>
              <a:tr h="502571">
                <a:tc>
                  <a:txBody>
                    <a:bodyPr/>
                    <a:lstStyle/>
                    <a:p>
                      <a:pPr marL="0" algn="l">
                        <a:lnSpc>
                          <a:spcPct val="150000"/>
                        </a:lnSpc>
                        <a:buNone/>
                      </a:pPr>
                      <a:r>
                        <a:rPr lang="en-ZA" sz="1200" b="0" kern="100" dirty="0">
                          <a:effectLst/>
                        </a:rPr>
                        <a:t>Made it easier to perform business tasks.</a:t>
                      </a:r>
                      <a:endParaRPr lang="en-ZA" sz="1200" b="0" kern="100" dirty="0">
                        <a:effectLst/>
                        <a:latin typeface="+mn-lt"/>
                        <a:ea typeface="Aptos" panose="020B0004020202020204" pitchFamily="34" charset="0"/>
                        <a:cs typeface="Times New Roman" panose="02020603050405020304" pitchFamily="18" charset="0"/>
                      </a:endParaRPr>
                    </a:p>
                  </a:txBody>
                  <a:tcPr marL="27924" marR="27924" marT="0" marB="0"/>
                </a:tc>
                <a:tc>
                  <a:txBody>
                    <a:bodyPr/>
                    <a:lstStyle/>
                    <a:p>
                      <a:pPr marL="0" algn="just">
                        <a:lnSpc>
                          <a:spcPct val="150000"/>
                        </a:lnSpc>
                        <a:buNone/>
                      </a:pPr>
                      <a:r>
                        <a:rPr lang="en-ZA" sz="1200" kern="100" dirty="0">
                          <a:effectLst/>
                        </a:rPr>
                        <a:t>4.30</a:t>
                      </a:r>
                      <a:endParaRPr lang="en-ZA" sz="1200" kern="100" dirty="0">
                        <a:effectLst/>
                        <a:latin typeface="+mn-lt"/>
                        <a:ea typeface="Aptos" panose="020B0004020202020204" pitchFamily="34" charset="0"/>
                        <a:cs typeface="Times New Roman" panose="02020603050405020304" pitchFamily="18" charset="0"/>
                      </a:endParaRPr>
                    </a:p>
                  </a:txBody>
                  <a:tcPr marL="27924" marR="27924" marT="0" marB="0"/>
                </a:tc>
                <a:tc>
                  <a:txBody>
                    <a:bodyPr/>
                    <a:lstStyle/>
                    <a:p>
                      <a:pPr marL="0" algn="just">
                        <a:lnSpc>
                          <a:spcPct val="150000"/>
                        </a:lnSpc>
                        <a:buNone/>
                      </a:pPr>
                      <a:r>
                        <a:rPr lang="en-ZA" sz="1200" kern="100">
                          <a:effectLst/>
                        </a:rPr>
                        <a:t>4.25</a:t>
                      </a:r>
                      <a:endParaRPr lang="en-ZA" sz="1200" kern="100">
                        <a:effectLst/>
                        <a:latin typeface="+mn-lt"/>
                        <a:ea typeface="Aptos" panose="020B0004020202020204" pitchFamily="34" charset="0"/>
                        <a:cs typeface="Times New Roman" panose="02020603050405020304" pitchFamily="18" charset="0"/>
                      </a:endParaRPr>
                    </a:p>
                  </a:txBody>
                  <a:tcPr marL="27924" marR="27924" marT="0" marB="0"/>
                </a:tc>
                <a:tc>
                  <a:txBody>
                    <a:bodyPr/>
                    <a:lstStyle/>
                    <a:p>
                      <a:pPr marL="0" algn="just">
                        <a:lnSpc>
                          <a:spcPct val="150000"/>
                        </a:lnSpc>
                        <a:buNone/>
                      </a:pPr>
                      <a:r>
                        <a:rPr lang="en-ZA" sz="1200" kern="100">
                          <a:effectLst/>
                        </a:rPr>
                        <a:t>4.04</a:t>
                      </a:r>
                      <a:endParaRPr lang="en-ZA" sz="1200" kern="100">
                        <a:effectLst/>
                        <a:latin typeface="+mn-lt"/>
                        <a:ea typeface="Aptos" panose="020B0004020202020204" pitchFamily="34" charset="0"/>
                        <a:cs typeface="Times New Roman" panose="02020603050405020304" pitchFamily="18" charset="0"/>
                      </a:endParaRPr>
                    </a:p>
                  </a:txBody>
                  <a:tcPr marL="27924" marR="27924" marT="0" marB="0"/>
                </a:tc>
                <a:tc>
                  <a:txBody>
                    <a:bodyPr/>
                    <a:lstStyle/>
                    <a:p>
                      <a:pPr marL="0" algn="just">
                        <a:lnSpc>
                          <a:spcPct val="150000"/>
                        </a:lnSpc>
                        <a:buNone/>
                      </a:pPr>
                      <a:r>
                        <a:rPr lang="en-ZA" sz="1200" kern="100">
                          <a:effectLst/>
                        </a:rPr>
                        <a:t>4.24</a:t>
                      </a:r>
                      <a:endParaRPr lang="en-ZA" sz="1200" kern="100">
                        <a:effectLst/>
                        <a:latin typeface="+mn-lt"/>
                        <a:ea typeface="Aptos" panose="020B0004020202020204" pitchFamily="34" charset="0"/>
                        <a:cs typeface="Times New Roman" panose="02020603050405020304" pitchFamily="18" charset="0"/>
                      </a:endParaRPr>
                    </a:p>
                  </a:txBody>
                  <a:tcPr marL="27924" marR="27924" marT="0" marB="0"/>
                </a:tc>
                <a:tc>
                  <a:txBody>
                    <a:bodyPr/>
                    <a:lstStyle/>
                    <a:p>
                      <a:pPr marL="0" algn="just">
                        <a:lnSpc>
                          <a:spcPct val="150000"/>
                        </a:lnSpc>
                        <a:buNone/>
                      </a:pPr>
                      <a:r>
                        <a:rPr lang="en-ZA" sz="1200" kern="100">
                          <a:effectLst/>
                        </a:rPr>
                        <a:t>4.17</a:t>
                      </a:r>
                      <a:endParaRPr lang="en-ZA" sz="1200" kern="100">
                        <a:effectLst/>
                        <a:latin typeface="+mn-lt"/>
                        <a:ea typeface="Aptos" panose="020B0004020202020204" pitchFamily="34" charset="0"/>
                        <a:cs typeface="Times New Roman" panose="02020603050405020304" pitchFamily="18" charset="0"/>
                      </a:endParaRPr>
                    </a:p>
                  </a:txBody>
                  <a:tcPr marL="27924" marR="27924" marT="0" marB="0"/>
                </a:tc>
                <a:tc>
                  <a:txBody>
                    <a:bodyPr/>
                    <a:lstStyle/>
                    <a:p>
                      <a:pPr marL="0" algn="just">
                        <a:lnSpc>
                          <a:spcPct val="150000"/>
                        </a:lnSpc>
                        <a:buNone/>
                      </a:pPr>
                      <a:r>
                        <a:rPr lang="en-ZA" sz="1200" kern="100" dirty="0">
                          <a:effectLst/>
                        </a:rPr>
                        <a:t>4.20</a:t>
                      </a:r>
                      <a:endParaRPr lang="en-ZA" sz="1200" kern="100" dirty="0">
                        <a:effectLst/>
                        <a:latin typeface="+mn-lt"/>
                        <a:ea typeface="Aptos" panose="020B0004020202020204" pitchFamily="34" charset="0"/>
                        <a:cs typeface="Times New Roman" panose="02020603050405020304" pitchFamily="18" charset="0"/>
                      </a:endParaRPr>
                    </a:p>
                  </a:txBody>
                  <a:tcPr marL="27924" marR="27924" marT="0" marB="0">
                    <a:solidFill>
                      <a:srgbClr val="55C5E9"/>
                    </a:solidFill>
                  </a:tcPr>
                </a:tc>
                <a:extLst>
                  <a:ext uri="{0D108BD9-81ED-4DB2-BD59-A6C34878D82A}">
                    <a16:rowId xmlns:a16="http://schemas.microsoft.com/office/drawing/2014/main" val="854036872"/>
                  </a:ext>
                </a:extLst>
              </a:tr>
              <a:tr h="579761">
                <a:tc>
                  <a:txBody>
                    <a:bodyPr/>
                    <a:lstStyle/>
                    <a:p>
                      <a:pPr marL="0" algn="l">
                        <a:lnSpc>
                          <a:spcPct val="150000"/>
                        </a:lnSpc>
                        <a:buNone/>
                      </a:pPr>
                      <a:r>
                        <a:rPr lang="en-ZA" sz="1200" b="0" kern="100" dirty="0">
                          <a:effectLst/>
                        </a:rPr>
                        <a:t>Allowed me to have better control of the business.</a:t>
                      </a:r>
                      <a:endParaRPr lang="en-ZA" sz="1200" b="0" kern="100" dirty="0">
                        <a:effectLst/>
                        <a:latin typeface="+mn-lt"/>
                        <a:ea typeface="Aptos" panose="020B0004020202020204" pitchFamily="34" charset="0"/>
                        <a:cs typeface="Times New Roman" panose="02020603050405020304" pitchFamily="18" charset="0"/>
                      </a:endParaRPr>
                    </a:p>
                  </a:txBody>
                  <a:tcPr marL="27924" marR="27924" marT="0" marB="0"/>
                </a:tc>
                <a:tc>
                  <a:txBody>
                    <a:bodyPr/>
                    <a:lstStyle/>
                    <a:p>
                      <a:pPr marL="0" algn="just">
                        <a:lnSpc>
                          <a:spcPct val="150000"/>
                        </a:lnSpc>
                        <a:buNone/>
                      </a:pPr>
                      <a:r>
                        <a:rPr lang="en-ZA" sz="1200" kern="100">
                          <a:effectLst/>
                        </a:rPr>
                        <a:t>4.27</a:t>
                      </a:r>
                      <a:endParaRPr lang="en-ZA" sz="1200" kern="100">
                        <a:effectLst/>
                        <a:latin typeface="+mn-lt"/>
                        <a:ea typeface="Aptos" panose="020B0004020202020204" pitchFamily="34" charset="0"/>
                        <a:cs typeface="Times New Roman" panose="02020603050405020304" pitchFamily="18" charset="0"/>
                      </a:endParaRPr>
                    </a:p>
                  </a:txBody>
                  <a:tcPr marL="27924" marR="27924" marT="0" marB="0"/>
                </a:tc>
                <a:tc>
                  <a:txBody>
                    <a:bodyPr/>
                    <a:lstStyle/>
                    <a:p>
                      <a:pPr marL="0" algn="just">
                        <a:lnSpc>
                          <a:spcPct val="150000"/>
                        </a:lnSpc>
                        <a:buNone/>
                      </a:pPr>
                      <a:r>
                        <a:rPr lang="en-ZA" sz="1200" kern="100" dirty="0">
                          <a:effectLst/>
                        </a:rPr>
                        <a:t>4.20</a:t>
                      </a:r>
                      <a:endParaRPr lang="en-ZA" sz="1200" kern="100" dirty="0">
                        <a:effectLst/>
                        <a:latin typeface="+mn-lt"/>
                        <a:ea typeface="Aptos" panose="020B0004020202020204" pitchFamily="34" charset="0"/>
                        <a:cs typeface="Times New Roman" panose="02020603050405020304" pitchFamily="18" charset="0"/>
                      </a:endParaRPr>
                    </a:p>
                  </a:txBody>
                  <a:tcPr marL="27924" marR="27924" marT="0" marB="0"/>
                </a:tc>
                <a:tc>
                  <a:txBody>
                    <a:bodyPr/>
                    <a:lstStyle/>
                    <a:p>
                      <a:pPr marL="0" algn="just">
                        <a:lnSpc>
                          <a:spcPct val="150000"/>
                        </a:lnSpc>
                        <a:buNone/>
                      </a:pPr>
                      <a:r>
                        <a:rPr lang="en-ZA" sz="1200" kern="100" dirty="0">
                          <a:effectLst/>
                        </a:rPr>
                        <a:t>3.89</a:t>
                      </a:r>
                      <a:endParaRPr lang="en-ZA" sz="1200" kern="100" dirty="0">
                        <a:effectLst/>
                        <a:latin typeface="+mn-lt"/>
                        <a:ea typeface="Aptos" panose="020B0004020202020204" pitchFamily="34" charset="0"/>
                        <a:cs typeface="Times New Roman" panose="02020603050405020304" pitchFamily="18" charset="0"/>
                      </a:endParaRPr>
                    </a:p>
                  </a:txBody>
                  <a:tcPr marL="27924" marR="27924" marT="0" marB="0"/>
                </a:tc>
                <a:tc>
                  <a:txBody>
                    <a:bodyPr/>
                    <a:lstStyle/>
                    <a:p>
                      <a:pPr marL="0" algn="just">
                        <a:lnSpc>
                          <a:spcPct val="150000"/>
                        </a:lnSpc>
                        <a:buNone/>
                      </a:pPr>
                      <a:r>
                        <a:rPr lang="en-ZA" sz="1200" kern="100" dirty="0">
                          <a:effectLst/>
                        </a:rPr>
                        <a:t>3.86</a:t>
                      </a:r>
                      <a:endParaRPr lang="en-ZA" sz="1200" kern="100" dirty="0">
                        <a:effectLst/>
                        <a:latin typeface="+mn-lt"/>
                        <a:ea typeface="Aptos" panose="020B0004020202020204" pitchFamily="34" charset="0"/>
                        <a:cs typeface="Times New Roman" panose="02020603050405020304" pitchFamily="18" charset="0"/>
                      </a:endParaRPr>
                    </a:p>
                  </a:txBody>
                  <a:tcPr marL="27924" marR="27924" marT="0" marB="0"/>
                </a:tc>
                <a:tc>
                  <a:txBody>
                    <a:bodyPr/>
                    <a:lstStyle/>
                    <a:p>
                      <a:pPr marL="0" algn="just">
                        <a:lnSpc>
                          <a:spcPct val="150000"/>
                        </a:lnSpc>
                        <a:buNone/>
                      </a:pPr>
                      <a:r>
                        <a:rPr lang="en-ZA" sz="1200" kern="100" dirty="0">
                          <a:effectLst/>
                        </a:rPr>
                        <a:t>4.05</a:t>
                      </a:r>
                      <a:endParaRPr lang="en-ZA" sz="1200" kern="100" dirty="0">
                        <a:effectLst/>
                        <a:latin typeface="+mn-lt"/>
                        <a:ea typeface="Aptos" panose="020B0004020202020204" pitchFamily="34" charset="0"/>
                        <a:cs typeface="Times New Roman" panose="02020603050405020304" pitchFamily="18" charset="0"/>
                      </a:endParaRPr>
                    </a:p>
                  </a:txBody>
                  <a:tcPr marL="27924" marR="27924" marT="0" marB="0"/>
                </a:tc>
                <a:tc>
                  <a:txBody>
                    <a:bodyPr/>
                    <a:lstStyle/>
                    <a:p>
                      <a:pPr marL="0" algn="just">
                        <a:lnSpc>
                          <a:spcPct val="150000"/>
                        </a:lnSpc>
                        <a:buNone/>
                      </a:pPr>
                      <a:r>
                        <a:rPr lang="en-ZA" sz="1200" kern="100" dirty="0">
                          <a:effectLst/>
                        </a:rPr>
                        <a:t>4.06</a:t>
                      </a:r>
                      <a:endParaRPr lang="en-ZA" sz="1200" kern="100" dirty="0">
                        <a:effectLst/>
                        <a:latin typeface="+mn-lt"/>
                        <a:ea typeface="Aptos" panose="020B0004020202020204" pitchFamily="34" charset="0"/>
                        <a:cs typeface="Times New Roman" panose="02020603050405020304" pitchFamily="18" charset="0"/>
                      </a:endParaRPr>
                    </a:p>
                  </a:txBody>
                  <a:tcPr marL="27924" marR="27924" marT="0" marB="0">
                    <a:solidFill>
                      <a:srgbClr val="55C5E9"/>
                    </a:solidFill>
                  </a:tcPr>
                </a:tc>
                <a:extLst>
                  <a:ext uri="{0D108BD9-81ED-4DB2-BD59-A6C34878D82A}">
                    <a16:rowId xmlns:a16="http://schemas.microsoft.com/office/drawing/2014/main" val="1296407979"/>
                  </a:ext>
                </a:extLst>
              </a:tr>
            </a:tbl>
          </a:graphicData>
        </a:graphic>
      </p:graphicFrame>
    </p:spTree>
    <p:extLst>
      <p:ext uri="{BB962C8B-B14F-4D97-AF65-F5344CB8AC3E}">
        <p14:creationId xmlns:p14="http://schemas.microsoft.com/office/powerpoint/2010/main" val="394061414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3BBDD68-0CEB-5369-8847-EA8AEEB275A1}"/>
              </a:ext>
            </a:extLst>
          </p:cNvPr>
          <p:cNvSpPr>
            <a:spLocks noGrp="1"/>
          </p:cNvSpPr>
          <p:nvPr>
            <p:ph type="title"/>
          </p:nvPr>
        </p:nvSpPr>
        <p:spPr>
          <a:xfrm>
            <a:off x="758461" y="123560"/>
            <a:ext cx="11054043" cy="510103"/>
          </a:xfrm>
        </p:spPr>
        <p:txBody>
          <a:bodyPr/>
          <a:lstStyle/>
          <a:p>
            <a:r>
              <a:rPr lang="en-US" sz="2800" dirty="0"/>
              <a:t>Challenges of digital technology adoption</a:t>
            </a:r>
            <a:endParaRPr lang="en-ZA" sz="2800" dirty="0"/>
          </a:p>
        </p:txBody>
      </p:sp>
      <p:sp>
        <p:nvSpPr>
          <p:cNvPr id="5" name="TextBox 4">
            <a:extLst>
              <a:ext uri="{FF2B5EF4-FFF2-40B4-BE49-F238E27FC236}">
                <a16:creationId xmlns:a16="http://schemas.microsoft.com/office/drawing/2014/main" id="{3FD91ECD-BD1C-DA2E-96A3-1255C3702DB7}"/>
              </a:ext>
            </a:extLst>
          </p:cNvPr>
          <p:cNvSpPr txBox="1"/>
          <p:nvPr/>
        </p:nvSpPr>
        <p:spPr>
          <a:xfrm>
            <a:off x="195636" y="1116059"/>
            <a:ext cx="3457609" cy="4900765"/>
          </a:xfrm>
          <a:prstGeom prst="rect">
            <a:avLst/>
          </a:prstGeom>
          <a:noFill/>
        </p:spPr>
        <p:txBody>
          <a:bodyPr wrap="square">
            <a:spAutoFit/>
          </a:bodyPr>
          <a:lstStyle/>
          <a:p>
            <a:pPr marL="171450" indent="-171450" algn="just">
              <a:lnSpc>
                <a:spcPct val="150000"/>
              </a:lnSpc>
              <a:buFont typeface="Arial" panose="020B0604020202020204" pitchFamily="34" charset="0"/>
              <a:buChar char="•"/>
            </a:pPr>
            <a:r>
              <a:rPr lang="en-ZA" sz="1400" dirty="0">
                <a:latin typeface="Arial Narrow" panose="020B0604020202020204" pitchFamily="34" charset="0"/>
                <a:ea typeface="Times New Roman" panose="02020603050405020304" pitchFamily="18" charset="0"/>
              </a:rPr>
              <a:t>T</a:t>
            </a:r>
            <a:r>
              <a:rPr lang="en-ZA" sz="1400" dirty="0">
                <a:effectLst/>
                <a:latin typeface="Arial Narrow" panose="020B0604020202020204" pitchFamily="34" charset="0"/>
                <a:ea typeface="Times New Roman" panose="02020603050405020304" pitchFamily="18" charset="0"/>
              </a:rPr>
              <a:t>he study revealed a clear contrast between financial and non-financial challenges. </a:t>
            </a:r>
          </a:p>
          <a:p>
            <a:pPr marL="171450" indent="-171450" algn="just">
              <a:lnSpc>
                <a:spcPct val="150000"/>
              </a:lnSpc>
              <a:buFont typeface="Arial" panose="020B0604020202020204" pitchFamily="34" charset="0"/>
              <a:buChar char="•"/>
            </a:pPr>
            <a:r>
              <a:rPr lang="en-ZA" sz="1400" dirty="0" err="1">
                <a:effectLst/>
                <a:latin typeface="Arial Narrow" panose="020B0604020202020204" pitchFamily="34" charset="0"/>
                <a:ea typeface="Times New Roman" panose="02020603050405020304" pitchFamily="18" charset="0"/>
              </a:rPr>
              <a:t>Overally</a:t>
            </a:r>
            <a:r>
              <a:rPr lang="en-ZA" sz="1400" dirty="0">
                <a:effectLst/>
                <a:latin typeface="Arial Narrow" panose="020B0604020202020204" pitchFamily="34" charset="0"/>
                <a:ea typeface="Times New Roman" panose="02020603050405020304" pitchFamily="18" charset="0"/>
              </a:rPr>
              <a:t>, financial challenges dominate, with most businesses facing challenges related to government funding or incentives to support the digital transformation of tourism SMMEs, high costs of data and training services for digital technologies, and limited financial resources. </a:t>
            </a:r>
          </a:p>
          <a:p>
            <a:pPr marL="171450" indent="-171450" algn="just">
              <a:lnSpc>
                <a:spcPct val="150000"/>
              </a:lnSpc>
              <a:buFont typeface="Arial" panose="020B0604020202020204" pitchFamily="34" charset="0"/>
              <a:buChar char="•"/>
            </a:pPr>
            <a:r>
              <a:rPr lang="en-ZA" sz="1400" dirty="0">
                <a:effectLst/>
                <a:latin typeface="Arial Narrow" panose="020B0604020202020204" pitchFamily="34" charset="0"/>
                <a:ea typeface="Times New Roman" panose="02020603050405020304" pitchFamily="18" charset="0"/>
              </a:rPr>
              <a:t>Non-financial challenges strongly noted include time constraints in learning and adopting new technologies, lack of training services to help use digital technologies and lack of technical expertise or skills to use digital tools effectively.</a:t>
            </a:r>
          </a:p>
          <a:p>
            <a:pPr marL="171450" indent="-171450" algn="just">
              <a:lnSpc>
                <a:spcPct val="150000"/>
              </a:lnSpc>
              <a:buFont typeface="Arial" panose="020B0604020202020204" pitchFamily="34" charset="0"/>
              <a:buChar char="•"/>
            </a:pPr>
            <a:r>
              <a:rPr lang="en-ZA" sz="1400" dirty="0">
                <a:latin typeface="Arial Narrow" panose="020B0604020202020204" pitchFamily="34" charset="0"/>
                <a:ea typeface="Times New Roman" panose="02020603050405020304" pitchFamily="18" charset="0"/>
              </a:rPr>
              <a:t>Main challenges for each province are highlighted in red and the least are in yellow</a:t>
            </a:r>
            <a:endParaRPr lang="en-ZA" sz="1400" dirty="0">
              <a:effectLst/>
              <a:latin typeface="Times New Roman" panose="02020603050405020304" pitchFamily="18" charset="0"/>
              <a:ea typeface="Times New Roman" panose="02020603050405020304" pitchFamily="18" charset="0"/>
            </a:endParaRPr>
          </a:p>
        </p:txBody>
      </p:sp>
      <p:graphicFrame>
        <p:nvGraphicFramePr>
          <p:cNvPr id="7" name="Content Placeholder 6">
            <a:extLst>
              <a:ext uri="{FF2B5EF4-FFF2-40B4-BE49-F238E27FC236}">
                <a16:creationId xmlns:a16="http://schemas.microsoft.com/office/drawing/2014/main" id="{DED3CE78-C04C-ACC4-0962-8B488749389B}"/>
              </a:ext>
            </a:extLst>
          </p:cNvPr>
          <p:cNvGraphicFramePr>
            <a:graphicFrameLocks noGrp="1"/>
          </p:cNvGraphicFramePr>
          <p:nvPr>
            <p:ph idx="1"/>
            <p:extLst>
              <p:ext uri="{D42A27DB-BD31-4B8C-83A1-F6EECF244321}">
                <p14:modId xmlns:p14="http://schemas.microsoft.com/office/powerpoint/2010/main" val="3440784512"/>
              </p:ext>
            </p:extLst>
          </p:nvPr>
        </p:nvGraphicFramePr>
        <p:xfrm>
          <a:off x="3866147" y="633663"/>
          <a:ext cx="7946358" cy="5486400"/>
        </p:xfrm>
        <a:graphic>
          <a:graphicData uri="http://schemas.openxmlformats.org/drawingml/2006/table">
            <a:tbl>
              <a:tblPr firstRow="1" firstCol="1" bandRow="1">
                <a:tableStyleId>{21E4AEA4-8DFA-4A89-87EB-49C32662AFE0}</a:tableStyleId>
              </a:tblPr>
              <a:tblGrid>
                <a:gridCol w="3545306">
                  <a:extLst>
                    <a:ext uri="{9D8B030D-6E8A-4147-A177-3AD203B41FA5}">
                      <a16:colId xmlns:a16="http://schemas.microsoft.com/office/drawing/2014/main" val="1485346206"/>
                    </a:ext>
                  </a:extLst>
                </a:gridCol>
                <a:gridCol w="601579">
                  <a:extLst>
                    <a:ext uri="{9D8B030D-6E8A-4147-A177-3AD203B41FA5}">
                      <a16:colId xmlns:a16="http://schemas.microsoft.com/office/drawing/2014/main" val="3840270194"/>
                    </a:ext>
                  </a:extLst>
                </a:gridCol>
                <a:gridCol w="826168">
                  <a:extLst>
                    <a:ext uri="{9D8B030D-6E8A-4147-A177-3AD203B41FA5}">
                      <a16:colId xmlns:a16="http://schemas.microsoft.com/office/drawing/2014/main" val="1444315259"/>
                    </a:ext>
                  </a:extLst>
                </a:gridCol>
                <a:gridCol w="850232">
                  <a:extLst>
                    <a:ext uri="{9D8B030D-6E8A-4147-A177-3AD203B41FA5}">
                      <a16:colId xmlns:a16="http://schemas.microsoft.com/office/drawing/2014/main" val="2920994463"/>
                    </a:ext>
                  </a:extLst>
                </a:gridCol>
                <a:gridCol w="609600">
                  <a:extLst>
                    <a:ext uri="{9D8B030D-6E8A-4147-A177-3AD203B41FA5}">
                      <a16:colId xmlns:a16="http://schemas.microsoft.com/office/drawing/2014/main" val="2082216908"/>
                    </a:ext>
                  </a:extLst>
                </a:gridCol>
                <a:gridCol w="794084">
                  <a:extLst>
                    <a:ext uri="{9D8B030D-6E8A-4147-A177-3AD203B41FA5}">
                      <a16:colId xmlns:a16="http://schemas.microsoft.com/office/drawing/2014/main" val="4252045604"/>
                    </a:ext>
                  </a:extLst>
                </a:gridCol>
                <a:gridCol w="719389">
                  <a:extLst>
                    <a:ext uri="{9D8B030D-6E8A-4147-A177-3AD203B41FA5}">
                      <a16:colId xmlns:a16="http://schemas.microsoft.com/office/drawing/2014/main" val="1529615196"/>
                    </a:ext>
                  </a:extLst>
                </a:gridCol>
              </a:tblGrid>
              <a:tr h="0">
                <a:tc>
                  <a:txBody>
                    <a:bodyPr/>
                    <a:lstStyle/>
                    <a:p>
                      <a:pPr algn="just">
                        <a:buNone/>
                      </a:pPr>
                      <a:r>
                        <a:rPr lang="en-ZA" sz="1200" b="1" kern="100" dirty="0">
                          <a:solidFill>
                            <a:srgbClr val="000000"/>
                          </a:solidFill>
                          <a:effectLst/>
                        </a:rPr>
                        <a:t>Challenges of digital technology adoption</a:t>
                      </a:r>
                      <a:endParaRPr lang="en-ZA" sz="12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buNone/>
                      </a:pPr>
                      <a:r>
                        <a:rPr lang="en-ZA" sz="1200" b="1" kern="100" dirty="0">
                          <a:solidFill>
                            <a:srgbClr val="000000"/>
                          </a:solidFill>
                          <a:effectLst/>
                        </a:rPr>
                        <a:t>Free</a:t>
                      </a:r>
                    </a:p>
                    <a:p>
                      <a:pPr algn="just">
                        <a:buNone/>
                      </a:pPr>
                      <a:r>
                        <a:rPr lang="en-ZA" sz="1200" b="1" kern="100" dirty="0">
                          <a:solidFill>
                            <a:srgbClr val="000000"/>
                          </a:solidFill>
                          <a:effectLst/>
                        </a:rPr>
                        <a:t>State</a:t>
                      </a:r>
                      <a:endParaRPr lang="en-ZA" sz="12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buNone/>
                      </a:pPr>
                      <a:r>
                        <a:rPr lang="en-ZA" sz="1200" b="1" kern="100">
                          <a:solidFill>
                            <a:srgbClr val="000000"/>
                          </a:solidFill>
                          <a:effectLst/>
                        </a:rPr>
                        <a:t>Gauteng</a:t>
                      </a:r>
                      <a:endParaRPr lang="en-ZA" sz="12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buNone/>
                      </a:pPr>
                      <a:r>
                        <a:rPr lang="en-ZA" sz="1200" b="1" kern="100" dirty="0">
                          <a:solidFill>
                            <a:srgbClr val="000000"/>
                          </a:solidFill>
                          <a:effectLst/>
                        </a:rPr>
                        <a:t>Northern</a:t>
                      </a:r>
                    </a:p>
                    <a:p>
                      <a:pPr algn="just">
                        <a:buNone/>
                      </a:pPr>
                      <a:r>
                        <a:rPr lang="en-ZA" sz="1200" b="1" kern="100" dirty="0">
                          <a:solidFill>
                            <a:srgbClr val="000000"/>
                          </a:solidFill>
                          <a:effectLst/>
                        </a:rPr>
                        <a:t>Cape</a:t>
                      </a:r>
                      <a:endParaRPr lang="en-ZA" sz="12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buNone/>
                      </a:pPr>
                      <a:r>
                        <a:rPr lang="en-ZA" sz="1200" b="1" kern="100" dirty="0">
                          <a:solidFill>
                            <a:srgbClr val="000000"/>
                          </a:solidFill>
                          <a:effectLst/>
                        </a:rPr>
                        <a:t>North</a:t>
                      </a:r>
                    </a:p>
                    <a:p>
                      <a:pPr algn="just">
                        <a:buNone/>
                      </a:pPr>
                      <a:r>
                        <a:rPr lang="en-ZA" sz="1200" b="1" kern="100" dirty="0">
                          <a:solidFill>
                            <a:srgbClr val="000000"/>
                          </a:solidFill>
                          <a:effectLst/>
                        </a:rPr>
                        <a:t>West</a:t>
                      </a:r>
                      <a:endParaRPr lang="en-ZA" sz="12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buNone/>
                      </a:pPr>
                      <a:r>
                        <a:rPr lang="en-ZA" sz="1200" b="1" kern="100" dirty="0">
                          <a:solidFill>
                            <a:srgbClr val="000000"/>
                          </a:solidFill>
                          <a:effectLst/>
                        </a:rPr>
                        <a:t>Western</a:t>
                      </a:r>
                    </a:p>
                    <a:p>
                      <a:pPr algn="just">
                        <a:buNone/>
                      </a:pPr>
                      <a:r>
                        <a:rPr lang="en-ZA" sz="1200" b="1" kern="100" dirty="0">
                          <a:solidFill>
                            <a:srgbClr val="000000"/>
                          </a:solidFill>
                          <a:effectLst/>
                        </a:rPr>
                        <a:t>Cape</a:t>
                      </a:r>
                      <a:endParaRPr lang="en-ZA" sz="12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buNone/>
                      </a:pPr>
                      <a:r>
                        <a:rPr lang="en-ZA" sz="1200" b="1" kern="100" dirty="0">
                          <a:solidFill>
                            <a:srgbClr val="000000"/>
                          </a:solidFill>
                          <a:effectLst/>
                        </a:rPr>
                        <a:t>Overall</a:t>
                      </a:r>
                    </a:p>
                    <a:p>
                      <a:pPr algn="just">
                        <a:buNone/>
                      </a:pPr>
                      <a:r>
                        <a:rPr lang="en-ZA" sz="1200" b="1" kern="100" dirty="0">
                          <a:solidFill>
                            <a:srgbClr val="000000"/>
                          </a:solidFill>
                          <a:effectLst/>
                        </a:rPr>
                        <a:t>Mean</a:t>
                      </a:r>
                      <a:endParaRPr lang="en-ZA" sz="12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rgbClr val="55C5E9"/>
                    </a:solidFill>
                  </a:tcPr>
                </a:tc>
                <a:extLst>
                  <a:ext uri="{0D108BD9-81ED-4DB2-BD59-A6C34878D82A}">
                    <a16:rowId xmlns:a16="http://schemas.microsoft.com/office/drawing/2014/main" val="1061800201"/>
                  </a:ext>
                </a:extLst>
              </a:tr>
              <a:tr h="0">
                <a:tc>
                  <a:txBody>
                    <a:bodyPr/>
                    <a:lstStyle/>
                    <a:p>
                      <a:pPr algn="just">
                        <a:buNone/>
                      </a:pPr>
                      <a:r>
                        <a:rPr lang="en-ZA" sz="1200" b="0" kern="100" dirty="0">
                          <a:effectLst/>
                        </a:rPr>
                        <a:t>Lack of financial resources needed to invest in digital technologies</a:t>
                      </a:r>
                      <a:endParaRPr lang="en-ZA" sz="1200" b="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buNone/>
                      </a:pPr>
                      <a:r>
                        <a:rPr lang="en-ZA" sz="1200" kern="100" dirty="0">
                          <a:effectLst/>
                          <a:highlight>
                            <a:srgbClr val="FF0000"/>
                          </a:highlight>
                        </a:rPr>
                        <a:t>3.39</a:t>
                      </a:r>
                      <a:endParaRPr lang="en-ZA" sz="1200" kern="100" dirty="0">
                        <a:effectLst/>
                        <a:highlight>
                          <a:srgbClr val="FF0000"/>
                        </a:highligh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buNone/>
                      </a:pPr>
                      <a:r>
                        <a:rPr lang="en-ZA" sz="1200" kern="100" dirty="0">
                          <a:effectLst/>
                        </a:rPr>
                        <a:t>3.29</a:t>
                      </a:r>
                      <a:endParaRPr lang="en-ZA" sz="12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buNone/>
                      </a:pPr>
                      <a:r>
                        <a:rPr lang="en-ZA" sz="1200" kern="100" dirty="0">
                          <a:effectLst/>
                        </a:rPr>
                        <a:t>3.30</a:t>
                      </a:r>
                      <a:endParaRPr lang="en-ZA" sz="12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buNone/>
                      </a:pPr>
                      <a:r>
                        <a:rPr lang="en-ZA" sz="1200" kern="100" dirty="0">
                          <a:effectLst/>
                        </a:rPr>
                        <a:t>3.15</a:t>
                      </a:r>
                      <a:endParaRPr lang="en-ZA" sz="12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buNone/>
                      </a:pPr>
                      <a:r>
                        <a:rPr lang="en-ZA" sz="1200" kern="100">
                          <a:effectLst/>
                        </a:rPr>
                        <a:t>3.61</a:t>
                      </a:r>
                      <a:endParaRPr lang="en-ZA" sz="12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buNone/>
                      </a:pPr>
                      <a:r>
                        <a:rPr lang="en-ZA" sz="1200" kern="100">
                          <a:effectLst/>
                        </a:rPr>
                        <a:t>3,35</a:t>
                      </a:r>
                      <a:endParaRPr lang="en-ZA" sz="12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rgbClr val="55C5E9"/>
                    </a:solidFill>
                  </a:tcPr>
                </a:tc>
                <a:extLst>
                  <a:ext uri="{0D108BD9-81ED-4DB2-BD59-A6C34878D82A}">
                    <a16:rowId xmlns:a16="http://schemas.microsoft.com/office/drawing/2014/main" val="3272522407"/>
                  </a:ext>
                </a:extLst>
              </a:tr>
              <a:tr h="75398">
                <a:tc>
                  <a:txBody>
                    <a:bodyPr/>
                    <a:lstStyle/>
                    <a:p>
                      <a:pPr algn="just">
                        <a:buNone/>
                      </a:pPr>
                      <a:r>
                        <a:rPr lang="en-ZA" sz="1200" b="0" kern="100" dirty="0">
                          <a:effectLst/>
                        </a:rPr>
                        <a:t>Resistance to change from employees or stakeholders</a:t>
                      </a:r>
                      <a:endParaRPr lang="en-ZA" sz="1200" b="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buNone/>
                      </a:pPr>
                      <a:r>
                        <a:rPr lang="en-ZA" sz="1200" kern="100">
                          <a:effectLst/>
                        </a:rPr>
                        <a:t>2.93</a:t>
                      </a:r>
                      <a:endParaRPr lang="en-ZA" sz="12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buNone/>
                      </a:pPr>
                      <a:r>
                        <a:rPr lang="en-ZA" sz="1200" kern="100" dirty="0">
                          <a:effectLst/>
                        </a:rPr>
                        <a:t>2.60</a:t>
                      </a:r>
                      <a:endParaRPr lang="en-ZA" sz="12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buNone/>
                      </a:pPr>
                      <a:r>
                        <a:rPr lang="en-ZA" sz="1200" kern="100" dirty="0">
                          <a:effectLst/>
                          <a:highlight>
                            <a:srgbClr val="FFFF00"/>
                          </a:highlight>
                        </a:rPr>
                        <a:t>2.90</a:t>
                      </a:r>
                      <a:endParaRPr lang="en-ZA" sz="1200" kern="100" dirty="0">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buNone/>
                      </a:pPr>
                      <a:r>
                        <a:rPr lang="en-ZA" sz="1200" kern="100" dirty="0">
                          <a:effectLst/>
                          <a:highlight>
                            <a:srgbClr val="FFFF00"/>
                          </a:highlight>
                        </a:rPr>
                        <a:t>2.89</a:t>
                      </a:r>
                      <a:endParaRPr lang="en-ZA" sz="1200" kern="100" dirty="0">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buNone/>
                      </a:pPr>
                      <a:r>
                        <a:rPr lang="en-ZA" sz="1200" kern="100">
                          <a:effectLst/>
                        </a:rPr>
                        <a:t>2.93</a:t>
                      </a:r>
                      <a:endParaRPr lang="en-ZA" sz="12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buNone/>
                      </a:pPr>
                      <a:r>
                        <a:rPr lang="en-ZA" sz="1200" kern="100">
                          <a:effectLst/>
                        </a:rPr>
                        <a:t>2,85</a:t>
                      </a:r>
                      <a:endParaRPr lang="en-ZA" sz="12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rgbClr val="55C5E9"/>
                    </a:solidFill>
                  </a:tcPr>
                </a:tc>
                <a:extLst>
                  <a:ext uri="{0D108BD9-81ED-4DB2-BD59-A6C34878D82A}">
                    <a16:rowId xmlns:a16="http://schemas.microsoft.com/office/drawing/2014/main" val="1088513273"/>
                  </a:ext>
                </a:extLst>
              </a:tr>
              <a:tr h="0">
                <a:tc>
                  <a:txBody>
                    <a:bodyPr/>
                    <a:lstStyle/>
                    <a:p>
                      <a:pPr algn="just">
                        <a:buNone/>
                      </a:pPr>
                      <a:r>
                        <a:rPr lang="en-ZA" sz="1200" b="0" kern="100" dirty="0">
                          <a:effectLst/>
                        </a:rPr>
                        <a:t>Difficulty in choosing the right technology for the business's needs</a:t>
                      </a:r>
                      <a:endParaRPr lang="en-ZA" sz="1200" b="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buNone/>
                      </a:pPr>
                      <a:r>
                        <a:rPr lang="en-ZA" sz="1200" kern="100">
                          <a:effectLst/>
                        </a:rPr>
                        <a:t>2.84</a:t>
                      </a:r>
                      <a:endParaRPr lang="en-ZA" sz="12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buNone/>
                      </a:pPr>
                      <a:r>
                        <a:rPr lang="en-ZA" sz="1200" kern="100" dirty="0">
                          <a:effectLst/>
                        </a:rPr>
                        <a:t>2.69</a:t>
                      </a:r>
                      <a:endParaRPr lang="en-ZA" sz="12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buNone/>
                      </a:pPr>
                      <a:r>
                        <a:rPr lang="en-ZA" sz="1200" kern="100">
                          <a:effectLst/>
                        </a:rPr>
                        <a:t>3.15</a:t>
                      </a:r>
                      <a:endParaRPr lang="en-ZA" sz="12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buNone/>
                      </a:pPr>
                      <a:r>
                        <a:rPr lang="en-ZA" sz="1200" kern="100">
                          <a:effectLst/>
                        </a:rPr>
                        <a:t>3.20</a:t>
                      </a:r>
                      <a:endParaRPr lang="en-ZA" sz="12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buNone/>
                      </a:pPr>
                      <a:r>
                        <a:rPr lang="en-ZA" sz="1200" kern="100">
                          <a:effectLst/>
                        </a:rPr>
                        <a:t>3.54</a:t>
                      </a:r>
                      <a:endParaRPr lang="en-ZA" sz="12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buNone/>
                      </a:pPr>
                      <a:r>
                        <a:rPr lang="en-ZA" sz="1200" kern="100">
                          <a:effectLst/>
                        </a:rPr>
                        <a:t>3,08</a:t>
                      </a:r>
                      <a:endParaRPr lang="en-ZA" sz="12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rgbClr val="55C5E9"/>
                    </a:solidFill>
                  </a:tcPr>
                </a:tc>
                <a:extLst>
                  <a:ext uri="{0D108BD9-81ED-4DB2-BD59-A6C34878D82A}">
                    <a16:rowId xmlns:a16="http://schemas.microsoft.com/office/drawing/2014/main" val="3530157028"/>
                  </a:ext>
                </a:extLst>
              </a:tr>
              <a:tr h="0">
                <a:tc>
                  <a:txBody>
                    <a:bodyPr/>
                    <a:lstStyle/>
                    <a:p>
                      <a:pPr algn="just">
                        <a:buNone/>
                      </a:pPr>
                      <a:r>
                        <a:rPr lang="en-ZA" sz="1200" b="0" kern="100" dirty="0">
                          <a:effectLst/>
                        </a:rPr>
                        <a:t>Lack of sufficient internet infrastructure or digital connectivity</a:t>
                      </a:r>
                      <a:endParaRPr lang="en-ZA" sz="1200" b="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buNone/>
                      </a:pPr>
                      <a:r>
                        <a:rPr lang="en-ZA" sz="1200" kern="100">
                          <a:effectLst/>
                        </a:rPr>
                        <a:t>2.75</a:t>
                      </a:r>
                      <a:endParaRPr lang="en-ZA" sz="12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buNone/>
                      </a:pPr>
                      <a:r>
                        <a:rPr lang="en-ZA" sz="1200" kern="100">
                          <a:effectLst/>
                        </a:rPr>
                        <a:t>2.71</a:t>
                      </a:r>
                      <a:endParaRPr lang="en-ZA" sz="12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buNone/>
                      </a:pPr>
                      <a:r>
                        <a:rPr lang="en-ZA" sz="1200" kern="100">
                          <a:effectLst/>
                        </a:rPr>
                        <a:t>3.29</a:t>
                      </a:r>
                      <a:endParaRPr lang="en-ZA" sz="12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buNone/>
                      </a:pPr>
                      <a:r>
                        <a:rPr lang="en-ZA" sz="1200" kern="100">
                          <a:effectLst/>
                        </a:rPr>
                        <a:t>2.93</a:t>
                      </a:r>
                      <a:endParaRPr lang="en-ZA" sz="12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buNone/>
                      </a:pPr>
                      <a:r>
                        <a:rPr lang="en-ZA" sz="1200" kern="100" dirty="0">
                          <a:effectLst/>
                        </a:rPr>
                        <a:t>3.09</a:t>
                      </a:r>
                      <a:endParaRPr lang="en-ZA" sz="12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buNone/>
                      </a:pPr>
                      <a:r>
                        <a:rPr lang="en-ZA" sz="1200" kern="100">
                          <a:effectLst/>
                        </a:rPr>
                        <a:t>2,95</a:t>
                      </a:r>
                      <a:endParaRPr lang="en-ZA" sz="12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rgbClr val="55C5E9"/>
                    </a:solidFill>
                  </a:tcPr>
                </a:tc>
                <a:extLst>
                  <a:ext uri="{0D108BD9-81ED-4DB2-BD59-A6C34878D82A}">
                    <a16:rowId xmlns:a16="http://schemas.microsoft.com/office/drawing/2014/main" val="3775908246"/>
                  </a:ext>
                </a:extLst>
              </a:tr>
              <a:tr h="0">
                <a:tc>
                  <a:txBody>
                    <a:bodyPr/>
                    <a:lstStyle/>
                    <a:p>
                      <a:pPr algn="just">
                        <a:buNone/>
                      </a:pPr>
                      <a:r>
                        <a:rPr lang="en-ZA" sz="1200" b="0" kern="100" dirty="0">
                          <a:effectLst/>
                        </a:rPr>
                        <a:t>Integration challenges with existing business systems</a:t>
                      </a:r>
                      <a:endParaRPr lang="en-ZA" sz="1200" b="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buNone/>
                      </a:pPr>
                      <a:r>
                        <a:rPr lang="en-ZA" sz="1200" kern="100">
                          <a:effectLst/>
                        </a:rPr>
                        <a:t>2.93</a:t>
                      </a:r>
                      <a:endParaRPr lang="en-ZA" sz="12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buNone/>
                      </a:pPr>
                      <a:r>
                        <a:rPr lang="en-ZA" sz="1200" kern="100">
                          <a:effectLst/>
                        </a:rPr>
                        <a:t>2.55</a:t>
                      </a:r>
                      <a:endParaRPr lang="en-ZA" sz="12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buNone/>
                      </a:pPr>
                      <a:r>
                        <a:rPr lang="en-ZA" sz="1200" kern="100">
                          <a:effectLst/>
                        </a:rPr>
                        <a:t>3.08</a:t>
                      </a:r>
                      <a:endParaRPr lang="en-ZA" sz="12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buNone/>
                      </a:pPr>
                      <a:r>
                        <a:rPr lang="en-ZA" sz="1200" kern="100">
                          <a:effectLst/>
                        </a:rPr>
                        <a:t>3.05</a:t>
                      </a:r>
                      <a:endParaRPr lang="en-ZA" sz="12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buNone/>
                      </a:pPr>
                      <a:r>
                        <a:rPr lang="en-ZA" sz="1200" kern="100">
                          <a:effectLst/>
                        </a:rPr>
                        <a:t>3.22</a:t>
                      </a:r>
                      <a:endParaRPr lang="en-ZA" sz="12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buNone/>
                      </a:pPr>
                      <a:r>
                        <a:rPr lang="en-ZA" sz="1200" kern="100">
                          <a:effectLst/>
                        </a:rPr>
                        <a:t>2,97</a:t>
                      </a:r>
                      <a:endParaRPr lang="en-ZA" sz="12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rgbClr val="55C5E9"/>
                    </a:solidFill>
                  </a:tcPr>
                </a:tc>
                <a:extLst>
                  <a:ext uri="{0D108BD9-81ED-4DB2-BD59-A6C34878D82A}">
                    <a16:rowId xmlns:a16="http://schemas.microsoft.com/office/drawing/2014/main" val="3784853754"/>
                  </a:ext>
                </a:extLst>
              </a:tr>
              <a:tr h="0">
                <a:tc>
                  <a:txBody>
                    <a:bodyPr/>
                    <a:lstStyle/>
                    <a:p>
                      <a:pPr algn="just">
                        <a:buNone/>
                      </a:pPr>
                      <a:r>
                        <a:rPr lang="en-ZA" sz="1200" b="0" kern="100" dirty="0">
                          <a:effectLst/>
                        </a:rPr>
                        <a:t>Time constraints in learning and adopting new technologies</a:t>
                      </a:r>
                      <a:endParaRPr lang="en-ZA" sz="1200" b="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buNone/>
                      </a:pPr>
                      <a:r>
                        <a:rPr lang="en-ZA" sz="1200" kern="100" dirty="0">
                          <a:effectLst/>
                          <a:highlight>
                            <a:srgbClr val="FF0000"/>
                          </a:highlight>
                        </a:rPr>
                        <a:t>3.26</a:t>
                      </a:r>
                      <a:endParaRPr lang="en-ZA" sz="1200" kern="100" dirty="0">
                        <a:effectLst/>
                        <a:highlight>
                          <a:srgbClr val="FF0000"/>
                        </a:highligh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buNone/>
                      </a:pPr>
                      <a:r>
                        <a:rPr lang="en-ZA" sz="1200" kern="100">
                          <a:effectLst/>
                        </a:rPr>
                        <a:t>2.59</a:t>
                      </a:r>
                      <a:endParaRPr lang="en-ZA" sz="12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buNone/>
                      </a:pPr>
                      <a:r>
                        <a:rPr lang="en-ZA" sz="1200" kern="100">
                          <a:effectLst/>
                        </a:rPr>
                        <a:t>3.13</a:t>
                      </a:r>
                      <a:endParaRPr lang="en-ZA" sz="12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buNone/>
                      </a:pPr>
                      <a:r>
                        <a:rPr lang="en-ZA" sz="1200" kern="100" dirty="0">
                          <a:effectLst/>
                          <a:highlight>
                            <a:srgbClr val="FF0000"/>
                          </a:highlight>
                        </a:rPr>
                        <a:t>3.80</a:t>
                      </a:r>
                      <a:endParaRPr lang="en-ZA" sz="1200" kern="100" dirty="0">
                        <a:effectLst/>
                        <a:highlight>
                          <a:srgbClr val="FF0000"/>
                        </a:highligh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buNone/>
                      </a:pPr>
                      <a:r>
                        <a:rPr lang="en-ZA" sz="1200" kern="100">
                          <a:effectLst/>
                        </a:rPr>
                        <a:t>3.54</a:t>
                      </a:r>
                      <a:endParaRPr lang="en-ZA" sz="12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buNone/>
                      </a:pPr>
                      <a:r>
                        <a:rPr lang="en-ZA" sz="1200" kern="100">
                          <a:effectLst/>
                        </a:rPr>
                        <a:t>3,26</a:t>
                      </a:r>
                      <a:endParaRPr lang="en-ZA" sz="12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rgbClr val="55C5E9"/>
                    </a:solidFill>
                  </a:tcPr>
                </a:tc>
                <a:extLst>
                  <a:ext uri="{0D108BD9-81ED-4DB2-BD59-A6C34878D82A}">
                    <a16:rowId xmlns:a16="http://schemas.microsoft.com/office/drawing/2014/main" val="1554983980"/>
                  </a:ext>
                </a:extLst>
              </a:tr>
              <a:tr h="0">
                <a:tc>
                  <a:txBody>
                    <a:bodyPr/>
                    <a:lstStyle/>
                    <a:p>
                      <a:pPr algn="just">
                        <a:buNone/>
                      </a:pPr>
                      <a:r>
                        <a:rPr lang="en-ZA" sz="1200" b="0" kern="100" dirty="0">
                          <a:effectLst/>
                        </a:rPr>
                        <a:t>Privacy and security concerns regarding digital tools</a:t>
                      </a:r>
                      <a:endParaRPr lang="en-ZA" sz="1200" b="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buNone/>
                      </a:pPr>
                      <a:r>
                        <a:rPr lang="en-ZA" sz="1200" kern="100">
                          <a:effectLst/>
                        </a:rPr>
                        <a:t>3.01</a:t>
                      </a:r>
                      <a:endParaRPr lang="en-ZA" sz="12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buNone/>
                      </a:pPr>
                      <a:r>
                        <a:rPr lang="en-ZA" sz="1200" kern="100">
                          <a:effectLst/>
                        </a:rPr>
                        <a:t>2.71</a:t>
                      </a:r>
                      <a:endParaRPr lang="en-ZA" sz="12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buNone/>
                      </a:pPr>
                      <a:r>
                        <a:rPr lang="en-ZA" sz="1200" kern="100">
                          <a:effectLst/>
                        </a:rPr>
                        <a:t>3.51</a:t>
                      </a:r>
                      <a:endParaRPr lang="en-ZA" sz="12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buNone/>
                      </a:pPr>
                      <a:r>
                        <a:rPr lang="en-ZA" sz="1200" kern="100">
                          <a:effectLst/>
                        </a:rPr>
                        <a:t>3.40</a:t>
                      </a:r>
                      <a:endParaRPr lang="en-ZA" sz="12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buNone/>
                      </a:pPr>
                      <a:r>
                        <a:rPr lang="en-ZA" sz="1200" kern="100">
                          <a:effectLst/>
                        </a:rPr>
                        <a:t>3.12</a:t>
                      </a:r>
                      <a:endParaRPr lang="en-ZA" sz="12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buNone/>
                      </a:pPr>
                      <a:r>
                        <a:rPr lang="en-ZA" sz="1200" kern="100">
                          <a:effectLst/>
                        </a:rPr>
                        <a:t>3,15</a:t>
                      </a:r>
                      <a:endParaRPr lang="en-ZA" sz="12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rgbClr val="55C5E9"/>
                    </a:solidFill>
                  </a:tcPr>
                </a:tc>
                <a:extLst>
                  <a:ext uri="{0D108BD9-81ED-4DB2-BD59-A6C34878D82A}">
                    <a16:rowId xmlns:a16="http://schemas.microsoft.com/office/drawing/2014/main" val="590650586"/>
                  </a:ext>
                </a:extLst>
              </a:tr>
              <a:tr h="0">
                <a:tc>
                  <a:txBody>
                    <a:bodyPr/>
                    <a:lstStyle/>
                    <a:p>
                      <a:pPr algn="just">
                        <a:buNone/>
                      </a:pPr>
                      <a:r>
                        <a:rPr lang="en-ZA" sz="1200" b="0" kern="100" dirty="0">
                          <a:effectLst/>
                        </a:rPr>
                        <a:t>Limited access to reliable customer support for digital tools</a:t>
                      </a:r>
                      <a:endParaRPr lang="en-ZA" sz="1200" b="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buNone/>
                      </a:pPr>
                      <a:r>
                        <a:rPr lang="en-ZA" sz="1200" kern="100" dirty="0">
                          <a:effectLst/>
                          <a:highlight>
                            <a:srgbClr val="FFFF00"/>
                          </a:highlight>
                        </a:rPr>
                        <a:t>2.67</a:t>
                      </a:r>
                      <a:endParaRPr lang="en-ZA" sz="1200" kern="100" dirty="0">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buNone/>
                      </a:pPr>
                      <a:r>
                        <a:rPr lang="en-ZA" sz="1200" kern="100">
                          <a:effectLst/>
                        </a:rPr>
                        <a:t>2.60</a:t>
                      </a:r>
                      <a:endParaRPr lang="en-ZA" sz="12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buNone/>
                      </a:pPr>
                      <a:r>
                        <a:rPr lang="en-ZA" sz="1200" kern="100">
                          <a:effectLst/>
                        </a:rPr>
                        <a:t>3.14</a:t>
                      </a:r>
                      <a:endParaRPr lang="en-ZA" sz="12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buNone/>
                      </a:pPr>
                      <a:r>
                        <a:rPr lang="en-ZA" sz="1200" kern="100" dirty="0">
                          <a:effectLst/>
                        </a:rPr>
                        <a:t>3.09</a:t>
                      </a:r>
                      <a:endParaRPr lang="en-ZA" sz="12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buNone/>
                      </a:pPr>
                      <a:r>
                        <a:rPr lang="en-ZA" sz="1200" kern="100" dirty="0">
                          <a:effectLst/>
                        </a:rPr>
                        <a:t>3.17</a:t>
                      </a:r>
                      <a:endParaRPr lang="en-ZA" sz="12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buNone/>
                      </a:pPr>
                      <a:r>
                        <a:rPr lang="en-ZA" sz="1200" kern="100">
                          <a:effectLst/>
                        </a:rPr>
                        <a:t>2,94</a:t>
                      </a:r>
                      <a:endParaRPr lang="en-ZA" sz="12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rgbClr val="55C5E9"/>
                    </a:solidFill>
                  </a:tcPr>
                </a:tc>
                <a:extLst>
                  <a:ext uri="{0D108BD9-81ED-4DB2-BD59-A6C34878D82A}">
                    <a16:rowId xmlns:a16="http://schemas.microsoft.com/office/drawing/2014/main" val="38151327"/>
                  </a:ext>
                </a:extLst>
              </a:tr>
              <a:tr h="0">
                <a:tc>
                  <a:txBody>
                    <a:bodyPr/>
                    <a:lstStyle/>
                    <a:p>
                      <a:pPr algn="just">
                        <a:buNone/>
                      </a:pPr>
                      <a:r>
                        <a:rPr lang="en-ZA" sz="1200" b="0" kern="100" dirty="0">
                          <a:effectLst/>
                        </a:rPr>
                        <a:t>Lack of technical expertise or skills to use digital tools effectively</a:t>
                      </a:r>
                      <a:endParaRPr lang="en-ZA" sz="1200" b="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buNone/>
                      </a:pPr>
                      <a:r>
                        <a:rPr lang="en-ZA" sz="1200" kern="100">
                          <a:effectLst/>
                        </a:rPr>
                        <a:t>2.70</a:t>
                      </a:r>
                      <a:endParaRPr lang="en-ZA" sz="12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buNone/>
                      </a:pPr>
                      <a:r>
                        <a:rPr lang="en-ZA" sz="1200" kern="100">
                          <a:effectLst/>
                        </a:rPr>
                        <a:t>2.68</a:t>
                      </a:r>
                      <a:endParaRPr lang="en-ZA" sz="12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buNone/>
                      </a:pPr>
                      <a:r>
                        <a:rPr lang="en-ZA" sz="1200" kern="100">
                          <a:effectLst/>
                        </a:rPr>
                        <a:t>3.25</a:t>
                      </a:r>
                      <a:endParaRPr lang="en-ZA" sz="12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buNone/>
                      </a:pPr>
                      <a:r>
                        <a:rPr lang="en-ZA" sz="1200" kern="100">
                          <a:effectLst/>
                        </a:rPr>
                        <a:t>3.18</a:t>
                      </a:r>
                      <a:endParaRPr lang="en-ZA" sz="12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buNone/>
                      </a:pPr>
                      <a:r>
                        <a:rPr lang="en-ZA" sz="1200" kern="100">
                          <a:effectLst/>
                        </a:rPr>
                        <a:t>3.45</a:t>
                      </a:r>
                      <a:endParaRPr lang="en-ZA" sz="12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buNone/>
                      </a:pPr>
                      <a:r>
                        <a:rPr lang="en-ZA" sz="1200" kern="100">
                          <a:effectLst/>
                        </a:rPr>
                        <a:t>3,05</a:t>
                      </a:r>
                      <a:endParaRPr lang="en-ZA" sz="12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rgbClr val="55C5E9"/>
                    </a:solidFill>
                  </a:tcPr>
                </a:tc>
                <a:extLst>
                  <a:ext uri="{0D108BD9-81ED-4DB2-BD59-A6C34878D82A}">
                    <a16:rowId xmlns:a16="http://schemas.microsoft.com/office/drawing/2014/main" val="2641282113"/>
                  </a:ext>
                </a:extLst>
              </a:tr>
              <a:tr h="0">
                <a:tc>
                  <a:txBody>
                    <a:bodyPr/>
                    <a:lstStyle/>
                    <a:p>
                      <a:pPr algn="just">
                        <a:buNone/>
                      </a:pPr>
                      <a:r>
                        <a:rPr lang="en-ZA" sz="1200" b="0" kern="100" dirty="0">
                          <a:effectLst/>
                        </a:rPr>
                        <a:t>Inadequate digital infrastructure in my region</a:t>
                      </a:r>
                      <a:endParaRPr lang="en-ZA" sz="1200" b="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buNone/>
                      </a:pPr>
                      <a:r>
                        <a:rPr lang="en-ZA" sz="1200" kern="100">
                          <a:effectLst/>
                        </a:rPr>
                        <a:t>2.71</a:t>
                      </a:r>
                      <a:endParaRPr lang="en-ZA" sz="12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buNone/>
                      </a:pPr>
                      <a:r>
                        <a:rPr lang="en-ZA" sz="1200" kern="100" dirty="0">
                          <a:effectLst/>
                          <a:highlight>
                            <a:srgbClr val="FFFF00"/>
                          </a:highlight>
                        </a:rPr>
                        <a:t>2.50</a:t>
                      </a:r>
                      <a:endParaRPr lang="en-ZA" sz="1200" kern="100" dirty="0">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buNone/>
                      </a:pPr>
                      <a:r>
                        <a:rPr lang="en-ZA" sz="1200" kern="100">
                          <a:effectLst/>
                        </a:rPr>
                        <a:t>3.46</a:t>
                      </a:r>
                      <a:endParaRPr lang="en-ZA" sz="12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buNone/>
                      </a:pPr>
                      <a:r>
                        <a:rPr lang="en-ZA" sz="1200" kern="100">
                          <a:effectLst/>
                        </a:rPr>
                        <a:t>3.03</a:t>
                      </a:r>
                      <a:endParaRPr lang="en-ZA" sz="12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buNone/>
                      </a:pPr>
                      <a:r>
                        <a:rPr lang="en-ZA" sz="1200" kern="100" dirty="0">
                          <a:effectLst/>
                          <a:highlight>
                            <a:srgbClr val="FFFF00"/>
                          </a:highlight>
                        </a:rPr>
                        <a:t>2.69</a:t>
                      </a:r>
                      <a:endParaRPr lang="en-ZA" sz="1200" kern="100" dirty="0">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buNone/>
                      </a:pPr>
                      <a:r>
                        <a:rPr lang="en-ZA" sz="1200" kern="100">
                          <a:effectLst/>
                        </a:rPr>
                        <a:t>2,88</a:t>
                      </a:r>
                      <a:endParaRPr lang="en-ZA" sz="12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rgbClr val="55C5E9"/>
                    </a:solidFill>
                  </a:tcPr>
                </a:tc>
                <a:extLst>
                  <a:ext uri="{0D108BD9-81ED-4DB2-BD59-A6C34878D82A}">
                    <a16:rowId xmlns:a16="http://schemas.microsoft.com/office/drawing/2014/main" val="2883268878"/>
                  </a:ext>
                </a:extLst>
              </a:tr>
              <a:tr h="87430">
                <a:tc>
                  <a:txBody>
                    <a:bodyPr/>
                    <a:lstStyle/>
                    <a:p>
                      <a:pPr algn="just">
                        <a:buNone/>
                      </a:pPr>
                      <a:r>
                        <a:rPr lang="en-ZA" sz="1200" b="0" kern="100" dirty="0">
                          <a:effectLst/>
                        </a:rPr>
                        <a:t>Lack of training services to help use digital technologies</a:t>
                      </a:r>
                      <a:endParaRPr lang="en-ZA" sz="1200" b="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buNone/>
                      </a:pPr>
                      <a:r>
                        <a:rPr lang="en-ZA" sz="1200" kern="100">
                          <a:effectLst/>
                        </a:rPr>
                        <a:t>2.75</a:t>
                      </a:r>
                      <a:endParaRPr lang="en-ZA" sz="12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buNone/>
                      </a:pPr>
                      <a:r>
                        <a:rPr lang="en-ZA" sz="1200" kern="100">
                          <a:effectLst/>
                        </a:rPr>
                        <a:t>2.89</a:t>
                      </a:r>
                      <a:endParaRPr lang="en-ZA" sz="12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buNone/>
                      </a:pPr>
                      <a:r>
                        <a:rPr lang="en-ZA" sz="1200" kern="100" dirty="0">
                          <a:effectLst/>
                          <a:highlight>
                            <a:srgbClr val="FF0000"/>
                          </a:highlight>
                        </a:rPr>
                        <a:t>3.73</a:t>
                      </a:r>
                      <a:endParaRPr lang="en-ZA" sz="1200" kern="100" dirty="0">
                        <a:effectLst/>
                        <a:highlight>
                          <a:srgbClr val="FF0000"/>
                        </a:highligh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buNone/>
                      </a:pPr>
                      <a:r>
                        <a:rPr lang="en-ZA" sz="1200" kern="100">
                          <a:effectLst/>
                        </a:rPr>
                        <a:t>3.65</a:t>
                      </a:r>
                      <a:endParaRPr lang="en-ZA" sz="12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buNone/>
                      </a:pPr>
                      <a:r>
                        <a:rPr lang="en-ZA" sz="1200" kern="100">
                          <a:effectLst/>
                        </a:rPr>
                        <a:t>3.25</a:t>
                      </a:r>
                      <a:endParaRPr lang="en-ZA" sz="12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buNone/>
                      </a:pPr>
                      <a:r>
                        <a:rPr lang="en-ZA" sz="1200" kern="100">
                          <a:effectLst/>
                        </a:rPr>
                        <a:t>3,25</a:t>
                      </a:r>
                      <a:endParaRPr lang="en-ZA" sz="12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rgbClr val="55C5E9"/>
                    </a:solidFill>
                  </a:tcPr>
                </a:tc>
                <a:extLst>
                  <a:ext uri="{0D108BD9-81ED-4DB2-BD59-A6C34878D82A}">
                    <a16:rowId xmlns:a16="http://schemas.microsoft.com/office/drawing/2014/main" val="3521351859"/>
                  </a:ext>
                </a:extLst>
              </a:tr>
              <a:tr h="0">
                <a:tc>
                  <a:txBody>
                    <a:bodyPr/>
                    <a:lstStyle/>
                    <a:p>
                      <a:pPr algn="just">
                        <a:buNone/>
                      </a:pPr>
                      <a:r>
                        <a:rPr lang="en-ZA" sz="1200" b="0" kern="100" dirty="0">
                          <a:effectLst/>
                        </a:rPr>
                        <a:t>High costs of data and training services for digital technologies</a:t>
                      </a:r>
                      <a:endParaRPr lang="en-ZA" sz="1200" b="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buNone/>
                      </a:pPr>
                      <a:r>
                        <a:rPr lang="en-ZA" sz="1200" kern="100">
                          <a:effectLst/>
                        </a:rPr>
                        <a:t>3.25</a:t>
                      </a:r>
                      <a:endParaRPr lang="en-ZA" sz="12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buNone/>
                      </a:pPr>
                      <a:r>
                        <a:rPr lang="en-ZA" sz="1200" kern="100">
                          <a:effectLst/>
                        </a:rPr>
                        <a:t>3.14</a:t>
                      </a:r>
                      <a:endParaRPr lang="en-ZA" sz="12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buNone/>
                      </a:pPr>
                      <a:r>
                        <a:rPr lang="en-ZA" sz="1200" kern="100">
                          <a:effectLst/>
                        </a:rPr>
                        <a:t>3.53</a:t>
                      </a:r>
                      <a:endParaRPr lang="en-ZA" sz="12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buNone/>
                      </a:pPr>
                      <a:r>
                        <a:rPr lang="en-ZA" sz="1200" kern="100" dirty="0">
                          <a:effectLst/>
                          <a:highlight>
                            <a:srgbClr val="FF0000"/>
                          </a:highlight>
                        </a:rPr>
                        <a:t>3.80</a:t>
                      </a:r>
                      <a:endParaRPr lang="en-ZA" sz="1200" kern="100" dirty="0">
                        <a:effectLst/>
                        <a:highlight>
                          <a:srgbClr val="FF0000"/>
                        </a:highligh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buNone/>
                      </a:pPr>
                      <a:r>
                        <a:rPr lang="en-ZA" sz="1200" kern="100" dirty="0">
                          <a:effectLst/>
                          <a:highlight>
                            <a:srgbClr val="FF0000"/>
                          </a:highlight>
                        </a:rPr>
                        <a:t>3.65</a:t>
                      </a:r>
                      <a:endParaRPr lang="en-ZA" sz="1200" kern="100" dirty="0">
                        <a:effectLst/>
                        <a:highlight>
                          <a:srgbClr val="FF0000"/>
                        </a:highligh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buNone/>
                      </a:pPr>
                      <a:r>
                        <a:rPr lang="en-ZA" sz="1200" kern="100">
                          <a:effectLst/>
                        </a:rPr>
                        <a:t>3,47</a:t>
                      </a:r>
                      <a:endParaRPr lang="en-ZA" sz="12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rgbClr val="55C5E9"/>
                    </a:solidFill>
                  </a:tcPr>
                </a:tc>
                <a:extLst>
                  <a:ext uri="{0D108BD9-81ED-4DB2-BD59-A6C34878D82A}">
                    <a16:rowId xmlns:a16="http://schemas.microsoft.com/office/drawing/2014/main" val="343853394"/>
                  </a:ext>
                </a:extLst>
              </a:tr>
              <a:tr h="0">
                <a:tc>
                  <a:txBody>
                    <a:bodyPr/>
                    <a:lstStyle/>
                    <a:p>
                      <a:pPr algn="just">
                        <a:buNone/>
                      </a:pPr>
                      <a:r>
                        <a:rPr lang="en-ZA" sz="1200" b="0" kern="100" dirty="0">
                          <a:effectLst/>
                        </a:rPr>
                        <a:t>Lack of government funding or incentives to support the digital transformation of tourism SMMEs</a:t>
                      </a:r>
                      <a:endParaRPr lang="en-ZA" sz="1200" b="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buNone/>
                      </a:pPr>
                      <a:r>
                        <a:rPr lang="en-ZA" sz="1200" kern="100">
                          <a:effectLst/>
                        </a:rPr>
                        <a:t>3.24</a:t>
                      </a:r>
                      <a:endParaRPr lang="en-ZA" sz="12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buNone/>
                      </a:pPr>
                      <a:r>
                        <a:rPr lang="en-ZA" sz="1200" kern="100" dirty="0">
                          <a:effectLst/>
                          <a:highlight>
                            <a:srgbClr val="FF0000"/>
                          </a:highlight>
                        </a:rPr>
                        <a:t>3.83</a:t>
                      </a:r>
                      <a:endParaRPr lang="en-ZA" sz="1200" kern="100" dirty="0">
                        <a:effectLst/>
                        <a:highlight>
                          <a:srgbClr val="FF0000"/>
                        </a:highligh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buNone/>
                      </a:pPr>
                      <a:r>
                        <a:rPr lang="en-ZA" sz="1200" kern="100" dirty="0">
                          <a:effectLst/>
                          <a:highlight>
                            <a:srgbClr val="FF0000"/>
                          </a:highlight>
                        </a:rPr>
                        <a:t>3.81</a:t>
                      </a:r>
                      <a:endParaRPr lang="en-ZA" sz="1200" kern="100" dirty="0">
                        <a:effectLst/>
                        <a:highlight>
                          <a:srgbClr val="FF0000"/>
                        </a:highligh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buNone/>
                      </a:pPr>
                      <a:r>
                        <a:rPr lang="en-ZA" sz="1200" kern="100">
                          <a:effectLst/>
                        </a:rPr>
                        <a:t>3.74</a:t>
                      </a:r>
                      <a:endParaRPr lang="en-ZA" sz="12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buNone/>
                      </a:pPr>
                      <a:r>
                        <a:rPr lang="en-ZA" sz="1200" kern="100" dirty="0">
                          <a:effectLst/>
                          <a:highlight>
                            <a:srgbClr val="FF0000"/>
                          </a:highlight>
                        </a:rPr>
                        <a:t>3.97</a:t>
                      </a:r>
                      <a:endParaRPr lang="en-ZA" sz="1200" kern="100" dirty="0">
                        <a:effectLst/>
                        <a:highlight>
                          <a:srgbClr val="FF0000"/>
                        </a:highligh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buNone/>
                      </a:pPr>
                      <a:r>
                        <a:rPr lang="en-ZA" sz="1200" kern="100">
                          <a:effectLst/>
                        </a:rPr>
                        <a:t>3,72</a:t>
                      </a:r>
                      <a:endParaRPr lang="en-ZA" sz="12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rgbClr val="55C5E9"/>
                    </a:solidFill>
                  </a:tcPr>
                </a:tc>
                <a:extLst>
                  <a:ext uri="{0D108BD9-81ED-4DB2-BD59-A6C34878D82A}">
                    <a16:rowId xmlns:a16="http://schemas.microsoft.com/office/drawing/2014/main" val="941804482"/>
                  </a:ext>
                </a:extLst>
              </a:tr>
              <a:tr h="0">
                <a:tc>
                  <a:txBody>
                    <a:bodyPr/>
                    <a:lstStyle/>
                    <a:p>
                      <a:pPr algn="just">
                        <a:buNone/>
                      </a:pPr>
                      <a:r>
                        <a:rPr lang="en-ZA" sz="1200" b="0" kern="100" dirty="0">
                          <a:effectLst/>
                        </a:rPr>
                        <a:t>Getting finance from the bank (loan) to pay for digital infrastructure and equipment.</a:t>
                      </a:r>
                      <a:endParaRPr lang="en-ZA" sz="1200" b="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buNone/>
                      </a:pPr>
                      <a:r>
                        <a:rPr lang="en-ZA" sz="1200" kern="100">
                          <a:effectLst/>
                        </a:rPr>
                        <a:t>3.01</a:t>
                      </a:r>
                      <a:endParaRPr lang="en-ZA" sz="12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buNone/>
                      </a:pPr>
                      <a:r>
                        <a:rPr lang="en-ZA" sz="1200" kern="100" dirty="0">
                          <a:effectLst/>
                          <a:highlight>
                            <a:srgbClr val="FF0000"/>
                          </a:highlight>
                        </a:rPr>
                        <a:t>3.31</a:t>
                      </a:r>
                      <a:endParaRPr lang="en-ZA" sz="1200" kern="100" dirty="0">
                        <a:effectLst/>
                        <a:highlight>
                          <a:srgbClr val="FF0000"/>
                        </a:highligh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buNone/>
                      </a:pPr>
                      <a:r>
                        <a:rPr lang="en-ZA" sz="1200" kern="100">
                          <a:effectLst/>
                        </a:rPr>
                        <a:t>3.41</a:t>
                      </a:r>
                      <a:endParaRPr lang="en-ZA" sz="12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buNone/>
                      </a:pPr>
                      <a:r>
                        <a:rPr lang="en-ZA" sz="1200" kern="100">
                          <a:effectLst/>
                        </a:rPr>
                        <a:t>3.54</a:t>
                      </a:r>
                      <a:endParaRPr lang="en-ZA" sz="12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buNone/>
                      </a:pPr>
                      <a:r>
                        <a:rPr lang="en-ZA" sz="1200" kern="100">
                          <a:effectLst/>
                        </a:rPr>
                        <a:t>3.39</a:t>
                      </a:r>
                      <a:endParaRPr lang="en-ZA" sz="12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buNone/>
                      </a:pPr>
                      <a:r>
                        <a:rPr lang="en-ZA" sz="1200" kern="100" dirty="0">
                          <a:effectLst/>
                        </a:rPr>
                        <a:t>3,33</a:t>
                      </a:r>
                      <a:endParaRPr lang="en-ZA" sz="12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rgbClr val="55C5E9"/>
                    </a:solidFill>
                  </a:tcPr>
                </a:tc>
                <a:extLst>
                  <a:ext uri="{0D108BD9-81ED-4DB2-BD59-A6C34878D82A}">
                    <a16:rowId xmlns:a16="http://schemas.microsoft.com/office/drawing/2014/main" val="3346747131"/>
                  </a:ext>
                </a:extLst>
              </a:tr>
            </a:tbl>
          </a:graphicData>
        </a:graphic>
      </p:graphicFrame>
    </p:spTree>
    <p:extLst>
      <p:ext uri="{BB962C8B-B14F-4D97-AF65-F5344CB8AC3E}">
        <p14:creationId xmlns:p14="http://schemas.microsoft.com/office/powerpoint/2010/main" val="18314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8FEF070-ACD1-8173-9203-F5CD44DA1CEA}"/>
              </a:ext>
            </a:extLst>
          </p:cNvPr>
          <p:cNvSpPr>
            <a:spLocks noGrp="1"/>
          </p:cNvSpPr>
          <p:nvPr>
            <p:ph type="title"/>
          </p:nvPr>
        </p:nvSpPr>
        <p:spPr>
          <a:xfrm>
            <a:off x="766482" y="195750"/>
            <a:ext cx="11054043" cy="494061"/>
          </a:xfrm>
        </p:spPr>
        <p:txBody>
          <a:bodyPr/>
          <a:lstStyle/>
          <a:p>
            <a:r>
              <a:rPr lang="en-ZA" dirty="0"/>
              <a:t>Innovative opportunities for tourism SMMEs</a:t>
            </a:r>
          </a:p>
        </p:txBody>
      </p:sp>
      <p:sp>
        <p:nvSpPr>
          <p:cNvPr id="5" name="TextBox 4">
            <a:extLst>
              <a:ext uri="{FF2B5EF4-FFF2-40B4-BE49-F238E27FC236}">
                <a16:creationId xmlns:a16="http://schemas.microsoft.com/office/drawing/2014/main" id="{E095B7D4-9676-B418-3B6B-69E35221F838}"/>
              </a:ext>
            </a:extLst>
          </p:cNvPr>
          <p:cNvSpPr txBox="1"/>
          <p:nvPr/>
        </p:nvSpPr>
        <p:spPr>
          <a:xfrm>
            <a:off x="157913" y="1274737"/>
            <a:ext cx="3978442" cy="5224315"/>
          </a:xfrm>
          <a:prstGeom prst="rect">
            <a:avLst/>
          </a:prstGeom>
          <a:noFill/>
        </p:spPr>
        <p:txBody>
          <a:bodyPr wrap="square">
            <a:spAutoFit/>
          </a:bodyPr>
          <a:lstStyle/>
          <a:p>
            <a:pPr marL="285750" indent="-285750" algn="just">
              <a:lnSpc>
                <a:spcPct val="150000"/>
              </a:lnSpc>
              <a:buFont typeface="Arial" panose="020B0604020202020204" pitchFamily="34" charset="0"/>
              <a:buChar char="•"/>
            </a:pPr>
            <a:r>
              <a:rPr lang="en-GB" sz="1400" dirty="0">
                <a:latin typeface="Arial Narrow" panose="020B0604020202020204" pitchFamily="34" charset="0"/>
                <a:ea typeface="Times New Roman" panose="02020603050405020304" pitchFamily="18" charset="0"/>
              </a:rPr>
              <a:t> </a:t>
            </a:r>
            <a:r>
              <a:rPr lang="en-GB" sz="1300" dirty="0">
                <a:latin typeface="Arial Narrow" panose="020B0604020202020204" pitchFamily="34" charset="0"/>
                <a:ea typeface="Times New Roman" panose="02020603050405020304" pitchFamily="18" charset="0"/>
              </a:rPr>
              <a:t>Overall, most businesses highly rated digital marketing and viewed it as essential for business growth</a:t>
            </a:r>
            <a:r>
              <a:rPr lang="en-ZA" sz="1300" dirty="0">
                <a:effectLst/>
                <a:latin typeface="Arial Narrow" panose="020B0604020202020204" pitchFamily="34" charset="0"/>
                <a:ea typeface="Times New Roman" panose="02020603050405020304" pitchFamily="18" charset="0"/>
              </a:rPr>
              <a:t>, followed by data analytics for business decision-making.</a:t>
            </a:r>
          </a:p>
          <a:p>
            <a:pPr marL="285750" indent="-285750" algn="just">
              <a:lnSpc>
                <a:spcPct val="150000"/>
              </a:lnSpc>
              <a:buFont typeface="Arial" panose="020B0604020202020204" pitchFamily="34" charset="0"/>
              <a:buChar char="•"/>
            </a:pPr>
            <a:r>
              <a:rPr lang="en-ZA" sz="1300" dirty="0">
                <a:effectLst/>
                <a:latin typeface="Arial Narrow" panose="020B0604020202020204" pitchFamily="34" charset="0"/>
                <a:ea typeface="Times New Roman" panose="02020603050405020304" pitchFamily="18" charset="0"/>
              </a:rPr>
              <a:t>Mobile applications were also rated high and viewed as fundamental in improving customer engagement and streamlining booking. </a:t>
            </a:r>
          </a:p>
          <a:p>
            <a:pPr marL="285750" indent="-285750" algn="just">
              <a:lnSpc>
                <a:spcPct val="150000"/>
              </a:lnSpc>
              <a:buFont typeface="Arial" panose="020B0604020202020204" pitchFamily="34" charset="0"/>
              <a:buChar char="•"/>
            </a:pPr>
            <a:r>
              <a:rPr lang="en-ZA" sz="1300" dirty="0">
                <a:effectLst/>
                <a:latin typeface="Arial Narrow" panose="020B0604020202020204" pitchFamily="34" charset="0"/>
                <a:ea typeface="Times New Roman" panose="02020603050405020304" pitchFamily="18" charset="0"/>
              </a:rPr>
              <a:t>Integrating AI for customer service and integrating Augmented Reality (AR) or Virtual Reality (VR) for immersive experiences were moderately supported, showing the growing awareness of their operational and experiential value in tourism. </a:t>
            </a:r>
          </a:p>
          <a:p>
            <a:pPr marL="285750" indent="-285750" algn="just">
              <a:lnSpc>
                <a:spcPct val="150000"/>
              </a:lnSpc>
              <a:buFont typeface="Arial" panose="020B0604020202020204" pitchFamily="34" charset="0"/>
              <a:buChar char="•"/>
            </a:pPr>
            <a:r>
              <a:rPr lang="en-ZA" sz="1300" dirty="0">
                <a:effectLst/>
                <a:latin typeface="Arial Narrow" panose="020B0604020202020204" pitchFamily="34" charset="0"/>
                <a:ea typeface="Times New Roman" panose="02020603050405020304" pitchFamily="18" charset="0"/>
              </a:rPr>
              <a:t>Blockchain, though significantly rated, opinions were more mixed than other opportunities</a:t>
            </a:r>
            <a:r>
              <a:rPr lang="en-ZA" sz="1300" dirty="0">
                <a:latin typeface="Arial Narrow" panose="020B0604020202020204" pitchFamily="34" charset="0"/>
                <a:ea typeface="Times New Roman" panose="02020603050405020304" pitchFamily="18" charset="0"/>
              </a:rPr>
              <a:t>. </a:t>
            </a:r>
          </a:p>
          <a:p>
            <a:pPr marL="285750" indent="-285750" algn="just">
              <a:lnSpc>
                <a:spcPct val="150000"/>
              </a:lnSpc>
              <a:buFont typeface="Arial" panose="020B0604020202020204" pitchFamily="34" charset="0"/>
              <a:buChar char="•"/>
            </a:pPr>
            <a:r>
              <a:rPr lang="en-GB" sz="1300" dirty="0">
                <a:latin typeface="Arial Narrow" panose="020B0604020202020204" pitchFamily="34" charset="0"/>
                <a:ea typeface="Times New Roman" panose="02020603050405020304" pitchFamily="18" charset="0"/>
              </a:rPr>
              <a:t>Higher innovative opportunities for each province are highlighted in green and lower ones in yellow</a:t>
            </a:r>
          </a:p>
          <a:p>
            <a:pPr marL="285750" indent="-285750" algn="just">
              <a:lnSpc>
                <a:spcPct val="150000"/>
              </a:lnSpc>
              <a:buFont typeface="Arial" panose="020B0604020202020204" pitchFamily="34" charset="0"/>
              <a:buChar char="•"/>
            </a:pPr>
            <a:endParaRPr lang="en-ZA" sz="1400" dirty="0">
              <a:latin typeface="Arial Narrow" panose="020B0604020202020204" pitchFamily="34" charset="0"/>
              <a:ea typeface="Times New Roman" panose="02020603050405020304" pitchFamily="18" charset="0"/>
            </a:endParaRPr>
          </a:p>
          <a:p>
            <a:pPr marL="285750" indent="-285750" algn="just">
              <a:lnSpc>
                <a:spcPct val="150000"/>
              </a:lnSpc>
              <a:buFont typeface="Arial" panose="020B0604020202020204" pitchFamily="34" charset="0"/>
              <a:buChar char="•"/>
            </a:pPr>
            <a:endParaRPr lang="en-ZA" sz="1400" dirty="0">
              <a:effectLst/>
              <a:latin typeface="Times New Roman" panose="02020603050405020304" pitchFamily="18" charset="0"/>
              <a:ea typeface="Times New Roman" panose="02020603050405020304" pitchFamily="18" charset="0"/>
            </a:endParaRPr>
          </a:p>
        </p:txBody>
      </p:sp>
      <p:graphicFrame>
        <p:nvGraphicFramePr>
          <p:cNvPr id="7" name="Content Placeholder 6">
            <a:extLst>
              <a:ext uri="{FF2B5EF4-FFF2-40B4-BE49-F238E27FC236}">
                <a16:creationId xmlns:a16="http://schemas.microsoft.com/office/drawing/2014/main" id="{C3D09D3D-6C66-11C5-B1EF-BFCC2DEB2C07}"/>
              </a:ext>
            </a:extLst>
          </p:cNvPr>
          <p:cNvGraphicFramePr>
            <a:graphicFrameLocks noGrp="1"/>
          </p:cNvGraphicFramePr>
          <p:nvPr>
            <p:ph idx="1"/>
            <p:extLst>
              <p:ext uri="{D42A27DB-BD31-4B8C-83A1-F6EECF244321}">
                <p14:modId xmlns:p14="http://schemas.microsoft.com/office/powerpoint/2010/main" val="2316406207"/>
              </p:ext>
            </p:extLst>
          </p:nvPr>
        </p:nvGraphicFramePr>
        <p:xfrm>
          <a:off x="4213562" y="1411877"/>
          <a:ext cx="7684170" cy="4556760"/>
        </p:xfrm>
        <a:graphic>
          <a:graphicData uri="http://schemas.openxmlformats.org/drawingml/2006/table">
            <a:tbl>
              <a:tblPr firstRow="1" firstCol="1" bandRow="1">
                <a:tableStyleId>{21E4AEA4-8DFA-4A89-87EB-49C32662AFE0}</a:tableStyleId>
              </a:tblPr>
              <a:tblGrid>
                <a:gridCol w="3216441">
                  <a:extLst>
                    <a:ext uri="{9D8B030D-6E8A-4147-A177-3AD203B41FA5}">
                      <a16:colId xmlns:a16="http://schemas.microsoft.com/office/drawing/2014/main" val="2279845971"/>
                    </a:ext>
                  </a:extLst>
                </a:gridCol>
                <a:gridCol w="569495">
                  <a:extLst>
                    <a:ext uri="{9D8B030D-6E8A-4147-A177-3AD203B41FA5}">
                      <a16:colId xmlns:a16="http://schemas.microsoft.com/office/drawing/2014/main" val="1070032435"/>
                    </a:ext>
                  </a:extLst>
                </a:gridCol>
                <a:gridCol w="842210">
                  <a:extLst>
                    <a:ext uri="{9D8B030D-6E8A-4147-A177-3AD203B41FA5}">
                      <a16:colId xmlns:a16="http://schemas.microsoft.com/office/drawing/2014/main" val="1295908765"/>
                    </a:ext>
                  </a:extLst>
                </a:gridCol>
                <a:gridCol w="866274">
                  <a:extLst>
                    <a:ext uri="{9D8B030D-6E8A-4147-A177-3AD203B41FA5}">
                      <a16:colId xmlns:a16="http://schemas.microsoft.com/office/drawing/2014/main" val="675005082"/>
                    </a:ext>
                  </a:extLst>
                </a:gridCol>
                <a:gridCol w="585537">
                  <a:extLst>
                    <a:ext uri="{9D8B030D-6E8A-4147-A177-3AD203B41FA5}">
                      <a16:colId xmlns:a16="http://schemas.microsoft.com/office/drawing/2014/main" val="2971500715"/>
                    </a:ext>
                  </a:extLst>
                </a:gridCol>
                <a:gridCol w="842211">
                  <a:extLst>
                    <a:ext uri="{9D8B030D-6E8A-4147-A177-3AD203B41FA5}">
                      <a16:colId xmlns:a16="http://schemas.microsoft.com/office/drawing/2014/main" val="2147206774"/>
                    </a:ext>
                  </a:extLst>
                </a:gridCol>
                <a:gridCol w="762002">
                  <a:extLst>
                    <a:ext uri="{9D8B030D-6E8A-4147-A177-3AD203B41FA5}">
                      <a16:colId xmlns:a16="http://schemas.microsoft.com/office/drawing/2014/main" val="2951715581"/>
                    </a:ext>
                  </a:extLst>
                </a:gridCol>
              </a:tblGrid>
              <a:tr h="305715">
                <a:tc>
                  <a:txBody>
                    <a:bodyPr/>
                    <a:lstStyle/>
                    <a:p>
                      <a:pPr algn="just">
                        <a:buNone/>
                      </a:pPr>
                      <a:r>
                        <a:rPr lang="en-ZA" sz="1300" b="1" kern="100" dirty="0">
                          <a:solidFill>
                            <a:srgbClr val="000000"/>
                          </a:solidFill>
                          <a:effectLst/>
                          <a:latin typeface="+mn-lt"/>
                        </a:rPr>
                        <a:t>Innovation opportunities</a:t>
                      </a:r>
                      <a:endParaRPr lang="en-ZA" sz="1300" b="1" kern="100" dirty="0">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algn="just">
                        <a:buNone/>
                      </a:pPr>
                      <a:r>
                        <a:rPr lang="en-ZA" sz="1300" b="1" kern="100" dirty="0">
                          <a:solidFill>
                            <a:srgbClr val="000000"/>
                          </a:solidFill>
                          <a:effectLst/>
                          <a:latin typeface="+mn-lt"/>
                        </a:rPr>
                        <a:t>Free</a:t>
                      </a:r>
                    </a:p>
                    <a:p>
                      <a:pPr algn="just">
                        <a:buNone/>
                      </a:pPr>
                      <a:r>
                        <a:rPr lang="en-ZA" sz="1300" b="1" kern="100" dirty="0">
                          <a:solidFill>
                            <a:srgbClr val="000000"/>
                          </a:solidFill>
                          <a:effectLst/>
                          <a:latin typeface="+mn-lt"/>
                        </a:rPr>
                        <a:t>State</a:t>
                      </a:r>
                      <a:endParaRPr lang="en-ZA" sz="1300" b="1" kern="100" dirty="0">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algn="just">
                        <a:buNone/>
                      </a:pPr>
                      <a:r>
                        <a:rPr lang="en-ZA" sz="1300" b="1" kern="100" dirty="0">
                          <a:solidFill>
                            <a:srgbClr val="000000"/>
                          </a:solidFill>
                          <a:effectLst/>
                          <a:latin typeface="+mn-lt"/>
                        </a:rPr>
                        <a:t>Gauteng</a:t>
                      </a:r>
                      <a:endParaRPr lang="en-ZA" sz="1300" b="1" kern="100" dirty="0">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algn="just">
                        <a:buNone/>
                      </a:pPr>
                      <a:r>
                        <a:rPr lang="en-ZA" sz="1300" b="1" kern="100" dirty="0">
                          <a:solidFill>
                            <a:srgbClr val="000000"/>
                          </a:solidFill>
                          <a:effectLst/>
                          <a:latin typeface="+mn-lt"/>
                        </a:rPr>
                        <a:t>Northern</a:t>
                      </a:r>
                    </a:p>
                    <a:p>
                      <a:pPr algn="just">
                        <a:buNone/>
                      </a:pPr>
                      <a:r>
                        <a:rPr lang="en-ZA" sz="1300" b="1" kern="100" dirty="0">
                          <a:solidFill>
                            <a:srgbClr val="000000"/>
                          </a:solidFill>
                          <a:effectLst/>
                          <a:latin typeface="+mn-lt"/>
                        </a:rPr>
                        <a:t>Cape</a:t>
                      </a:r>
                      <a:endParaRPr lang="en-ZA" sz="1300" b="1" kern="100" dirty="0">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algn="just">
                        <a:buNone/>
                      </a:pPr>
                      <a:r>
                        <a:rPr lang="en-ZA" sz="1300" b="1" kern="100" dirty="0">
                          <a:solidFill>
                            <a:srgbClr val="000000"/>
                          </a:solidFill>
                          <a:effectLst/>
                          <a:latin typeface="+mn-lt"/>
                        </a:rPr>
                        <a:t>North</a:t>
                      </a:r>
                    </a:p>
                    <a:p>
                      <a:pPr algn="just">
                        <a:buNone/>
                      </a:pPr>
                      <a:r>
                        <a:rPr lang="en-ZA" sz="1300" b="1" kern="100" dirty="0">
                          <a:solidFill>
                            <a:srgbClr val="000000"/>
                          </a:solidFill>
                          <a:effectLst/>
                          <a:latin typeface="+mn-lt"/>
                        </a:rPr>
                        <a:t>West</a:t>
                      </a:r>
                      <a:endParaRPr lang="en-ZA" sz="1300" b="1" kern="100" dirty="0">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algn="just">
                        <a:buNone/>
                      </a:pPr>
                      <a:r>
                        <a:rPr lang="en-ZA" sz="1300" b="1" kern="100" dirty="0">
                          <a:solidFill>
                            <a:srgbClr val="000000"/>
                          </a:solidFill>
                          <a:effectLst/>
                          <a:latin typeface="+mn-lt"/>
                        </a:rPr>
                        <a:t>Western</a:t>
                      </a:r>
                    </a:p>
                    <a:p>
                      <a:pPr algn="just">
                        <a:buNone/>
                      </a:pPr>
                      <a:r>
                        <a:rPr lang="en-ZA" sz="1300" b="1" kern="100" dirty="0">
                          <a:solidFill>
                            <a:srgbClr val="000000"/>
                          </a:solidFill>
                          <a:effectLst/>
                          <a:latin typeface="+mn-lt"/>
                        </a:rPr>
                        <a:t>Cape</a:t>
                      </a:r>
                      <a:endParaRPr lang="en-ZA" sz="1300" b="1" kern="100" dirty="0">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algn="just">
                        <a:buNone/>
                      </a:pPr>
                      <a:r>
                        <a:rPr lang="en-ZA" sz="1300" b="1" kern="100" dirty="0">
                          <a:solidFill>
                            <a:srgbClr val="000000"/>
                          </a:solidFill>
                          <a:effectLst/>
                          <a:latin typeface="+mn-lt"/>
                        </a:rPr>
                        <a:t>Overall</a:t>
                      </a:r>
                      <a:endParaRPr lang="en-ZA" sz="1300" b="1" kern="100" dirty="0">
                        <a:effectLst/>
                        <a:latin typeface="+mn-lt"/>
                      </a:endParaRPr>
                    </a:p>
                    <a:p>
                      <a:pPr algn="just">
                        <a:buNone/>
                      </a:pPr>
                      <a:r>
                        <a:rPr lang="en-ZA" sz="1300" b="1" kern="100" dirty="0">
                          <a:solidFill>
                            <a:srgbClr val="000000"/>
                          </a:solidFill>
                          <a:effectLst/>
                          <a:latin typeface="+mn-lt"/>
                        </a:rPr>
                        <a:t>Mean</a:t>
                      </a:r>
                      <a:endParaRPr lang="en-ZA" sz="1300" b="1" kern="100" dirty="0">
                        <a:effectLst/>
                        <a:latin typeface="+mn-lt"/>
                        <a:ea typeface="Times New Roman" panose="02020603050405020304" pitchFamily="18" charset="0"/>
                        <a:cs typeface="Times New Roman" panose="02020603050405020304" pitchFamily="18" charset="0"/>
                      </a:endParaRPr>
                    </a:p>
                  </a:txBody>
                  <a:tcPr marL="68580" marR="68580" marT="0" marB="0">
                    <a:solidFill>
                      <a:srgbClr val="55C5E9"/>
                    </a:solidFill>
                  </a:tcPr>
                </a:tc>
                <a:extLst>
                  <a:ext uri="{0D108BD9-81ED-4DB2-BD59-A6C34878D82A}">
                    <a16:rowId xmlns:a16="http://schemas.microsoft.com/office/drawing/2014/main" val="2649307150"/>
                  </a:ext>
                </a:extLst>
              </a:tr>
              <a:tr h="458572">
                <a:tc>
                  <a:txBody>
                    <a:bodyPr/>
                    <a:lstStyle/>
                    <a:p>
                      <a:pPr algn="l">
                        <a:buNone/>
                      </a:pPr>
                      <a:r>
                        <a:rPr lang="en-ZA" sz="1300" b="0" kern="100" dirty="0">
                          <a:effectLst/>
                          <a:latin typeface="+mn-lt"/>
                        </a:rPr>
                        <a:t>Integrating artificial intelligence (AI) for customer service (e.g. chatbots, virtual assistants) enhances business operations</a:t>
                      </a:r>
                      <a:endParaRPr lang="en-ZA" sz="1300" b="0" kern="100" dirty="0">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algn="just">
                        <a:buNone/>
                      </a:pPr>
                      <a:r>
                        <a:rPr lang="en-ZA" sz="1300" b="0" kern="100" dirty="0">
                          <a:effectLst/>
                          <a:highlight>
                            <a:srgbClr val="FFFF00"/>
                          </a:highlight>
                          <a:latin typeface="+mn-lt"/>
                        </a:rPr>
                        <a:t>3.70</a:t>
                      </a:r>
                      <a:endParaRPr lang="en-ZA" sz="1300" b="0" kern="100" dirty="0">
                        <a:effectLst/>
                        <a:highlight>
                          <a:srgbClr val="FFFF00"/>
                        </a:highligh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algn="just">
                        <a:buNone/>
                      </a:pPr>
                      <a:r>
                        <a:rPr lang="en-ZA" sz="1300" b="0" kern="100">
                          <a:effectLst/>
                          <a:latin typeface="+mn-lt"/>
                        </a:rPr>
                        <a:t>4.06</a:t>
                      </a:r>
                      <a:endParaRPr lang="en-ZA" sz="1300" b="0" kern="100">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algn="just">
                        <a:buNone/>
                      </a:pPr>
                      <a:r>
                        <a:rPr lang="en-ZA" sz="1300" b="0" kern="100" dirty="0">
                          <a:effectLst/>
                          <a:highlight>
                            <a:srgbClr val="FFFF00"/>
                          </a:highlight>
                          <a:latin typeface="+mn-lt"/>
                        </a:rPr>
                        <a:t>3.71</a:t>
                      </a:r>
                      <a:endParaRPr lang="en-ZA" sz="1300" b="0" kern="100" dirty="0">
                        <a:effectLst/>
                        <a:highlight>
                          <a:srgbClr val="FFFF00"/>
                        </a:highligh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algn="just">
                        <a:buNone/>
                      </a:pPr>
                      <a:r>
                        <a:rPr lang="en-ZA" sz="1300" b="0" kern="100" dirty="0">
                          <a:effectLst/>
                          <a:highlight>
                            <a:srgbClr val="FFFF00"/>
                          </a:highlight>
                          <a:latin typeface="+mn-lt"/>
                        </a:rPr>
                        <a:t>3.23</a:t>
                      </a:r>
                      <a:endParaRPr lang="en-ZA" sz="1300" b="0" kern="100" dirty="0">
                        <a:effectLst/>
                        <a:highlight>
                          <a:srgbClr val="FFFF00"/>
                        </a:highligh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algn="just">
                        <a:buNone/>
                      </a:pPr>
                      <a:r>
                        <a:rPr lang="en-ZA" sz="1300" b="0" kern="100">
                          <a:effectLst/>
                          <a:latin typeface="+mn-lt"/>
                        </a:rPr>
                        <a:t>3.52</a:t>
                      </a:r>
                      <a:endParaRPr lang="en-ZA" sz="1300" b="0" kern="100">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algn="just">
                        <a:buNone/>
                      </a:pPr>
                      <a:r>
                        <a:rPr lang="en-ZA" sz="1300" b="0" kern="100">
                          <a:effectLst/>
                          <a:latin typeface="+mn-lt"/>
                        </a:rPr>
                        <a:t>3,65</a:t>
                      </a:r>
                      <a:endParaRPr lang="en-ZA" sz="1300" b="0" kern="100">
                        <a:effectLst/>
                        <a:latin typeface="+mn-lt"/>
                        <a:ea typeface="Times New Roman" panose="02020603050405020304" pitchFamily="18" charset="0"/>
                        <a:cs typeface="Times New Roman" panose="02020603050405020304" pitchFamily="18" charset="0"/>
                      </a:endParaRPr>
                    </a:p>
                  </a:txBody>
                  <a:tcPr marL="68580" marR="68580" marT="0" marB="0">
                    <a:solidFill>
                      <a:srgbClr val="55C5E9"/>
                    </a:solidFill>
                  </a:tcPr>
                </a:tc>
                <a:extLst>
                  <a:ext uri="{0D108BD9-81ED-4DB2-BD59-A6C34878D82A}">
                    <a16:rowId xmlns:a16="http://schemas.microsoft.com/office/drawing/2014/main" val="2955891979"/>
                  </a:ext>
                </a:extLst>
              </a:tr>
              <a:tr h="458572">
                <a:tc>
                  <a:txBody>
                    <a:bodyPr/>
                    <a:lstStyle/>
                    <a:p>
                      <a:pPr algn="l">
                        <a:buNone/>
                      </a:pPr>
                      <a:r>
                        <a:rPr lang="en-ZA" sz="1300" b="0" kern="100" dirty="0">
                          <a:effectLst/>
                          <a:latin typeface="+mn-lt"/>
                        </a:rPr>
                        <a:t>Using data analytics for business decision-making would improve my ability to understand customer preferences and trends</a:t>
                      </a:r>
                      <a:endParaRPr lang="en-ZA" sz="1300" b="0" kern="100" dirty="0">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algn="just">
                        <a:buNone/>
                      </a:pPr>
                      <a:r>
                        <a:rPr lang="en-ZA" sz="1300" b="0" kern="100">
                          <a:effectLst/>
                          <a:latin typeface="+mn-lt"/>
                        </a:rPr>
                        <a:t>4.01</a:t>
                      </a:r>
                      <a:endParaRPr lang="en-ZA" sz="1300" b="0" kern="100">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algn="just">
                        <a:buNone/>
                      </a:pPr>
                      <a:r>
                        <a:rPr lang="en-ZA" sz="1300" b="0" kern="100">
                          <a:effectLst/>
                          <a:latin typeface="+mn-lt"/>
                        </a:rPr>
                        <a:t>4.31</a:t>
                      </a:r>
                      <a:endParaRPr lang="en-ZA" sz="1300" b="0" kern="100">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algn="just">
                        <a:buNone/>
                      </a:pPr>
                      <a:r>
                        <a:rPr lang="en-ZA" sz="1300" b="0" kern="100" dirty="0">
                          <a:effectLst/>
                          <a:highlight>
                            <a:srgbClr val="00FF00"/>
                          </a:highlight>
                          <a:latin typeface="+mn-lt"/>
                        </a:rPr>
                        <a:t>4.24</a:t>
                      </a:r>
                      <a:endParaRPr lang="en-ZA" sz="1300" b="0" kern="100" dirty="0">
                        <a:effectLst/>
                        <a:highlight>
                          <a:srgbClr val="00FF00"/>
                        </a:highligh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algn="just">
                        <a:buNone/>
                      </a:pPr>
                      <a:r>
                        <a:rPr lang="en-ZA" sz="1300" b="0" kern="100" dirty="0">
                          <a:effectLst/>
                          <a:highlight>
                            <a:srgbClr val="00FF00"/>
                          </a:highlight>
                          <a:latin typeface="+mn-lt"/>
                        </a:rPr>
                        <a:t>4.17</a:t>
                      </a:r>
                      <a:endParaRPr lang="en-ZA" sz="1300" b="0" kern="100" dirty="0">
                        <a:effectLst/>
                        <a:highlight>
                          <a:srgbClr val="00FF00"/>
                        </a:highligh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algn="just">
                        <a:buNone/>
                      </a:pPr>
                      <a:r>
                        <a:rPr lang="en-ZA" sz="1300" b="0" kern="100" dirty="0">
                          <a:effectLst/>
                          <a:highlight>
                            <a:srgbClr val="00FF00"/>
                          </a:highlight>
                          <a:latin typeface="+mn-lt"/>
                        </a:rPr>
                        <a:t>3.87</a:t>
                      </a:r>
                      <a:endParaRPr lang="en-ZA" sz="1300" b="0" kern="100" dirty="0">
                        <a:effectLst/>
                        <a:highlight>
                          <a:srgbClr val="00FF00"/>
                        </a:highligh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algn="just">
                        <a:buNone/>
                      </a:pPr>
                      <a:r>
                        <a:rPr lang="en-ZA" sz="1300" b="0" kern="100">
                          <a:effectLst/>
                          <a:latin typeface="+mn-lt"/>
                        </a:rPr>
                        <a:t>4,12</a:t>
                      </a:r>
                      <a:endParaRPr lang="en-ZA" sz="1300" b="0" kern="100">
                        <a:effectLst/>
                        <a:latin typeface="+mn-lt"/>
                        <a:ea typeface="Times New Roman" panose="02020603050405020304" pitchFamily="18" charset="0"/>
                        <a:cs typeface="Times New Roman" panose="02020603050405020304" pitchFamily="18" charset="0"/>
                      </a:endParaRPr>
                    </a:p>
                  </a:txBody>
                  <a:tcPr marL="68580" marR="68580" marT="0" marB="0">
                    <a:solidFill>
                      <a:srgbClr val="55C5E9"/>
                    </a:solidFill>
                  </a:tcPr>
                </a:tc>
                <a:extLst>
                  <a:ext uri="{0D108BD9-81ED-4DB2-BD59-A6C34878D82A}">
                    <a16:rowId xmlns:a16="http://schemas.microsoft.com/office/drawing/2014/main" val="2599480760"/>
                  </a:ext>
                </a:extLst>
              </a:tr>
              <a:tr h="458572">
                <a:tc>
                  <a:txBody>
                    <a:bodyPr/>
                    <a:lstStyle/>
                    <a:p>
                      <a:pPr algn="l">
                        <a:buNone/>
                      </a:pPr>
                      <a:r>
                        <a:rPr lang="en-ZA" sz="1300" b="0" kern="100" dirty="0">
                          <a:effectLst/>
                          <a:latin typeface="+mn-lt"/>
                        </a:rPr>
                        <a:t>Integrating Augmented Reality (AR) or Virtual Reality (VR) into my services would create a more immersive experience for my customers</a:t>
                      </a:r>
                      <a:endParaRPr lang="en-ZA" sz="1300" b="0" kern="100" dirty="0">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algn="just">
                        <a:buNone/>
                      </a:pPr>
                      <a:r>
                        <a:rPr lang="en-ZA" sz="1300" b="0" kern="100">
                          <a:effectLst/>
                          <a:latin typeface="+mn-lt"/>
                        </a:rPr>
                        <a:t>3.72</a:t>
                      </a:r>
                      <a:endParaRPr lang="en-ZA" sz="1300" b="0" kern="100">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algn="just">
                        <a:buNone/>
                      </a:pPr>
                      <a:r>
                        <a:rPr lang="en-ZA" sz="1300" b="0" kern="100" dirty="0">
                          <a:effectLst/>
                          <a:highlight>
                            <a:srgbClr val="FFFF00"/>
                          </a:highlight>
                          <a:latin typeface="+mn-lt"/>
                        </a:rPr>
                        <a:t>4.01</a:t>
                      </a:r>
                      <a:endParaRPr lang="en-ZA" sz="1300" b="0" kern="100" dirty="0">
                        <a:effectLst/>
                        <a:highlight>
                          <a:srgbClr val="FFFF00"/>
                        </a:highligh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algn="just">
                        <a:buNone/>
                      </a:pPr>
                      <a:r>
                        <a:rPr lang="en-ZA" sz="1300" b="0" kern="100">
                          <a:effectLst/>
                          <a:latin typeface="+mn-lt"/>
                        </a:rPr>
                        <a:t>3.94</a:t>
                      </a:r>
                      <a:endParaRPr lang="en-ZA" sz="1300" b="0" kern="100">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algn="just">
                        <a:buNone/>
                      </a:pPr>
                      <a:r>
                        <a:rPr lang="en-ZA" sz="1300" b="0" kern="100">
                          <a:effectLst/>
                          <a:latin typeface="+mn-lt"/>
                        </a:rPr>
                        <a:t>3.39</a:t>
                      </a:r>
                      <a:endParaRPr lang="en-ZA" sz="1300" b="0" kern="100">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algn="just">
                        <a:buNone/>
                      </a:pPr>
                      <a:r>
                        <a:rPr lang="en-ZA" sz="1300" b="0" kern="100">
                          <a:effectLst/>
                          <a:latin typeface="+mn-lt"/>
                        </a:rPr>
                        <a:t>3.44</a:t>
                      </a:r>
                      <a:endParaRPr lang="en-ZA" sz="1300" b="0" kern="100">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algn="just">
                        <a:buNone/>
                      </a:pPr>
                      <a:r>
                        <a:rPr lang="en-ZA" sz="1300" b="0" kern="100">
                          <a:effectLst/>
                          <a:latin typeface="+mn-lt"/>
                        </a:rPr>
                        <a:t>3,7</a:t>
                      </a:r>
                      <a:endParaRPr lang="en-ZA" sz="1300" b="0" kern="100">
                        <a:effectLst/>
                        <a:latin typeface="+mn-lt"/>
                        <a:ea typeface="Times New Roman" panose="02020603050405020304" pitchFamily="18" charset="0"/>
                        <a:cs typeface="Times New Roman" panose="02020603050405020304" pitchFamily="18" charset="0"/>
                      </a:endParaRPr>
                    </a:p>
                  </a:txBody>
                  <a:tcPr marL="68580" marR="68580" marT="0" marB="0">
                    <a:solidFill>
                      <a:srgbClr val="55C5E9"/>
                    </a:solidFill>
                  </a:tcPr>
                </a:tc>
                <a:extLst>
                  <a:ext uri="{0D108BD9-81ED-4DB2-BD59-A6C34878D82A}">
                    <a16:rowId xmlns:a16="http://schemas.microsoft.com/office/drawing/2014/main" val="719951132"/>
                  </a:ext>
                </a:extLst>
              </a:tr>
              <a:tr h="552418">
                <a:tc>
                  <a:txBody>
                    <a:bodyPr/>
                    <a:lstStyle/>
                    <a:p>
                      <a:pPr algn="l">
                        <a:buNone/>
                      </a:pPr>
                      <a:r>
                        <a:rPr lang="en-ZA" sz="1300" b="0" kern="100" dirty="0">
                          <a:effectLst/>
                          <a:latin typeface="+mn-lt"/>
                        </a:rPr>
                        <a:t>Developing a mobile app for my business would improve customer engagement and streamline bookings</a:t>
                      </a:r>
                      <a:endParaRPr lang="en-ZA" sz="1300" b="0" kern="100" dirty="0">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algn="just">
                        <a:buNone/>
                      </a:pPr>
                      <a:r>
                        <a:rPr lang="en-ZA" sz="1300" b="0" kern="100" dirty="0">
                          <a:effectLst/>
                          <a:highlight>
                            <a:srgbClr val="00FF00"/>
                          </a:highlight>
                          <a:latin typeface="+mn-lt"/>
                        </a:rPr>
                        <a:t>4.27</a:t>
                      </a:r>
                      <a:endParaRPr lang="en-ZA" sz="1300" b="0" kern="100" dirty="0">
                        <a:effectLst/>
                        <a:highlight>
                          <a:srgbClr val="00FF00"/>
                        </a:highligh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algn="just">
                        <a:buNone/>
                      </a:pPr>
                      <a:r>
                        <a:rPr lang="en-ZA" sz="1300" b="0" kern="100" dirty="0">
                          <a:effectLst/>
                          <a:highlight>
                            <a:srgbClr val="00FF00"/>
                          </a:highlight>
                          <a:latin typeface="+mn-lt"/>
                        </a:rPr>
                        <a:t>4.10</a:t>
                      </a:r>
                      <a:endParaRPr lang="en-ZA" sz="1300" b="0" kern="100" dirty="0">
                        <a:effectLst/>
                        <a:highlight>
                          <a:srgbClr val="00FF00"/>
                        </a:highligh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algn="just">
                        <a:buNone/>
                      </a:pPr>
                      <a:r>
                        <a:rPr lang="en-ZA" sz="1300" b="0" kern="100">
                          <a:effectLst/>
                          <a:latin typeface="+mn-lt"/>
                        </a:rPr>
                        <a:t>4.05</a:t>
                      </a:r>
                      <a:endParaRPr lang="en-ZA" sz="1300" b="0" kern="100">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algn="just">
                        <a:buNone/>
                      </a:pPr>
                      <a:r>
                        <a:rPr lang="en-ZA" sz="1300" b="0" kern="100" dirty="0">
                          <a:effectLst/>
                          <a:highlight>
                            <a:srgbClr val="00FF00"/>
                          </a:highlight>
                          <a:latin typeface="+mn-lt"/>
                        </a:rPr>
                        <a:t>4.20</a:t>
                      </a:r>
                      <a:endParaRPr lang="en-ZA" sz="1300" b="0" kern="100" dirty="0">
                        <a:effectLst/>
                        <a:highlight>
                          <a:srgbClr val="00FF00"/>
                        </a:highligh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algn="just">
                        <a:buNone/>
                      </a:pPr>
                      <a:r>
                        <a:rPr lang="en-ZA" sz="1300" b="0" kern="100">
                          <a:effectLst/>
                          <a:latin typeface="+mn-lt"/>
                        </a:rPr>
                        <a:t>3.52</a:t>
                      </a:r>
                      <a:endParaRPr lang="en-ZA" sz="1300" b="0" kern="100">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algn="just">
                        <a:buNone/>
                      </a:pPr>
                      <a:r>
                        <a:rPr lang="en-ZA" sz="1300" b="0" kern="100">
                          <a:effectLst/>
                          <a:latin typeface="+mn-lt"/>
                        </a:rPr>
                        <a:t>4,03</a:t>
                      </a:r>
                      <a:endParaRPr lang="en-ZA" sz="1300" b="0" kern="100">
                        <a:effectLst/>
                        <a:latin typeface="+mn-lt"/>
                        <a:ea typeface="Times New Roman" panose="02020603050405020304" pitchFamily="18" charset="0"/>
                        <a:cs typeface="Times New Roman" panose="02020603050405020304" pitchFamily="18" charset="0"/>
                      </a:endParaRPr>
                    </a:p>
                  </a:txBody>
                  <a:tcPr marL="68580" marR="68580" marT="0" marB="0">
                    <a:solidFill>
                      <a:srgbClr val="55C5E9"/>
                    </a:solidFill>
                  </a:tcPr>
                </a:tc>
                <a:extLst>
                  <a:ext uri="{0D108BD9-81ED-4DB2-BD59-A6C34878D82A}">
                    <a16:rowId xmlns:a16="http://schemas.microsoft.com/office/drawing/2014/main" val="3323929552"/>
                  </a:ext>
                </a:extLst>
              </a:tr>
              <a:tr h="611430">
                <a:tc>
                  <a:txBody>
                    <a:bodyPr/>
                    <a:lstStyle/>
                    <a:p>
                      <a:pPr algn="l">
                        <a:buNone/>
                      </a:pPr>
                      <a:r>
                        <a:rPr lang="en-ZA" sz="1300" b="0" kern="100">
                          <a:effectLst/>
                          <a:latin typeface="+mn-lt"/>
                        </a:rPr>
                        <a:t>Implementing digital marketing strategies (e.g. social media, email marketing, Search engine optimisation (SEO) is essential for my business’s growth</a:t>
                      </a:r>
                      <a:endParaRPr lang="en-ZA" sz="1300" b="0" kern="100">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algn="just">
                        <a:buNone/>
                      </a:pPr>
                      <a:r>
                        <a:rPr lang="en-ZA" sz="1300" b="0" kern="100" dirty="0">
                          <a:effectLst/>
                          <a:highlight>
                            <a:srgbClr val="00FF00"/>
                          </a:highlight>
                          <a:latin typeface="+mn-lt"/>
                        </a:rPr>
                        <a:t>4.47</a:t>
                      </a:r>
                      <a:endParaRPr lang="en-ZA" sz="1300" b="0" kern="100" dirty="0">
                        <a:effectLst/>
                        <a:highlight>
                          <a:srgbClr val="00FF00"/>
                        </a:highligh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algn="just">
                        <a:buNone/>
                      </a:pPr>
                      <a:r>
                        <a:rPr lang="en-ZA" sz="1300" b="0" kern="100" dirty="0">
                          <a:effectLst/>
                          <a:highlight>
                            <a:srgbClr val="00FF00"/>
                          </a:highlight>
                          <a:latin typeface="+mn-lt"/>
                        </a:rPr>
                        <a:t>4.50</a:t>
                      </a:r>
                      <a:endParaRPr lang="en-ZA" sz="1300" b="0" kern="100" dirty="0">
                        <a:effectLst/>
                        <a:highlight>
                          <a:srgbClr val="00FF00"/>
                        </a:highligh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algn="just">
                        <a:buNone/>
                      </a:pPr>
                      <a:r>
                        <a:rPr lang="en-ZA" sz="1300" b="0" kern="100" dirty="0">
                          <a:effectLst/>
                          <a:highlight>
                            <a:srgbClr val="00FF00"/>
                          </a:highlight>
                          <a:latin typeface="+mn-lt"/>
                        </a:rPr>
                        <a:t>4.41</a:t>
                      </a:r>
                      <a:endParaRPr lang="en-ZA" sz="1300" b="0" kern="100" dirty="0">
                        <a:effectLst/>
                        <a:highlight>
                          <a:srgbClr val="00FF00"/>
                        </a:highligh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algn="just">
                        <a:buNone/>
                      </a:pPr>
                      <a:r>
                        <a:rPr lang="en-ZA" sz="1300" b="0" kern="100">
                          <a:effectLst/>
                          <a:latin typeface="+mn-lt"/>
                        </a:rPr>
                        <a:t>3.97</a:t>
                      </a:r>
                      <a:endParaRPr lang="en-ZA" sz="1300" b="0" kern="100">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algn="just">
                        <a:buNone/>
                      </a:pPr>
                      <a:r>
                        <a:rPr lang="en-ZA" sz="1300" b="0" kern="100" dirty="0">
                          <a:effectLst/>
                          <a:highlight>
                            <a:srgbClr val="00FF00"/>
                          </a:highlight>
                          <a:latin typeface="+mn-lt"/>
                        </a:rPr>
                        <a:t>4.30</a:t>
                      </a:r>
                      <a:endParaRPr lang="en-ZA" sz="1300" b="0" kern="100" dirty="0">
                        <a:effectLst/>
                        <a:highlight>
                          <a:srgbClr val="00FF00"/>
                        </a:highligh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algn="just">
                        <a:buNone/>
                      </a:pPr>
                      <a:r>
                        <a:rPr lang="en-ZA" sz="1300" b="0" kern="100">
                          <a:effectLst/>
                          <a:latin typeface="+mn-lt"/>
                        </a:rPr>
                        <a:t>4,33</a:t>
                      </a:r>
                      <a:endParaRPr lang="en-ZA" sz="1300" b="0" kern="100">
                        <a:effectLst/>
                        <a:latin typeface="+mn-lt"/>
                        <a:ea typeface="Times New Roman" panose="02020603050405020304" pitchFamily="18" charset="0"/>
                        <a:cs typeface="Times New Roman" panose="02020603050405020304" pitchFamily="18" charset="0"/>
                      </a:endParaRPr>
                    </a:p>
                  </a:txBody>
                  <a:tcPr marL="68580" marR="68580" marT="0" marB="0">
                    <a:solidFill>
                      <a:srgbClr val="55C5E9"/>
                    </a:solidFill>
                  </a:tcPr>
                </a:tc>
                <a:extLst>
                  <a:ext uri="{0D108BD9-81ED-4DB2-BD59-A6C34878D82A}">
                    <a16:rowId xmlns:a16="http://schemas.microsoft.com/office/drawing/2014/main" val="1673827431"/>
                  </a:ext>
                </a:extLst>
              </a:tr>
              <a:tr h="305715">
                <a:tc>
                  <a:txBody>
                    <a:bodyPr/>
                    <a:lstStyle/>
                    <a:p>
                      <a:pPr algn="l">
                        <a:buNone/>
                      </a:pPr>
                      <a:r>
                        <a:rPr lang="en-ZA" sz="1300" b="0" kern="100" dirty="0">
                          <a:effectLst/>
                          <a:latin typeface="+mn-lt"/>
                        </a:rPr>
                        <a:t>Blockchain technology could improve the security and transparency of transactions in my business</a:t>
                      </a:r>
                      <a:endParaRPr lang="en-ZA" sz="1300" b="0" kern="100" dirty="0">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algn="just">
                        <a:buNone/>
                      </a:pPr>
                      <a:r>
                        <a:rPr lang="en-ZA" sz="1300" b="0" kern="100">
                          <a:effectLst/>
                          <a:latin typeface="+mn-lt"/>
                        </a:rPr>
                        <a:t>4.05</a:t>
                      </a:r>
                      <a:endParaRPr lang="en-ZA" sz="1300" b="0" kern="100">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algn="just">
                        <a:buNone/>
                      </a:pPr>
                      <a:r>
                        <a:rPr lang="en-ZA" sz="1300" b="0" kern="100">
                          <a:effectLst/>
                          <a:latin typeface="+mn-lt"/>
                        </a:rPr>
                        <a:t>4.07</a:t>
                      </a:r>
                      <a:endParaRPr lang="en-ZA" sz="1300" b="0" kern="100">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algn="just">
                        <a:buNone/>
                      </a:pPr>
                      <a:r>
                        <a:rPr lang="en-ZA" sz="1300" b="0" kern="100" dirty="0">
                          <a:effectLst/>
                          <a:latin typeface="+mn-lt"/>
                        </a:rPr>
                        <a:t>3.85</a:t>
                      </a:r>
                      <a:endParaRPr lang="en-ZA" sz="1300" b="0" kern="100" dirty="0">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algn="just">
                        <a:buNone/>
                      </a:pPr>
                      <a:r>
                        <a:rPr lang="en-ZA" sz="1300" b="0" kern="100">
                          <a:effectLst/>
                          <a:latin typeface="+mn-lt"/>
                        </a:rPr>
                        <a:t>3.65</a:t>
                      </a:r>
                      <a:endParaRPr lang="en-ZA" sz="1300" b="0" kern="100">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algn="just">
                        <a:buNone/>
                      </a:pPr>
                      <a:r>
                        <a:rPr lang="en-ZA" sz="1300" b="0" kern="100" dirty="0">
                          <a:effectLst/>
                          <a:highlight>
                            <a:srgbClr val="FFFF00"/>
                          </a:highlight>
                          <a:latin typeface="+mn-lt"/>
                        </a:rPr>
                        <a:t>3.34</a:t>
                      </a:r>
                      <a:endParaRPr lang="en-ZA" sz="1300" b="0" kern="100" dirty="0">
                        <a:effectLst/>
                        <a:highlight>
                          <a:srgbClr val="FFFF00"/>
                        </a:highligh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algn="just">
                        <a:buNone/>
                      </a:pPr>
                      <a:r>
                        <a:rPr lang="en-ZA" sz="1300" b="0" kern="100" dirty="0">
                          <a:effectLst/>
                          <a:latin typeface="+mn-lt"/>
                        </a:rPr>
                        <a:t>3,79</a:t>
                      </a:r>
                      <a:endParaRPr lang="en-ZA" sz="1300" b="0" kern="100" dirty="0">
                        <a:effectLst/>
                        <a:latin typeface="+mn-lt"/>
                        <a:ea typeface="Times New Roman" panose="02020603050405020304" pitchFamily="18" charset="0"/>
                        <a:cs typeface="Times New Roman" panose="02020603050405020304" pitchFamily="18" charset="0"/>
                      </a:endParaRPr>
                    </a:p>
                  </a:txBody>
                  <a:tcPr marL="68580" marR="68580" marT="0" marB="0">
                    <a:solidFill>
                      <a:srgbClr val="55C5E9"/>
                    </a:solidFill>
                  </a:tcPr>
                </a:tc>
                <a:extLst>
                  <a:ext uri="{0D108BD9-81ED-4DB2-BD59-A6C34878D82A}">
                    <a16:rowId xmlns:a16="http://schemas.microsoft.com/office/drawing/2014/main" val="3854320452"/>
                  </a:ext>
                </a:extLst>
              </a:tr>
            </a:tbl>
          </a:graphicData>
        </a:graphic>
      </p:graphicFrame>
    </p:spTree>
    <p:extLst>
      <p:ext uri="{BB962C8B-B14F-4D97-AF65-F5344CB8AC3E}">
        <p14:creationId xmlns:p14="http://schemas.microsoft.com/office/powerpoint/2010/main" val="77743140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A9BEAF-CFEA-CA1D-707B-F58870372050}"/>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9C08766B-5D06-5AB9-BDDC-712EB82E9A06}"/>
              </a:ext>
            </a:extLst>
          </p:cNvPr>
          <p:cNvSpPr>
            <a:spLocks noGrp="1"/>
          </p:cNvSpPr>
          <p:nvPr>
            <p:ph type="title"/>
          </p:nvPr>
        </p:nvSpPr>
        <p:spPr>
          <a:xfrm>
            <a:off x="766482" y="195750"/>
            <a:ext cx="11054043" cy="494061"/>
          </a:xfrm>
        </p:spPr>
        <p:txBody>
          <a:bodyPr/>
          <a:lstStyle/>
          <a:p>
            <a:r>
              <a:rPr lang="en-ZA" dirty="0"/>
              <a:t>Further analyses</a:t>
            </a:r>
          </a:p>
        </p:txBody>
      </p:sp>
      <p:sp>
        <p:nvSpPr>
          <p:cNvPr id="8" name="Content Placeholder 7">
            <a:extLst>
              <a:ext uri="{FF2B5EF4-FFF2-40B4-BE49-F238E27FC236}">
                <a16:creationId xmlns:a16="http://schemas.microsoft.com/office/drawing/2014/main" id="{F44E6A3A-0D36-50D9-4789-B9AC7C571199}"/>
              </a:ext>
            </a:extLst>
          </p:cNvPr>
          <p:cNvSpPr>
            <a:spLocks noGrp="1"/>
          </p:cNvSpPr>
          <p:nvPr>
            <p:ph idx="1"/>
          </p:nvPr>
        </p:nvSpPr>
        <p:spPr>
          <a:xfrm>
            <a:off x="296092" y="1166949"/>
            <a:ext cx="11372034" cy="4817926"/>
          </a:xfrm>
        </p:spPr>
        <p:txBody>
          <a:bodyPr/>
          <a:lstStyle/>
          <a:p>
            <a:r>
              <a:rPr lang="en-GB" sz="1600" dirty="0">
                <a:latin typeface="Arial Narrow" panose="020B0604020202020204" pitchFamily="34" charset="0"/>
                <a:ea typeface="Times New Roman" panose="02020603050405020304" pitchFamily="18" charset="0"/>
              </a:rPr>
              <a:t>The researchers analysed the influence of digital technology infrastructure, perceived benefits, challenges, innovation opportunities for tourism SMMEs’ growth and sustainability across the five provinces using correlation analyses.</a:t>
            </a:r>
          </a:p>
          <a:p>
            <a:pPr marL="0" indent="0">
              <a:buNone/>
            </a:pPr>
            <a:r>
              <a:rPr lang="en-GB" sz="1600" dirty="0">
                <a:latin typeface="Arial Narrow" panose="020B0604020202020204" pitchFamily="34" charset="0"/>
                <a:ea typeface="Times New Roman" panose="02020603050405020304" pitchFamily="18" charset="0"/>
              </a:rPr>
              <a:t>   </a:t>
            </a:r>
            <a:endParaRPr lang="en-GB" sz="1600" b="1" dirty="0">
              <a:latin typeface="Arial Narrow" panose="020B0604020202020204" pitchFamily="34" charset="0"/>
              <a:ea typeface="Times New Roman" panose="02020603050405020304" pitchFamily="18" charset="0"/>
            </a:endParaRPr>
          </a:p>
          <a:p>
            <a:pPr marL="0" indent="0">
              <a:buNone/>
            </a:pPr>
            <a:r>
              <a:rPr lang="en-GB" sz="1600" b="1" dirty="0">
                <a:latin typeface="Arial Narrow" panose="020B0604020202020204" pitchFamily="34" charset="0"/>
                <a:ea typeface="Times New Roman" panose="02020603050405020304" pitchFamily="18" charset="0"/>
              </a:rPr>
              <a:t>    Free State perspectives: Digital technology infrastructure, perceived benefits, challenges and innovation opportunities</a:t>
            </a:r>
          </a:p>
          <a:p>
            <a:pPr marL="0" indent="0">
              <a:buNone/>
            </a:pPr>
            <a:endParaRPr lang="en-GB" sz="1600" b="1" dirty="0">
              <a:latin typeface="Arial Narrow" panose="020B0604020202020204" pitchFamily="34" charset="0"/>
              <a:ea typeface="Times New Roman" panose="02020603050405020304" pitchFamily="18" charset="0"/>
            </a:endParaRPr>
          </a:p>
          <a:p>
            <a:pPr marL="0" indent="0">
              <a:buNone/>
            </a:pPr>
            <a:endParaRPr lang="en-GB" sz="1600" b="1" dirty="0">
              <a:latin typeface="Arial Narrow" panose="020B0604020202020204" pitchFamily="34" charset="0"/>
              <a:ea typeface="Times New Roman" panose="02020603050405020304" pitchFamily="18" charset="0"/>
            </a:endParaRPr>
          </a:p>
          <a:p>
            <a:pPr marL="0" indent="0">
              <a:buNone/>
            </a:pPr>
            <a:endParaRPr lang="en-GB" sz="1600" b="1" dirty="0">
              <a:latin typeface="Arial Narrow" panose="020B0604020202020204" pitchFamily="34" charset="0"/>
              <a:ea typeface="Times New Roman" panose="02020603050405020304" pitchFamily="18" charset="0"/>
            </a:endParaRPr>
          </a:p>
          <a:p>
            <a:pPr marL="0" indent="0">
              <a:buNone/>
            </a:pPr>
            <a:r>
              <a:rPr lang="en-GB" sz="1600" dirty="0">
                <a:latin typeface="Arial Narrow" panose="020B0604020202020204" pitchFamily="34" charset="0"/>
                <a:ea typeface="Times New Roman" panose="02020603050405020304" pitchFamily="18" charset="0"/>
              </a:rPr>
              <a:t>Notes: **Correlation is significant at the 0.01 level, 2-tailed, Strength of co-relationship [Cohen, 1988] - Small = 0.10, Medium= 0.30, and Strong = 0.50</a:t>
            </a:r>
          </a:p>
          <a:p>
            <a:endParaRPr lang="en-GB" sz="1600" dirty="0">
              <a:latin typeface="Arial Narrow" panose="020B0604020202020204" pitchFamily="34" charset="0"/>
              <a:ea typeface="Times New Roman" panose="02020603050405020304" pitchFamily="18" charset="0"/>
            </a:endParaRPr>
          </a:p>
          <a:p>
            <a:r>
              <a:rPr lang="en-GB" sz="1600" dirty="0">
                <a:latin typeface="Arial Narrow" panose="020B0604020202020204" pitchFamily="34" charset="0"/>
                <a:ea typeface="Times New Roman" panose="02020603050405020304" pitchFamily="18" charset="0"/>
              </a:rPr>
              <a:t>Strong, positive and significant correlation between perceived benefits and digital technology infrastructure (r=0.647, p&lt;0.01), indicates that in the  Free State province, tourism SMMEs perceiving better digital technology infrastructure also tend to report higher perceived benefits of technology adoption. </a:t>
            </a:r>
          </a:p>
          <a:p>
            <a:r>
              <a:rPr lang="en-GB" sz="1600" dirty="0">
                <a:latin typeface="Arial Narrow" panose="020B0604020202020204" pitchFamily="34" charset="0"/>
                <a:ea typeface="Times New Roman" panose="02020603050405020304" pitchFamily="18" charset="0"/>
              </a:rPr>
              <a:t>The strong, significant negative correlation between perceived challenges and digital technology infrastructure (r=0.568, p&lt;0.01), suggests that as digital infrastructure improves, the perceived challenges associated with technology adoption reduce.</a:t>
            </a:r>
          </a:p>
          <a:p>
            <a:endParaRPr lang="en-ZA" dirty="0"/>
          </a:p>
        </p:txBody>
      </p:sp>
      <p:graphicFrame>
        <p:nvGraphicFramePr>
          <p:cNvPr id="9" name="Table 8">
            <a:extLst>
              <a:ext uri="{FF2B5EF4-FFF2-40B4-BE49-F238E27FC236}">
                <a16:creationId xmlns:a16="http://schemas.microsoft.com/office/drawing/2014/main" id="{9EB7F381-E773-F44E-72BF-3A52F2A6EDB1}"/>
              </a:ext>
            </a:extLst>
          </p:cNvPr>
          <p:cNvGraphicFramePr>
            <a:graphicFrameLocks noGrp="1"/>
          </p:cNvGraphicFramePr>
          <p:nvPr>
            <p:extLst>
              <p:ext uri="{D42A27DB-BD31-4B8C-83A1-F6EECF244321}">
                <p14:modId xmlns:p14="http://schemas.microsoft.com/office/powerpoint/2010/main" val="1810296552"/>
              </p:ext>
            </p:extLst>
          </p:nvPr>
        </p:nvGraphicFramePr>
        <p:xfrm>
          <a:off x="428081" y="2406786"/>
          <a:ext cx="10914147" cy="1105855"/>
        </p:xfrm>
        <a:graphic>
          <a:graphicData uri="http://schemas.openxmlformats.org/drawingml/2006/table">
            <a:tbl>
              <a:tblPr firstRow="1" firstCol="1" bandRow="1">
                <a:tableStyleId>{9DCAF9ED-07DC-4A11-8D7F-57B35C25682E}</a:tableStyleId>
              </a:tblPr>
              <a:tblGrid>
                <a:gridCol w="5382045">
                  <a:extLst>
                    <a:ext uri="{9D8B030D-6E8A-4147-A177-3AD203B41FA5}">
                      <a16:colId xmlns:a16="http://schemas.microsoft.com/office/drawing/2014/main" val="3175382212"/>
                    </a:ext>
                  </a:extLst>
                </a:gridCol>
                <a:gridCol w="1655662">
                  <a:extLst>
                    <a:ext uri="{9D8B030D-6E8A-4147-A177-3AD203B41FA5}">
                      <a16:colId xmlns:a16="http://schemas.microsoft.com/office/drawing/2014/main" val="1711762734"/>
                    </a:ext>
                  </a:extLst>
                </a:gridCol>
                <a:gridCol w="1449357">
                  <a:extLst>
                    <a:ext uri="{9D8B030D-6E8A-4147-A177-3AD203B41FA5}">
                      <a16:colId xmlns:a16="http://schemas.microsoft.com/office/drawing/2014/main" val="3347206056"/>
                    </a:ext>
                  </a:extLst>
                </a:gridCol>
                <a:gridCol w="1243836">
                  <a:extLst>
                    <a:ext uri="{9D8B030D-6E8A-4147-A177-3AD203B41FA5}">
                      <a16:colId xmlns:a16="http://schemas.microsoft.com/office/drawing/2014/main" val="2429699496"/>
                    </a:ext>
                  </a:extLst>
                </a:gridCol>
                <a:gridCol w="1183247">
                  <a:extLst>
                    <a:ext uri="{9D8B030D-6E8A-4147-A177-3AD203B41FA5}">
                      <a16:colId xmlns:a16="http://schemas.microsoft.com/office/drawing/2014/main" val="2369331987"/>
                    </a:ext>
                  </a:extLst>
                </a:gridCol>
              </a:tblGrid>
              <a:tr h="172756">
                <a:tc>
                  <a:txBody>
                    <a:bodyPr/>
                    <a:lstStyle/>
                    <a:p>
                      <a:pPr marL="457200" algn="just">
                        <a:lnSpc>
                          <a:spcPct val="150000"/>
                        </a:lnSpc>
                        <a:buNone/>
                      </a:pPr>
                      <a:r>
                        <a:rPr lang="en-ZA" sz="1100" b="1" kern="100" dirty="0">
                          <a:solidFill>
                            <a:srgbClr val="000000"/>
                          </a:solidFill>
                          <a:effectLst/>
                        </a:rPr>
                        <a:t>FREE STATE</a:t>
                      </a:r>
                      <a:endParaRPr lang="en-ZA" sz="1100" kern="100" dirty="0">
                        <a:effectLst/>
                        <a:latin typeface="Times New Roman" panose="02020603050405020304" pitchFamily="18" charset="0"/>
                        <a:ea typeface="Aptos" panose="020B0004020202020204" pitchFamily="34" charset="0"/>
                        <a:cs typeface="Times New Roman" panose="02020603050405020304" pitchFamily="18" charset="0"/>
                      </a:endParaRPr>
                    </a:p>
                  </a:txBody>
                  <a:tcPr marL="66132" marR="66132" marT="0" marB="0"/>
                </a:tc>
                <a:tc>
                  <a:txBody>
                    <a:bodyPr/>
                    <a:lstStyle/>
                    <a:p>
                      <a:pPr marL="457200" algn="just">
                        <a:lnSpc>
                          <a:spcPct val="150000"/>
                        </a:lnSpc>
                        <a:buNone/>
                      </a:pPr>
                      <a:r>
                        <a:rPr lang="en-ZA" sz="1100" b="1" kern="100">
                          <a:solidFill>
                            <a:srgbClr val="000000"/>
                          </a:solidFill>
                          <a:effectLst/>
                        </a:rPr>
                        <a:t>DTI</a:t>
                      </a:r>
                      <a:endParaRPr lang="en-ZA" sz="1100" kern="100">
                        <a:effectLst/>
                        <a:latin typeface="Times New Roman" panose="02020603050405020304" pitchFamily="18" charset="0"/>
                        <a:ea typeface="Aptos" panose="020B0004020202020204" pitchFamily="34" charset="0"/>
                        <a:cs typeface="Times New Roman" panose="02020603050405020304" pitchFamily="18" charset="0"/>
                      </a:endParaRPr>
                    </a:p>
                  </a:txBody>
                  <a:tcPr marL="66132" marR="66132" marT="0" marB="0"/>
                </a:tc>
                <a:tc>
                  <a:txBody>
                    <a:bodyPr/>
                    <a:lstStyle/>
                    <a:p>
                      <a:pPr marL="457200" algn="just">
                        <a:lnSpc>
                          <a:spcPct val="150000"/>
                        </a:lnSpc>
                        <a:buNone/>
                      </a:pPr>
                      <a:r>
                        <a:rPr lang="en-ZA" sz="1100" b="1" kern="100">
                          <a:solidFill>
                            <a:srgbClr val="000000"/>
                          </a:solidFill>
                          <a:effectLst/>
                        </a:rPr>
                        <a:t>BEN</a:t>
                      </a:r>
                      <a:endParaRPr lang="en-ZA" sz="1100" kern="100">
                        <a:effectLst/>
                        <a:latin typeface="Times New Roman" panose="02020603050405020304" pitchFamily="18" charset="0"/>
                        <a:ea typeface="Aptos" panose="020B0004020202020204" pitchFamily="34" charset="0"/>
                        <a:cs typeface="Times New Roman" panose="02020603050405020304" pitchFamily="18" charset="0"/>
                      </a:endParaRPr>
                    </a:p>
                  </a:txBody>
                  <a:tcPr marL="66132" marR="66132" marT="0" marB="0"/>
                </a:tc>
                <a:tc>
                  <a:txBody>
                    <a:bodyPr/>
                    <a:lstStyle/>
                    <a:p>
                      <a:pPr marL="457200" algn="just">
                        <a:lnSpc>
                          <a:spcPct val="150000"/>
                        </a:lnSpc>
                        <a:buNone/>
                      </a:pPr>
                      <a:r>
                        <a:rPr lang="en-ZA" sz="1100" b="1" kern="100">
                          <a:solidFill>
                            <a:srgbClr val="000000"/>
                          </a:solidFill>
                          <a:effectLst/>
                        </a:rPr>
                        <a:t>CHA</a:t>
                      </a:r>
                      <a:endParaRPr lang="en-ZA" sz="1100" kern="100">
                        <a:effectLst/>
                        <a:latin typeface="Times New Roman" panose="02020603050405020304" pitchFamily="18" charset="0"/>
                        <a:ea typeface="Aptos" panose="020B0004020202020204" pitchFamily="34" charset="0"/>
                        <a:cs typeface="Times New Roman" panose="02020603050405020304" pitchFamily="18" charset="0"/>
                      </a:endParaRPr>
                    </a:p>
                  </a:txBody>
                  <a:tcPr marL="66132" marR="66132" marT="0" marB="0"/>
                </a:tc>
                <a:tc>
                  <a:txBody>
                    <a:bodyPr/>
                    <a:lstStyle/>
                    <a:p>
                      <a:pPr marL="457200" algn="just">
                        <a:lnSpc>
                          <a:spcPct val="150000"/>
                        </a:lnSpc>
                        <a:buNone/>
                      </a:pPr>
                      <a:r>
                        <a:rPr lang="en-ZA" sz="1100" b="1" kern="100">
                          <a:solidFill>
                            <a:srgbClr val="000000"/>
                          </a:solidFill>
                          <a:effectLst/>
                        </a:rPr>
                        <a:t>INN</a:t>
                      </a:r>
                      <a:endParaRPr lang="en-ZA" sz="1100" kern="100">
                        <a:effectLst/>
                        <a:latin typeface="Times New Roman" panose="02020603050405020304" pitchFamily="18" charset="0"/>
                        <a:ea typeface="Aptos" panose="020B0004020202020204" pitchFamily="34" charset="0"/>
                        <a:cs typeface="Times New Roman" panose="02020603050405020304" pitchFamily="18" charset="0"/>
                      </a:endParaRPr>
                    </a:p>
                  </a:txBody>
                  <a:tcPr marL="66132" marR="66132" marT="0" marB="0"/>
                </a:tc>
                <a:extLst>
                  <a:ext uri="{0D108BD9-81ED-4DB2-BD59-A6C34878D82A}">
                    <a16:rowId xmlns:a16="http://schemas.microsoft.com/office/drawing/2014/main" val="1731168030"/>
                  </a:ext>
                </a:extLst>
              </a:tr>
              <a:tr h="172811">
                <a:tc>
                  <a:txBody>
                    <a:bodyPr/>
                    <a:lstStyle/>
                    <a:p>
                      <a:pPr marL="457200" algn="just">
                        <a:lnSpc>
                          <a:spcPct val="150000"/>
                        </a:lnSpc>
                        <a:buNone/>
                      </a:pPr>
                      <a:r>
                        <a:rPr lang="en-ZA" sz="1100" kern="100" dirty="0">
                          <a:effectLst/>
                        </a:rPr>
                        <a:t>Digital technology infrastructure (DTI) </a:t>
                      </a:r>
                      <a:endParaRPr lang="en-ZA" sz="1100" kern="100" dirty="0">
                        <a:effectLst/>
                        <a:latin typeface="Times New Roman" panose="02020603050405020304" pitchFamily="18" charset="0"/>
                        <a:ea typeface="Aptos" panose="020B0004020202020204" pitchFamily="34" charset="0"/>
                        <a:cs typeface="Times New Roman" panose="02020603050405020304" pitchFamily="18" charset="0"/>
                      </a:endParaRPr>
                    </a:p>
                  </a:txBody>
                  <a:tcPr marL="66132" marR="66132" marT="0" marB="0"/>
                </a:tc>
                <a:tc>
                  <a:txBody>
                    <a:bodyPr/>
                    <a:lstStyle/>
                    <a:p>
                      <a:pPr marL="457200" algn="r">
                        <a:lnSpc>
                          <a:spcPct val="150000"/>
                        </a:lnSpc>
                        <a:buNone/>
                      </a:pPr>
                      <a:r>
                        <a:rPr lang="en-ZA" sz="1100" kern="100">
                          <a:effectLst/>
                        </a:rPr>
                        <a:t>1</a:t>
                      </a:r>
                      <a:endParaRPr lang="en-ZA" sz="1100" kern="100">
                        <a:effectLst/>
                        <a:latin typeface="Times New Roman" panose="02020603050405020304" pitchFamily="18" charset="0"/>
                        <a:ea typeface="Aptos" panose="020B0004020202020204" pitchFamily="34" charset="0"/>
                        <a:cs typeface="Times New Roman" panose="02020603050405020304" pitchFamily="18" charset="0"/>
                      </a:endParaRPr>
                    </a:p>
                  </a:txBody>
                  <a:tcPr marL="66132" marR="66132" marT="0" marB="0"/>
                </a:tc>
                <a:tc>
                  <a:txBody>
                    <a:bodyPr/>
                    <a:lstStyle/>
                    <a:p>
                      <a:pPr marL="457200" algn="r">
                        <a:lnSpc>
                          <a:spcPct val="150000"/>
                        </a:lnSpc>
                        <a:buNone/>
                      </a:pPr>
                      <a:r>
                        <a:rPr lang="en-ZA" sz="1100" kern="100">
                          <a:effectLst/>
                        </a:rPr>
                        <a:t> </a:t>
                      </a:r>
                      <a:endParaRPr lang="en-ZA" sz="1100" kern="100">
                        <a:effectLst/>
                        <a:latin typeface="Times New Roman" panose="02020603050405020304" pitchFamily="18" charset="0"/>
                        <a:ea typeface="Aptos" panose="020B0004020202020204" pitchFamily="34" charset="0"/>
                        <a:cs typeface="Times New Roman" panose="02020603050405020304" pitchFamily="18" charset="0"/>
                      </a:endParaRPr>
                    </a:p>
                  </a:txBody>
                  <a:tcPr marL="66132" marR="66132" marT="0" marB="0"/>
                </a:tc>
                <a:tc>
                  <a:txBody>
                    <a:bodyPr/>
                    <a:lstStyle/>
                    <a:p>
                      <a:pPr marL="457200" algn="r">
                        <a:lnSpc>
                          <a:spcPct val="150000"/>
                        </a:lnSpc>
                        <a:buNone/>
                      </a:pPr>
                      <a:r>
                        <a:rPr lang="en-ZA" sz="1100" kern="100">
                          <a:effectLst/>
                        </a:rPr>
                        <a:t> </a:t>
                      </a:r>
                      <a:endParaRPr lang="en-ZA" sz="1100" kern="100">
                        <a:effectLst/>
                        <a:latin typeface="Times New Roman" panose="02020603050405020304" pitchFamily="18" charset="0"/>
                        <a:ea typeface="Aptos" panose="020B0004020202020204" pitchFamily="34" charset="0"/>
                        <a:cs typeface="Times New Roman" panose="02020603050405020304" pitchFamily="18" charset="0"/>
                      </a:endParaRPr>
                    </a:p>
                  </a:txBody>
                  <a:tcPr marL="66132" marR="66132" marT="0" marB="0"/>
                </a:tc>
                <a:tc>
                  <a:txBody>
                    <a:bodyPr/>
                    <a:lstStyle/>
                    <a:p>
                      <a:pPr marL="457200" algn="r">
                        <a:lnSpc>
                          <a:spcPct val="150000"/>
                        </a:lnSpc>
                        <a:buNone/>
                      </a:pPr>
                      <a:r>
                        <a:rPr lang="en-ZA" sz="1100" kern="100">
                          <a:effectLst/>
                        </a:rPr>
                        <a:t> </a:t>
                      </a:r>
                      <a:endParaRPr lang="en-ZA" sz="1100" kern="100">
                        <a:effectLst/>
                        <a:latin typeface="Times New Roman" panose="02020603050405020304" pitchFamily="18" charset="0"/>
                        <a:ea typeface="Aptos" panose="020B0004020202020204" pitchFamily="34" charset="0"/>
                        <a:cs typeface="Times New Roman" panose="02020603050405020304" pitchFamily="18" charset="0"/>
                      </a:endParaRPr>
                    </a:p>
                  </a:txBody>
                  <a:tcPr marL="66132" marR="66132" marT="0" marB="0"/>
                </a:tc>
                <a:extLst>
                  <a:ext uri="{0D108BD9-81ED-4DB2-BD59-A6C34878D82A}">
                    <a16:rowId xmlns:a16="http://schemas.microsoft.com/office/drawing/2014/main" val="4240976550"/>
                  </a:ext>
                </a:extLst>
              </a:tr>
              <a:tr h="172811">
                <a:tc>
                  <a:txBody>
                    <a:bodyPr/>
                    <a:lstStyle/>
                    <a:p>
                      <a:pPr marL="457200" algn="just">
                        <a:lnSpc>
                          <a:spcPct val="150000"/>
                        </a:lnSpc>
                        <a:buNone/>
                      </a:pPr>
                      <a:r>
                        <a:rPr lang="en-ZA" sz="1100" kern="100">
                          <a:effectLst/>
                        </a:rPr>
                        <a:t>Perceived benefits (BEN)</a:t>
                      </a:r>
                      <a:endParaRPr lang="en-ZA" sz="1100" kern="100">
                        <a:effectLst/>
                        <a:latin typeface="Times New Roman" panose="02020603050405020304" pitchFamily="18" charset="0"/>
                        <a:ea typeface="Aptos" panose="020B0004020202020204" pitchFamily="34" charset="0"/>
                        <a:cs typeface="Times New Roman" panose="02020603050405020304" pitchFamily="18" charset="0"/>
                      </a:endParaRPr>
                    </a:p>
                  </a:txBody>
                  <a:tcPr marL="66132" marR="66132" marT="0" marB="0"/>
                </a:tc>
                <a:tc>
                  <a:txBody>
                    <a:bodyPr/>
                    <a:lstStyle/>
                    <a:p>
                      <a:pPr marL="457200" algn="r">
                        <a:lnSpc>
                          <a:spcPct val="150000"/>
                        </a:lnSpc>
                        <a:buNone/>
                      </a:pPr>
                      <a:r>
                        <a:rPr lang="en-ZA" sz="1100" kern="100" dirty="0">
                          <a:effectLst/>
                        </a:rPr>
                        <a:t>0.647**</a:t>
                      </a:r>
                      <a:endParaRPr lang="en-ZA" sz="1100" kern="100" dirty="0">
                        <a:effectLst/>
                        <a:latin typeface="Times New Roman" panose="02020603050405020304" pitchFamily="18" charset="0"/>
                        <a:ea typeface="Aptos" panose="020B0004020202020204" pitchFamily="34" charset="0"/>
                        <a:cs typeface="Times New Roman" panose="02020603050405020304" pitchFamily="18" charset="0"/>
                      </a:endParaRPr>
                    </a:p>
                  </a:txBody>
                  <a:tcPr marL="66132" marR="66132" marT="0" marB="0"/>
                </a:tc>
                <a:tc>
                  <a:txBody>
                    <a:bodyPr/>
                    <a:lstStyle/>
                    <a:p>
                      <a:pPr marL="457200" algn="r">
                        <a:lnSpc>
                          <a:spcPct val="150000"/>
                        </a:lnSpc>
                        <a:buNone/>
                      </a:pPr>
                      <a:r>
                        <a:rPr lang="en-ZA" sz="1100" kern="100">
                          <a:effectLst/>
                        </a:rPr>
                        <a:t>1</a:t>
                      </a:r>
                      <a:endParaRPr lang="en-ZA" sz="1100" kern="100">
                        <a:effectLst/>
                        <a:latin typeface="Times New Roman" panose="02020603050405020304" pitchFamily="18" charset="0"/>
                        <a:ea typeface="Aptos" panose="020B0004020202020204" pitchFamily="34" charset="0"/>
                        <a:cs typeface="Times New Roman" panose="02020603050405020304" pitchFamily="18" charset="0"/>
                      </a:endParaRPr>
                    </a:p>
                  </a:txBody>
                  <a:tcPr marL="66132" marR="66132" marT="0" marB="0"/>
                </a:tc>
                <a:tc>
                  <a:txBody>
                    <a:bodyPr/>
                    <a:lstStyle/>
                    <a:p>
                      <a:pPr marL="457200" algn="r">
                        <a:lnSpc>
                          <a:spcPct val="150000"/>
                        </a:lnSpc>
                        <a:buNone/>
                      </a:pPr>
                      <a:r>
                        <a:rPr lang="en-ZA" sz="1100" kern="100">
                          <a:effectLst/>
                        </a:rPr>
                        <a:t> </a:t>
                      </a:r>
                      <a:endParaRPr lang="en-ZA" sz="1100" kern="100">
                        <a:effectLst/>
                        <a:latin typeface="Times New Roman" panose="02020603050405020304" pitchFamily="18" charset="0"/>
                        <a:ea typeface="Aptos" panose="020B0004020202020204" pitchFamily="34" charset="0"/>
                        <a:cs typeface="Times New Roman" panose="02020603050405020304" pitchFamily="18" charset="0"/>
                      </a:endParaRPr>
                    </a:p>
                  </a:txBody>
                  <a:tcPr marL="66132" marR="66132" marT="0" marB="0"/>
                </a:tc>
                <a:tc>
                  <a:txBody>
                    <a:bodyPr/>
                    <a:lstStyle/>
                    <a:p>
                      <a:pPr marL="457200" algn="r">
                        <a:lnSpc>
                          <a:spcPct val="150000"/>
                        </a:lnSpc>
                        <a:buNone/>
                      </a:pPr>
                      <a:r>
                        <a:rPr lang="en-ZA" sz="1100" kern="100">
                          <a:effectLst/>
                        </a:rPr>
                        <a:t> </a:t>
                      </a:r>
                      <a:endParaRPr lang="en-ZA" sz="1100" kern="100">
                        <a:effectLst/>
                        <a:latin typeface="Times New Roman" panose="02020603050405020304" pitchFamily="18" charset="0"/>
                        <a:ea typeface="Aptos" panose="020B0004020202020204" pitchFamily="34" charset="0"/>
                        <a:cs typeface="Times New Roman" panose="02020603050405020304" pitchFamily="18" charset="0"/>
                      </a:endParaRPr>
                    </a:p>
                  </a:txBody>
                  <a:tcPr marL="66132" marR="66132" marT="0" marB="0"/>
                </a:tc>
                <a:extLst>
                  <a:ext uri="{0D108BD9-81ED-4DB2-BD59-A6C34878D82A}">
                    <a16:rowId xmlns:a16="http://schemas.microsoft.com/office/drawing/2014/main" val="155099133"/>
                  </a:ext>
                </a:extLst>
              </a:tr>
              <a:tr h="172811">
                <a:tc>
                  <a:txBody>
                    <a:bodyPr/>
                    <a:lstStyle/>
                    <a:p>
                      <a:pPr marL="457200" algn="just">
                        <a:lnSpc>
                          <a:spcPct val="150000"/>
                        </a:lnSpc>
                        <a:buNone/>
                      </a:pPr>
                      <a:r>
                        <a:rPr lang="en-ZA" sz="1100" kern="100" dirty="0">
                          <a:effectLst/>
                        </a:rPr>
                        <a:t>Perceived challenges (CHA)</a:t>
                      </a:r>
                      <a:endParaRPr lang="en-ZA" sz="1100" kern="100" dirty="0">
                        <a:effectLst/>
                        <a:latin typeface="Times New Roman" panose="02020603050405020304" pitchFamily="18" charset="0"/>
                        <a:ea typeface="Aptos" panose="020B0004020202020204" pitchFamily="34" charset="0"/>
                        <a:cs typeface="Times New Roman" panose="02020603050405020304" pitchFamily="18" charset="0"/>
                      </a:endParaRPr>
                    </a:p>
                  </a:txBody>
                  <a:tcPr marL="66132" marR="66132" marT="0" marB="0"/>
                </a:tc>
                <a:tc>
                  <a:txBody>
                    <a:bodyPr/>
                    <a:lstStyle/>
                    <a:p>
                      <a:pPr marL="457200" algn="r">
                        <a:lnSpc>
                          <a:spcPct val="150000"/>
                        </a:lnSpc>
                        <a:buNone/>
                      </a:pPr>
                      <a:r>
                        <a:rPr lang="en-ZA" sz="1100" kern="100">
                          <a:effectLst/>
                        </a:rPr>
                        <a:t>-0.568**</a:t>
                      </a:r>
                      <a:endParaRPr lang="en-ZA" sz="1100" kern="100">
                        <a:effectLst/>
                        <a:latin typeface="Times New Roman" panose="02020603050405020304" pitchFamily="18" charset="0"/>
                        <a:ea typeface="Aptos" panose="020B0004020202020204" pitchFamily="34" charset="0"/>
                        <a:cs typeface="Times New Roman" panose="02020603050405020304" pitchFamily="18" charset="0"/>
                      </a:endParaRPr>
                    </a:p>
                  </a:txBody>
                  <a:tcPr marL="66132" marR="66132" marT="0" marB="0"/>
                </a:tc>
                <a:tc>
                  <a:txBody>
                    <a:bodyPr/>
                    <a:lstStyle/>
                    <a:p>
                      <a:pPr marL="457200" algn="r">
                        <a:lnSpc>
                          <a:spcPct val="150000"/>
                        </a:lnSpc>
                        <a:buNone/>
                      </a:pPr>
                      <a:r>
                        <a:rPr lang="en-ZA" sz="1100" kern="100" dirty="0">
                          <a:effectLst/>
                        </a:rPr>
                        <a:t>-0.541**</a:t>
                      </a:r>
                      <a:endParaRPr lang="en-ZA" sz="1100" kern="100" dirty="0">
                        <a:effectLst/>
                        <a:latin typeface="Times New Roman" panose="02020603050405020304" pitchFamily="18" charset="0"/>
                        <a:ea typeface="Aptos" panose="020B0004020202020204" pitchFamily="34" charset="0"/>
                        <a:cs typeface="Times New Roman" panose="02020603050405020304" pitchFamily="18" charset="0"/>
                      </a:endParaRPr>
                    </a:p>
                  </a:txBody>
                  <a:tcPr marL="66132" marR="66132" marT="0" marB="0"/>
                </a:tc>
                <a:tc>
                  <a:txBody>
                    <a:bodyPr/>
                    <a:lstStyle/>
                    <a:p>
                      <a:pPr marL="457200" algn="r">
                        <a:lnSpc>
                          <a:spcPct val="150000"/>
                        </a:lnSpc>
                        <a:buNone/>
                      </a:pPr>
                      <a:r>
                        <a:rPr lang="en-ZA" sz="1100" kern="100">
                          <a:effectLst/>
                        </a:rPr>
                        <a:t>1</a:t>
                      </a:r>
                      <a:endParaRPr lang="en-ZA" sz="1100" kern="100">
                        <a:effectLst/>
                        <a:latin typeface="Times New Roman" panose="02020603050405020304" pitchFamily="18" charset="0"/>
                        <a:ea typeface="Aptos" panose="020B0004020202020204" pitchFamily="34" charset="0"/>
                        <a:cs typeface="Times New Roman" panose="02020603050405020304" pitchFamily="18" charset="0"/>
                      </a:endParaRPr>
                    </a:p>
                  </a:txBody>
                  <a:tcPr marL="66132" marR="66132" marT="0" marB="0"/>
                </a:tc>
                <a:tc>
                  <a:txBody>
                    <a:bodyPr/>
                    <a:lstStyle/>
                    <a:p>
                      <a:pPr marL="457200" algn="r">
                        <a:lnSpc>
                          <a:spcPct val="150000"/>
                        </a:lnSpc>
                        <a:buNone/>
                      </a:pPr>
                      <a:r>
                        <a:rPr lang="en-ZA" sz="1100" kern="100" dirty="0">
                          <a:effectLst/>
                        </a:rPr>
                        <a:t> </a:t>
                      </a:r>
                      <a:endParaRPr lang="en-ZA" sz="1100" kern="100" dirty="0">
                        <a:effectLst/>
                        <a:latin typeface="Times New Roman" panose="02020603050405020304" pitchFamily="18" charset="0"/>
                        <a:ea typeface="Aptos" panose="020B0004020202020204" pitchFamily="34" charset="0"/>
                        <a:cs typeface="Times New Roman" panose="02020603050405020304" pitchFamily="18" charset="0"/>
                      </a:endParaRPr>
                    </a:p>
                  </a:txBody>
                  <a:tcPr marL="66132" marR="66132" marT="0" marB="0"/>
                </a:tc>
                <a:extLst>
                  <a:ext uri="{0D108BD9-81ED-4DB2-BD59-A6C34878D82A}">
                    <a16:rowId xmlns:a16="http://schemas.microsoft.com/office/drawing/2014/main" val="2630727579"/>
                  </a:ext>
                </a:extLst>
              </a:tr>
              <a:tr h="0">
                <a:tc>
                  <a:txBody>
                    <a:bodyPr/>
                    <a:lstStyle/>
                    <a:p>
                      <a:pPr marL="457200" algn="just">
                        <a:lnSpc>
                          <a:spcPct val="150000"/>
                        </a:lnSpc>
                        <a:buNone/>
                      </a:pPr>
                      <a:r>
                        <a:rPr lang="en-ZA" sz="1100" kern="100" dirty="0">
                          <a:effectLst/>
                        </a:rPr>
                        <a:t>Innovation ((INN)</a:t>
                      </a:r>
                      <a:endParaRPr lang="en-ZA" sz="1100" kern="100" dirty="0">
                        <a:effectLst/>
                        <a:latin typeface="Times New Roman" panose="02020603050405020304" pitchFamily="18" charset="0"/>
                        <a:ea typeface="Aptos" panose="020B0004020202020204" pitchFamily="34" charset="0"/>
                        <a:cs typeface="Times New Roman" panose="02020603050405020304" pitchFamily="18" charset="0"/>
                      </a:endParaRPr>
                    </a:p>
                  </a:txBody>
                  <a:tcPr marL="66132" marR="66132" marT="0" marB="0"/>
                </a:tc>
                <a:tc>
                  <a:txBody>
                    <a:bodyPr/>
                    <a:lstStyle/>
                    <a:p>
                      <a:pPr marL="457200" algn="r">
                        <a:lnSpc>
                          <a:spcPct val="150000"/>
                        </a:lnSpc>
                        <a:buNone/>
                      </a:pPr>
                      <a:r>
                        <a:rPr lang="en-ZA" sz="1100" kern="100" dirty="0">
                          <a:effectLst/>
                        </a:rPr>
                        <a:t>-0.076</a:t>
                      </a:r>
                      <a:endParaRPr lang="en-ZA" sz="1100" kern="100" dirty="0">
                        <a:effectLst/>
                        <a:latin typeface="Times New Roman" panose="02020603050405020304" pitchFamily="18" charset="0"/>
                        <a:ea typeface="Aptos" panose="020B0004020202020204" pitchFamily="34" charset="0"/>
                        <a:cs typeface="Times New Roman" panose="02020603050405020304" pitchFamily="18" charset="0"/>
                      </a:endParaRPr>
                    </a:p>
                  </a:txBody>
                  <a:tcPr marL="66132" marR="66132" marT="0" marB="0"/>
                </a:tc>
                <a:tc>
                  <a:txBody>
                    <a:bodyPr/>
                    <a:lstStyle/>
                    <a:p>
                      <a:pPr marL="457200" algn="r">
                        <a:lnSpc>
                          <a:spcPct val="150000"/>
                        </a:lnSpc>
                        <a:buNone/>
                      </a:pPr>
                      <a:r>
                        <a:rPr lang="en-ZA" sz="1100" kern="100" dirty="0">
                          <a:effectLst/>
                        </a:rPr>
                        <a:t>0.045</a:t>
                      </a:r>
                      <a:endParaRPr lang="en-ZA" sz="1100" kern="100" dirty="0">
                        <a:effectLst/>
                        <a:latin typeface="Times New Roman" panose="02020603050405020304" pitchFamily="18" charset="0"/>
                        <a:ea typeface="Aptos" panose="020B0004020202020204" pitchFamily="34" charset="0"/>
                        <a:cs typeface="Times New Roman" panose="02020603050405020304" pitchFamily="18" charset="0"/>
                      </a:endParaRPr>
                    </a:p>
                  </a:txBody>
                  <a:tcPr marL="66132" marR="66132" marT="0" marB="0"/>
                </a:tc>
                <a:tc>
                  <a:txBody>
                    <a:bodyPr/>
                    <a:lstStyle/>
                    <a:p>
                      <a:pPr marL="457200" algn="r">
                        <a:lnSpc>
                          <a:spcPct val="150000"/>
                        </a:lnSpc>
                        <a:buNone/>
                      </a:pPr>
                      <a:r>
                        <a:rPr lang="en-ZA" sz="1100" kern="100">
                          <a:effectLst/>
                        </a:rPr>
                        <a:t>0.292**</a:t>
                      </a:r>
                      <a:endParaRPr lang="en-ZA" sz="1100" kern="100">
                        <a:effectLst/>
                        <a:latin typeface="Times New Roman" panose="02020603050405020304" pitchFamily="18" charset="0"/>
                        <a:ea typeface="Aptos" panose="020B0004020202020204" pitchFamily="34" charset="0"/>
                        <a:cs typeface="Times New Roman" panose="02020603050405020304" pitchFamily="18" charset="0"/>
                      </a:endParaRPr>
                    </a:p>
                  </a:txBody>
                  <a:tcPr marL="66132" marR="66132" marT="0" marB="0"/>
                </a:tc>
                <a:tc>
                  <a:txBody>
                    <a:bodyPr/>
                    <a:lstStyle/>
                    <a:p>
                      <a:pPr marL="457200" algn="r">
                        <a:lnSpc>
                          <a:spcPct val="150000"/>
                        </a:lnSpc>
                        <a:buNone/>
                      </a:pPr>
                      <a:r>
                        <a:rPr lang="en-ZA" sz="1100" kern="100" dirty="0">
                          <a:effectLst/>
                        </a:rPr>
                        <a:t>1</a:t>
                      </a:r>
                      <a:endParaRPr lang="en-ZA" sz="1100" kern="100" dirty="0">
                        <a:effectLst/>
                        <a:latin typeface="Times New Roman" panose="02020603050405020304" pitchFamily="18" charset="0"/>
                        <a:ea typeface="Aptos" panose="020B0004020202020204" pitchFamily="34" charset="0"/>
                        <a:cs typeface="Times New Roman" panose="02020603050405020304" pitchFamily="18" charset="0"/>
                      </a:endParaRPr>
                    </a:p>
                  </a:txBody>
                  <a:tcPr marL="66132" marR="66132" marT="0" marB="0"/>
                </a:tc>
                <a:extLst>
                  <a:ext uri="{0D108BD9-81ED-4DB2-BD59-A6C34878D82A}">
                    <a16:rowId xmlns:a16="http://schemas.microsoft.com/office/drawing/2014/main" val="3574319398"/>
                  </a:ext>
                </a:extLst>
              </a:tr>
            </a:tbl>
          </a:graphicData>
        </a:graphic>
      </p:graphicFrame>
    </p:spTree>
    <p:extLst>
      <p:ext uri="{BB962C8B-B14F-4D97-AF65-F5344CB8AC3E}">
        <p14:creationId xmlns:p14="http://schemas.microsoft.com/office/powerpoint/2010/main" val="227455919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47309D-8FFF-9CC5-C11B-E2C3E1054196}"/>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55426AFC-2119-7793-85A1-AB3AF41431F8}"/>
              </a:ext>
            </a:extLst>
          </p:cNvPr>
          <p:cNvSpPr>
            <a:spLocks noGrp="1"/>
          </p:cNvSpPr>
          <p:nvPr>
            <p:ph type="title"/>
          </p:nvPr>
        </p:nvSpPr>
        <p:spPr>
          <a:xfrm>
            <a:off x="766482" y="195750"/>
            <a:ext cx="11054043" cy="494061"/>
          </a:xfrm>
        </p:spPr>
        <p:txBody>
          <a:bodyPr/>
          <a:lstStyle/>
          <a:p>
            <a:r>
              <a:rPr lang="en-ZA" dirty="0"/>
              <a:t>Further analyses cont..</a:t>
            </a:r>
          </a:p>
        </p:txBody>
      </p:sp>
      <p:sp>
        <p:nvSpPr>
          <p:cNvPr id="8" name="Content Placeholder 7">
            <a:extLst>
              <a:ext uri="{FF2B5EF4-FFF2-40B4-BE49-F238E27FC236}">
                <a16:creationId xmlns:a16="http://schemas.microsoft.com/office/drawing/2014/main" id="{CFB1BB98-4017-354F-539D-6635A1E2DB7A}"/>
              </a:ext>
            </a:extLst>
          </p:cNvPr>
          <p:cNvSpPr>
            <a:spLocks noGrp="1"/>
          </p:cNvSpPr>
          <p:nvPr>
            <p:ph idx="1"/>
          </p:nvPr>
        </p:nvSpPr>
        <p:spPr>
          <a:xfrm>
            <a:off x="368300" y="971550"/>
            <a:ext cx="11299825" cy="5013325"/>
          </a:xfrm>
        </p:spPr>
        <p:txBody>
          <a:bodyPr/>
          <a:lstStyle/>
          <a:p>
            <a:pPr marL="0" indent="0">
              <a:buNone/>
            </a:pPr>
            <a:r>
              <a:rPr lang="en-GB" sz="1600" dirty="0">
                <a:latin typeface="Arial Narrow" panose="020B0604020202020204" pitchFamily="34" charset="0"/>
                <a:ea typeface="Times New Roman" panose="02020603050405020304" pitchFamily="18" charset="0"/>
              </a:rPr>
              <a:t>  </a:t>
            </a:r>
            <a:r>
              <a:rPr lang="en-GB" sz="1600" b="1" dirty="0">
                <a:latin typeface="Arial Narrow" panose="020B0604020202020204" pitchFamily="34" charset="0"/>
                <a:ea typeface="Times New Roman" panose="02020603050405020304" pitchFamily="18" charset="0"/>
              </a:rPr>
              <a:t>Gauteng perspectives: Digital technology infrastructure, perceived benefits, challenges and innovation opportunities</a:t>
            </a:r>
          </a:p>
          <a:p>
            <a:pPr marL="0" indent="0">
              <a:buNone/>
            </a:pPr>
            <a:endParaRPr lang="en-GB" sz="1600" b="1" dirty="0">
              <a:latin typeface="Arial Narrow" panose="020B0604020202020204" pitchFamily="34" charset="0"/>
              <a:ea typeface="Times New Roman" panose="02020603050405020304" pitchFamily="18" charset="0"/>
            </a:endParaRPr>
          </a:p>
          <a:p>
            <a:pPr marL="0" indent="0">
              <a:buNone/>
            </a:pPr>
            <a:endParaRPr lang="en-GB" sz="1600" b="1" dirty="0">
              <a:latin typeface="Arial Narrow" panose="020B0604020202020204" pitchFamily="34" charset="0"/>
              <a:ea typeface="Times New Roman" panose="02020603050405020304" pitchFamily="18" charset="0"/>
            </a:endParaRPr>
          </a:p>
          <a:p>
            <a:pPr marL="0" indent="0">
              <a:buNone/>
            </a:pPr>
            <a:endParaRPr lang="en-GB" sz="1600" b="1" dirty="0">
              <a:latin typeface="Arial Narrow" panose="020B0604020202020204" pitchFamily="34" charset="0"/>
              <a:ea typeface="Times New Roman" panose="02020603050405020304" pitchFamily="18" charset="0"/>
            </a:endParaRPr>
          </a:p>
          <a:p>
            <a:pPr marL="0" indent="0">
              <a:buNone/>
            </a:pPr>
            <a:endParaRPr lang="en-GB" sz="1600" b="1" dirty="0">
              <a:latin typeface="Arial Narrow" panose="020B0604020202020204" pitchFamily="34" charset="0"/>
              <a:ea typeface="Times New Roman" panose="02020603050405020304" pitchFamily="18" charset="0"/>
            </a:endParaRPr>
          </a:p>
          <a:p>
            <a:pPr marL="0" indent="0">
              <a:buNone/>
            </a:pPr>
            <a:r>
              <a:rPr lang="en-GB" sz="1600" dirty="0">
                <a:latin typeface="Arial Narrow" panose="020B0604020202020204" pitchFamily="34" charset="0"/>
                <a:ea typeface="Times New Roman" panose="02020603050405020304" pitchFamily="18" charset="0"/>
              </a:rPr>
              <a:t>Notes: **Correlation is significant at the 0.01 level, 2-tailed, Strength of co-relationship [Cohen, 1988] - Small = 0.10, Medium= 0.30, and Strong = 0.50</a:t>
            </a:r>
          </a:p>
          <a:p>
            <a:pPr marL="0" indent="0">
              <a:buNone/>
            </a:pPr>
            <a:endParaRPr lang="en-GB" sz="1600" dirty="0">
              <a:latin typeface="Arial Narrow" panose="020B0604020202020204" pitchFamily="34" charset="0"/>
              <a:ea typeface="Times New Roman" panose="02020603050405020304" pitchFamily="18" charset="0"/>
            </a:endParaRPr>
          </a:p>
          <a:p>
            <a:r>
              <a:rPr lang="en-GB" sz="1600" dirty="0">
                <a:latin typeface="Arial Narrow" panose="020B0604020202020204" pitchFamily="34" charset="0"/>
                <a:ea typeface="Times New Roman" panose="02020603050405020304" pitchFamily="18" charset="0"/>
              </a:rPr>
              <a:t> Similarly for Gauteng, results showed a strong, positive and significant correlation between DTI and BEN (r=0.501, p&lt;0.01), a negative, moderate correlation between DTI and CHA (r=-0.405, p&lt;0.01) and a significant negative correlation between BEN and CHA (r=-0,419, p&lt;0.01).</a:t>
            </a:r>
          </a:p>
          <a:p>
            <a:r>
              <a:rPr lang="en-GB" sz="1600" dirty="0">
                <a:latin typeface="Arial Narrow" panose="020B0604020202020204" pitchFamily="34" charset="0"/>
                <a:ea typeface="Times New Roman" panose="02020603050405020304" pitchFamily="18" charset="0"/>
              </a:rPr>
              <a:t>Unlike Free State, a small to medium, positive correlation between DTI and INN (r=0.272, p&lt;0.01) as well as BEN and INN (r=0,323, p&lt;0.01), was noted, suggesting that for Gauteng tourism SMMEs, infrastructural improvements and perceived benefits translate to innovative practices and behaviour. </a:t>
            </a:r>
            <a:endParaRPr lang="en-ZA" dirty="0"/>
          </a:p>
        </p:txBody>
      </p:sp>
      <p:graphicFrame>
        <p:nvGraphicFramePr>
          <p:cNvPr id="9" name="Table 8">
            <a:extLst>
              <a:ext uri="{FF2B5EF4-FFF2-40B4-BE49-F238E27FC236}">
                <a16:creationId xmlns:a16="http://schemas.microsoft.com/office/drawing/2014/main" id="{668AFFD6-F26D-A7DD-50FF-A31470ED417F}"/>
              </a:ext>
            </a:extLst>
          </p:cNvPr>
          <p:cNvGraphicFramePr>
            <a:graphicFrameLocks noGrp="1"/>
          </p:cNvGraphicFramePr>
          <p:nvPr>
            <p:extLst>
              <p:ext uri="{D42A27DB-BD31-4B8C-83A1-F6EECF244321}">
                <p14:modId xmlns:p14="http://schemas.microsoft.com/office/powerpoint/2010/main" val="50023261"/>
              </p:ext>
            </p:extLst>
          </p:nvPr>
        </p:nvGraphicFramePr>
        <p:xfrm>
          <a:off x="447675" y="1323657"/>
          <a:ext cx="10982326" cy="1407734"/>
        </p:xfrm>
        <a:graphic>
          <a:graphicData uri="http://schemas.openxmlformats.org/drawingml/2006/table">
            <a:tbl>
              <a:tblPr firstRow="1" firstCol="1" bandRow="1">
                <a:tableStyleId>{9DCAF9ED-07DC-4A11-8D7F-57B35C25682E}</a:tableStyleId>
              </a:tblPr>
              <a:tblGrid>
                <a:gridCol w="5415666">
                  <a:extLst>
                    <a:ext uri="{9D8B030D-6E8A-4147-A177-3AD203B41FA5}">
                      <a16:colId xmlns:a16="http://schemas.microsoft.com/office/drawing/2014/main" val="3175382212"/>
                    </a:ext>
                  </a:extLst>
                </a:gridCol>
                <a:gridCol w="1666004">
                  <a:extLst>
                    <a:ext uri="{9D8B030D-6E8A-4147-A177-3AD203B41FA5}">
                      <a16:colId xmlns:a16="http://schemas.microsoft.com/office/drawing/2014/main" val="1711762734"/>
                    </a:ext>
                  </a:extLst>
                </a:gridCol>
                <a:gridCol w="1458411">
                  <a:extLst>
                    <a:ext uri="{9D8B030D-6E8A-4147-A177-3AD203B41FA5}">
                      <a16:colId xmlns:a16="http://schemas.microsoft.com/office/drawing/2014/main" val="3347206056"/>
                    </a:ext>
                  </a:extLst>
                </a:gridCol>
                <a:gridCol w="1251606">
                  <a:extLst>
                    <a:ext uri="{9D8B030D-6E8A-4147-A177-3AD203B41FA5}">
                      <a16:colId xmlns:a16="http://schemas.microsoft.com/office/drawing/2014/main" val="2429699496"/>
                    </a:ext>
                  </a:extLst>
                </a:gridCol>
                <a:gridCol w="1190639">
                  <a:extLst>
                    <a:ext uri="{9D8B030D-6E8A-4147-A177-3AD203B41FA5}">
                      <a16:colId xmlns:a16="http://schemas.microsoft.com/office/drawing/2014/main" val="2369331987"/>
                    </a:ext>
                  </a:extLst>
                </a:gridCol>
              </a:tblGrid>
              <a:tr h="172756">
                <a:tc>
                  <a:txBody>
                    <a:bodyPr/>
                    <a:lstStyle/>
                    <a:p>
                      <a:pPr marL="457200" algn="just">
                        <a:lnSpc>
                          <a:spcPct val="150000"/>
                        </a:lnSpc>
                        <a:buNone/>
                      </a:pPr>
                      <a:r>
                        <a:rPr lang="en-ZA" sz="1400" b="1" kern="100" dirty="0">
                          <a:solidFill>
                            <a:srgbClr val="000000"/>
                          </a:solidFill>
                          <a:effectLst/>
                        </a:rPr>
                        <a:t>GAUTENG</a:t>
                      </a:r>
                      <a:endParaRPr lang="en-ZA" sz="1400" kern="100" dirty="0">
                        <a:effectLst/>
                        <a:latin typeface="Times New Roman" panose="02020603050405020304" pitchFamily="18" charset="0"/>
                        <a:ea typeface="Aptos" panose="020B0004020202020204" pitchFamily="34" charset="0"/>
                        <a:cs typeface="Times New Roman" panose="02020603050405020304" pitchFamily="18" charset="0"/>
                      </a:endParaRPr>
                    </a:p>
                  </a:txBody>
                  <a:tcPr marL="66132" marR="66132" marT="0" marB="0"/>
                </a:tc>
                <a:tc>
                  <a:txBody>
                    <a:bodyPr/>
                    <a:lstStyle/>
                    <a:p>
                      <a:pPr marL="457200" algn="just">
                        <a:lnSpc>
                          <a:spcPct val="150000"/>
                        </a:lnSpc>
                        <a:buNone/>
                      </a:pPr>
                      <a:r>
                        <a:rPr lang="en-ZA" sz="1400" b="1" kern="100">
                          <a:solidFill>
                            <a:srgbClr val="000000"/>
                          </a:solidFill>
                          <a:effectLst/>
                        </a:rPr>
                        <a:t>DTI</a:t>
                      </a:r>
                      <a:endParaRPr lang="en-ZA" sz="1400" kern="100">
                        <a:effectLst/>
                        <a:latin typeface="Times New Roman" panose="02020603050405020304" pitchFamily="18" charset="0"/>
                        <a:ea typeface="Aptos" panose="020B0004020202020204" pitchFamily="34" charset="0"/>
                        <a:cs typeface="Times New Roman" panose="02020603050405020304" pitchFamily="18" charset="0"/>
                      </a:endParaRPr>
                    </a:p>
                  </a:txBody>
                  <a:tcPr marL="66132" marR="66132" marT="0" marB="0"/>
                </a:tc>
                <a:tc>
                  <a:txBody>
                    <a:bodyPr/>
                    <a:lstStyle/>
                    <a:p>
                      <a:pPr marL="457200" algn="just">
                        <a:lnSpc>
                          <a:spcPct val="150000"/>
                        </a:lnSpc>
                        <a:buNone/>
                      </a:pPr>
                      <a:r>
                        <a:rPr lang="en-ZA" sz="1400" b="1" kern="100">
                          <a:solidFill>
                            <a:srgbClr val="000000"/>
                          </a:solidFill>
                          <a:effectLst/>
                        </a:rPr>
                        <a:t>BEN</a:t>
                      </a:r>
                      <a:endParaRPr lang="en-ZA" sz="1400" kern="100">
                        <a:effectLst/>
                        <a:latin typeface="Times New Roman" panose="02020603050405020304" pitchFamily="18" charset="0"/>
                        <a:ea typeface="Aptos" panose="020B0004020202020204" pitchFamily="34" charset="0"/>
                        <a:cs typeface="Times New Roman" panose="02020603050405020304" pitchFamily="18" charset="0"/>
                      </a:endParaRPr>
                    </a:p>
                  </a:txBody>
                  <a:tcPr marL="66132" marR="66132" marT="0" marB="0"/>
                </a:tc>
                <a:tc>
                  <a:txBody>
                    <a:bodyPr/>
                    <a:lstStyle/>
                    <a:p>
                      <a:pPr marL="457200" algn="just">
                        <a:lnSpc>
                          <a:spcPct val="150000"/>
                        </a:lnSpc>
                        <a:buNone/>
                      </a:pPr>
                      <a:r>
                        <a:rPr lang="en-ZA" sz="1400" b="1" kern="100">
                          <a:solidFill>
                            <a:srgbClr val="000000"/>
                          </a:solidFill>
                          <a:effectLst/>
                        </a:rPr>
                        <a:t>CHA</a:t>
                      </a:r>
                      <a:endParaRPr lang="en-ZA" sz="1400" kern="100">
                        <a:effectLst/>
                        <a:latin typeface="Times New Roman" panose="02020603050405020304" pitchFamily="18" charset="0"/>
                        <a:ea typeface="Aptos" panose="020B0004020202020204" pitchFamily="34" charset="0"/>
                        <a:cs typeface="Times New Roman" panose="02020603050405020304" pitchFamily="18" charset="0"/>
                      </a:endParaRPr>
                    </a:p>
                  </a:txBody>
                  <a:tcPr marL="66132" marR="66132" marT="0" marB="0"/>
                </a:tc>
                <a:tc>
                  <a:txBody>
                    <a:bodyPr/>
                    <a:lstStyle/>
                    <a:p>
                      <a:pPr marL="457200" algn="just">
                        <a:lnSpc>
                          <a:spcPct val="150000"/>
                        </a:lnSpc>
                        <a:buNone/>
                      </a:pPr>
                      <a:r>
                        <a:rPr lang="en-ZA" sz="1400" b="1" kern="100">
                          <a:solidFill>
                            <a:srgbClr val="000000"/>
                          </a:solidFill>
                          <a:effectLst/>
                        </a:rPr>
                        <a:t>INN</a:t>
                      </a:r>
                      <a:endParaRPr lang="en-ZA" sz="1400" kern="100">
                        <a:effectLst/>
                        <a:latin typeface="Times New Roman" panose="02020603050405020304" pitchFamily="18" charset="0"/>
                        <a:ea typeface="Aptos" panose="020B0004020202020204" pitchFamily="34" charset="0"/>
                        <a:cs typeface="Times New Roman" panose="02020603050405020304" pitchFamily="18" charset="0"/>
                      </a:endParaRPr>
                    </a:p>
                  </a:txBody>
                  <a:tcPr marL="66132" marR="66132" marT="0" marB="0"/>
                </a:tc>
                <a:extLst>
                  <a:ext uri="{0D108BD9-81ED-4DB2-BD59-A6C34878D82A}">
                    <a16:rowId xmlns:a16="http://schemas.microsoft.com/office/drawing/2014/main" val="1731168030"/>
                  </a:ext>
                </a:extLst>
              </a:tr>
              <a:tr h="172811">
                <a:tc>
                  <a:txBody>
                    <a:bodyPr/>
                    <a:lstStyle/>
                    <a:p>
                      <a:pPr marL="457200" algn="just">
                        <a:lnSpc>
                          <a:spcPct val="150000"/>
                        </a:lnSpc>
                        <a:buNone/>
                      </a:pPr>
                      <a:r>
                        <a:rPr lang="en-ZA" sz="1400" kern="100" dirty="0">
                          <a:effectLst/>
                        </a:rPr>
                        <a:t>Digital technology infrastructure (DTI) </a:t>
                      </a:r>
                      <a:endParaRPr lang="en-ZA" sz="1400" kern="100" dirty="0">
                        <a:effectLst/>
                        <a:latin typeface="Times New Roman" panose="02020603050405020304" pitchFamily="18" charset="0"/>
                        <a:ea typeface="Aptos" panose="020B0004020202020204" pitchFamily="34" charset="0"/>
                        <a:cs typeface="Times New Roman" panose="02020603050405020304" pitchFamily="18" charset="0"/>
                      </a:endParaRPr>
                    </a:p>
                  </a:txBody>
                  <a:tcPr marL="66132" marR="66132" marT="0" marB="0"/>
                </a:tc>
                <a:tc>
                  <a:txBody>
                    <a:bodyPr/>
                    <a:lstStyle/>
                    <a:p>
                      <a:pPr marL="457200" algn="r">
                        <a:lnSpc>
                          <a:spcPct val="150000"/>
                        </a:lnSpc>
                        <a:buNone/>
                      </a:pPr>
                      <a:r>
                        <a:rPr lang="en-ZA" sz="1400" kern="100">
                          <a:effectLst/>
                        </a:rPr>
                        <a:t>1</a:t>
                      </a:r>
                      <a:endParaRPr lang="en-ZA" sz="1400" kern="100">
                        <a:effectLst/>
                        <a:latin typeface="Times New Roman" panose="02020603050405020304" pitchFamily="18" charset="0"/>
                        <a:ea typeface="Aptos" panose="020B0004020202020204" pitchFamily="34" charset="0"/>
                        <a:cs typeface="Times New Roman" panose="02020603050405020304" pitchFamily="18" charset="0"/>
                      </a:endParaRPr>
                    </a:p>
                  </a:txBody>
                  <a:tcPr marL="66132" marR="66132" marT="0" marB="0"/>
                </a:tc>
                <a:tc>
                  <a:txBody>
                    <a:bodyPr/>
                    <a:lstStyle/>
                    <a:p>
                      <a:pPr marL="457200" algn="r">
                        <a:lnSpc>
                          <a:spcPct val="150000"/>
                        </a:lnSpc>
                        <a:buNone/>
                      </a:pPr>
                      <a:r>
                        <a:rPr lang="en-ZA" sz="1400" kern="100">
                          <a:effectLst/>
                        </a:rPr>
                        <a:t> </a:t>
                      </a:r>
                      <a:endParaRPr lang="en-ZA" sz="1400" kern="100">
                        <a:effectLst/>
                        <a:latin typeface="Times New Roman" panose="02020603050405020304" pitchFamily="18" charset="0"/>
                        <a:ea typeface="Aptos" panose="020B0004020202020204" pitchFamily="34" charset="0"/>
                        <a:cs typeface="Times New Roman" panose="02020603050405020304" pitchFamily="18" charset="0"/>
                      </a:endParaRPr>
                    </a:p>
                  </a:txBody>
                  <a:tcPr marL="66132" marR="66132" marT="0" marB="0"/>
                </a:tc>
                <a:tc>
                  <a:txBody>
                    <a:bodyPr/>
                    <a:lstStyle/>
                    <a:p>
                      <a:pPr marL="457200" algn="r">
                        <a:lnSpc>
                          <a:spcPct val="150000"/>
                        </a:lnSpc>
                        <a:buNone/>
                      </a:pPr>
                      <a:r>
                        <a:rPr lang="en-ZA" sz="1400" kern="100">
                          <a:effectLst/>
                        </a:rPr>
                        <a:t> </a:t>
                      </a:r>
                      <a:endParaRPr lang="en-ZA" sz="1400" kern="100">
                        <a:effectLst/>
                        <a:latin typeface="Times New Roman" panose="02020603050405020304" pitchFamily="18" charset="0"/>
                        <a:ea typeface="Aptos" panose="020B0004020202020204" pitchFamily="34" charset="0"/>
                        <a:cs typeface="Times New Roman" panose="02020603050405020304" pitchFamily="18" charset="0"/>
                      </a:endParaRPr>
                    </a:p>
                  </a:txBody>
                  <a:tcPr marL="66132" marR="66132" marT="0" marB="0"/>
                </a:tc>
                <a:tc>
                  <a:txBody>
                    <a:bodyPr/>
                    <a:lstStyle/>
                    <a:p>
                      <a:pPr marL="457200" algn="r">
                        <a:lnSpc>
                          <a:spcPct val="150000"/>
                        </a:lnSpc>
                        <a:buNone/>
                      </a:pPr>
                      <a:r>
                        <a:rPr lang="en-ZA" sz="1400" kern="100">
                          <a:effectLst/>
                        </a:rPr>
                        <a:t> </a:t>
                      </a:r>
                      <a:endParaRPr lang="en-ZA" sz="1400" kern="100">
                        <a:effectLst/>
                        <a:latin typeface="Times New Roman" panose="02020603050405020304" pitchFamily="18" charset="0"/>
                        <a:ea typeface="Aptos" panose="020B0004020202020204" pitchFamily="34" charset="0"/>
                        <a:cs typeface="Times New Roman" panose="02020603050405020304" pitchFamily="18" charset="0"/>
                      </a:endParaRPr>
                    </a:p>
                  </a:txBody>
                  <a:tcPr marL="66132" marR="66132" marT="0" marB="0"/>
                </a:tc>
                <a:extLst>
                  <a:ext uri="{0D108BD9-81ED-4DB2-BD59-A6C34878D82A}">
                    <a16:rowId xmlns:a16="http://schemas.microsoft.com/office/drawing/2014/main" val="4240976550"/>
                  </a:ext>
                </a:extLst>
              </a:tr>
              <a:tr h="172811">
                <a:tc>
                  <a:txBody>
                    <a:bodyPr/>
                    <a:lstStyle/>
                    <a:p>
                      <a:pPr marL="457200" algn="just">
                        <a:lnSpc>
                          <a:spcPct val="150000"/>
                        </a:lnSpc>
                        <a:buNone/>
                      </a:pPr>
                      <a:r>
                        <a:rPr lang="en-ZA" sz="1400" kern="100">
                          <a:effectLst/>
                        </a:rPr>
                        <a:t>Perceived benefits (BEN)</a:t>
                      </a:r>
                      <a:endParaRPr lang="en-ZA" sz="1400" kern="100">
                        <a:effectLst/>
                        <a:latin typeface="Times New Roman" panose="02020603050405020304" pitchFamily="18" charset="0"/>
                        <a:ea typeface="Aptos" panose="020B0004020202020204" pitchFamily="34" charset="0"/>
                        <a:cs typeface="Times New Roman" panose="02020603050405020304" pitchFamily="18" charset="0"/>
                      </a:endParaRPr>
                    </a:p>
                  </a:txBody>
                  <a:tcPr marL="66132" marR="66132" marT="0" marB="0"/>
                </a:tc>
                <a:tc>
                  <a:txBody>
                    <a:bodyPr/>
                    <a:lstStyle/>
                    <a:p>
                      <a:pPr marL="457200" algn="r">
                        <a:lnSpc>
                          <a:spcPct val="150000"/>
                        </a:lnSpc>
                        <a:buNone/>
                      </a:pPr>
                      <a:r>
                        <a:rPr lang="en-ZA" sz="1400" kern="100" dirty="0">
                          <a:effectLst/>
                        </a:rPr>
                        <a:t>0.501**</a:t>
                      </a:r>
                      <a:endParaRPr lang="en-ZA" sz="1400" kern="100" dirty="0">
                        <a:effectLst/>
                        <a:latin typeface="Times New Roman" panose="02020603050405020304" pitchFamily="18" charset="0"/>
                        <a:ea typeface="Aptos" panose="020B0004020202020204" pitchFamily="34" charset="0"/>
                        <a:cs typeface="Times New Roman" panose="02020603050405020304" pitchFamily="18" charset="0"/>
                      </a:endParaRPr>
                    </a:p>
                  </a:txBody>
                  <a:tcPr marL="66132" marR="66132" marT="0" marB="0"/>
                </a:tc>
                <a:tc>
                  <a:txBody>
                    <a:bodyPr/>
                    <a:lstStyle/>
                    <a:p>
                      <a:pPr marL="457200" algn="r">
                        <a:lnSpc>
                          <a:spcPct val="150000"/>
                        </a:lnSpc>
                        <a:buNone/>
                      </a:pPr>
                      <a:r>
                        <a:rPr lang="en-ZA" sz="1400" kern="100">
                          <a:effectLst/>
                        </a:rPr>
                        <a:t>1</a:t>
                      </a:r>
                      <a:endParaRPr lang="en-ZA" sz="1400" kern="100">
                        <a:effectLst/>
                        <a:latin typeface="Times New Roman" panose="02020603050405020304" pitchFamily="18" charset="0"/>
                        <a:ea typeface="Aptos" panose="020B0004020202020204" pitchFamily="34" charset="0"/>
                        <a:cs typeface="Times New Roman" panose="02020603050405020304" pitchFamily="18" charset="0"/>
                      </a:endParaRPr>
                    </a:p>
                  </a:txBody>
                  <a:tcPr marL="66132" marR="66132" marT="0" marB="0"/>
                </a:tc>
                <a:tc>
                  <a:txBody>
                    <a:bodyPr/>
                    <a:lstStyle/>
                    <a:p>
                      <a:pPr marL="457200" algn="r">
                        <a:lnSpc>
                          <a:spcPct val="150000"/>
                        </a:lnSpc>
                        <a:buNone/>
                      </a:pPr>
                      <a:r>
                        <a:rPr lang="en-ZA" sz="1400" kern="100" dirty="0">
                          <a:effectLst/>
                        </a:rPr>
                        <a:t> </a:t>
                      </a:r>
                      <a:endParaRPr lang="en-ZA" sz="1400" kern="100" dirty="0">
                        <a:effectLst/>
                        <a:latin typeface="Times New Roman" panose="02020603050405020304" pitchFamily="18" charset="0"/>
                        <a:ea typeface="Aptos" panose="020B0004020202020204" pitchFamily="34" charset="0"/>
                        <a:cs typeface="Times New Roman" panose="02020603050405020304" pitchFamily="18" charset="0"/>
                      </a:endParaRPr>
                    </a:p>
                  </a:txBody>
                  <a:tcPr marL="66132" marR="66132" marT="0" marB="0"/>
                </a:tc>
                <a:tc>
                  <a:txBody>
                    <a:bodyPr/>
                    <a:lstStyle/>
                    <a:p>
                      <a:pPr marL="457200" algn="r">
                        <a:lnSpc>
                          <a:spcPct val="150000"/>
                        </a:lnSpc>
                        <a:buNone/>
                      </a:pPr>
                      <a:r>
                        <a:rPr lang="en-ZA" sz="1400" kern="100">
                          <a:effectLst/>
                        </a:rPr>
                        <a:t> </a:t>
                      </a:r>
                      <a:endParaRPr lang="en-ZA" sz="1400" kern="100">
                        <a:effectLst/>
                        <a:latin typeface="Times New Roman" panose="02020603050405020304" pitchFamily="18" charset="0"/>
                        <a:ea typeface="Aptos" panose="020B0004020202020204" pitchFamily="34" charset="0"/>
                        <a:cs typeface="Times New Roman" panose="02020603050405020304" pitchFamily="18" charset="0"/>
                      </a:endParaRPr>
                    </a:p>
                  </a:txBody>
                  <a:tcPr marL="66132" marR="66132" marT="0" marB="0"/>
                </a:tc>
                <a:extLst>
                  <a:ext uri="{0D108BD9-81ED-4DB2-BD59-A6C34878D82A}">
                    <a16:rowId xmlns:a16="http://schemas.microsoft.com/office/drawing/2014/main" val="155099133"/>
                  </a:ext>
                </a:extLst>
              </a:tr>
              <a:tr h="172811">
                <a:tc>
                  <a:txBody>
                    <a:bodyPr/>
                    <a:lstStyle/>
                    <a:p>
                      <a:pPr marL="457200" algn="just">
                        <a:lnSpc>
                          <a:spcPct val="150000"/>
                        </a:lnSpc>
                        <a:buNone/>
                      </a:pPr>
                      <a:r>
                        <a:rPr lang="en-ZA" sz="1400" kern="100" dirty="0">
                          <a:effectLst/>
                        </a:rPr>
                        <a:t>Perceived challenges (CHA)</a:t>
                      </a:r>
                      <a:endParaRPr lang="en-ZA" sz="1400" kern="100" dirty="0">
                        <a:effectLst/>
                        <a:latin typeface="Times New Roman" panose="02020603050405020304" pitchFamily="18" charset="0"/>
                        <a:ea typeface="Aptos" panose="020B0004020202020204" pitchFamily="34" charset="0"/>
                        <a:cs typeface="Times New Roman" panose="02020603050405020304" pitchFamily="18" charset="0"/>
                      </a:endParaRPr>
                    </a:p>
                  </a:txBody>
                  <a:tcPr marL="66132" marR="66132" marT="0" marB="0"/>
                </a:tc>
                <a:tc>
                  <a:txBody>
                    <a:bodyPr/>
                    <a:lstStyle/>
                    <a:p>
                      <a:pPr marL="457200" algn="r">
                        <a:lnSpc>
                          <a:spcPct val="150000"/>
                        </a:lnSpc>
                        <a:buNone/>
                      </a:pPr>
                      <a:r>
                        <a:rPr lang="en-ZA" sz="1400" kern="100" dirty="0">
                          <a:effectLst/>
                        </a:rPr>
                        <a:t>-0.405**</a:t>
                      </a:r>
                      <a:endParaRPr lang="en-ZA" sz="1400" kern="100" dirty="0">
                        <a:effectLst/>
                        <a:latin typeface="Times New Roman" panose="02020603050405020304" pitchFamily="18" charset="0"/>
                        <a:ea typeface="Aptos" panose="020B0004020202020204" pitchFamily="34" charset="0"/>
                        <a:cs typeface="Times New Roman" panose="02020603050405020304" pitchFamily="18" charset="0"/>
                      </a:endParaRPr>
                    </a:p>
                  </a:txBody>
                  <a:tcPr marL="66132" marR="66132" marT="0" marB="0"/>
                </a:tc>
                <a:tc>
                  <a:txBody>
                    <a:bodyPr/>
                    <a:lstStyle/>
                    <a:p>
                      <a:pPr marL="457200" algn="r">
                        <a:lnSpc>
                          <a:spcPct val="150000"/>
                        </a:lnSpc>
                        <a:buNone/>
                      </a:pPr>
                      <a:r>
                        <a:rPr lang="en-ZA" sz="1400" kern="100" dirty="0">
                          <a:effectLst/>
                        </a:rPr>
                        <a:t>-0.419**</a:t>
                      </a:r>
                      <a:endParaRPr lang="en-ZA" sz="1400" kern="100" dirty="0">
                        <a:effectLst/>
                        <a:latin typeface="Times New Roman" panose="02020603050405020304" pitchFamily="18" charset="0"/>
                        <a:ea typeface="Aptos" panose="020B0004020202020204" pitchFamily="34" charset="0"/>
                        <a:cs typeface="Times New Roman" panose="02020603050405020304" pitchFamily="18" charset="0"/>
                      </a:endParaRPr>
                    </a:p>
                  </a:txBody>
                  <a:tcPr marL="66132" marR="66132" marT="0" marB="0"/>
                </a:tc>
                <a:tc>
                  <a:txBody>
                    <a:bodyPr/>
                    <a:lstStyle/>
                    <a:p>
                      <a:pPr marL="457200" algn="r">
                        <a:lnSpc>
                          <a:spcPct val="150000"/>
                        </a:lnSpc>
                        <a:buNone/>
                      </a:pPr>
                      <a:r>
                        <a:rPr lang="en-ZA" sz="1400" kern="100">
                          <a:effectLst/>
                        </a:rPr>
                        <a:t>1</a:t>
                      </a:r>
                      <a:endParaRPr lang="en-ZA" sz="1400" kern="100">
                        <a:effectLst/>
                        <a:latin typeface="Times New Roman" panose="02020603050405020304" pitchFamily="18" charset="0"/>
                        <a:ea typeface="Aptos" panose="020B0004020202020204" pitchFamily="34" charset="0"/>
                        <a:cs typeface="Times New Roman" panose="02020603050405020304" pitchFamily="18" charset="0"/>
                      </a:endParaRPr>
                    </a:p>
                  </a:txBody>
                  <a:tcPr marL="66132" marR="66132" marT="0" marB="0"/>
                </a:tc>
                <a:tc>
                  <a:txBody>
                    <a:bodyPr/>
                    <a:lstStyle/>
                    <a:p>
                      <a:pPr marL="457200" algn="r">
                        <a:lnSpc>
                          <a:spcPct val="150000"/>
                        </a:lnSpc>
                        <a:buNone/>
                      </a:pPr>
                      <a:r>
                        <a:rPr lang="en-ZA" sz="1400" kern="100" dirty="0">
                          <a:effectLst/>
                        </a:rPr>
                        <a:t> </a:t>
                      </a:r>
                      <a:endParaRPr lang="en-ZA" sz="1400" kern="100" dirty="0">
                        <a:effectLst/>
                        <a:latin typeface="Times New Roman" panose="02020603050405020304" pitchFamily="18" charset="0"/>
                        <a:ea typeface="Aptos" panose="020B0004020202020204" pitchFamily="34" charset="0"/>
                        <a:cs typeface="Times New Roman" panose="02020603050405020304" pitchFamily="18" charset="0"/>
                      </a:endParaRPr>
                    </a:p>
                  </a:txBody>
                  <a:tcPr marL="66132" marR="66132" marT="0" marB="0"/>
                </a:tc>
                <a:extLst>
                  <a:ext uri="{0D108BD9-81ED-4DB2-BD59-A6C34878D82A}">
                    <a16:rowId xmlns:a16="http://schemas.microsoft.com/office/drawing/2014/main" val="2630727579"/>
                  </a:ext>
                </a:extLst>
              </a:tr>
              <a:tr h="0">
                <a:tc>
                  <a:txBody>
                    <a:bodyPr/>
                    <a:lstStyle/>
                    <a:p>
                      <a:pPr marL="457200" algn="just">
                        <a:lnSpc>
                          <a:spcPct val="150000"/>
                        </a:lnSpc>
                        <a:buNone/>
                      </a:pPr>
                      <a:r>
                        <a:rPr lang="en-ZA" sz="1400" kern="100" dirty="0">
                          <a:effectLst/>
                        </a:rPr>
                        <a:t>Innovation ((INN)</a:t>
                      </a:r>
                      <a:endParaRPr lang="en-ZA" sz="1400" kern="100" dirty="0">
                        <a:effectLst/>
                        <a:latin typeface="Times New Roman" panose="02020603050405020304" pitchFamily="18" charset="0"/>
                        <a:ea typeface="Aptos" panose="020B0004020202020204" pitchFamily="34" charset="0"/>
                        <a:cs typeface="Times New Roman" panose="02020603050405020304" pitchFamily="18" charset="0"/>
                      </a:endParaRPr>
                    </a:p>
                  </a:txBody>
                  <a:tcPr marL="66132" marR="66132" marT="0" marB="0"/>
                </a:tc>
                <a:tc>
                  <a:txBody>
                    <a:bodyPr/>
                    <a:lstStyle/>
                    <a:p>
                      <a:pPr marL="457200" algn="r">
                        <a:lnSpc>
                          <a:spcPct val="150000"/>
                        </a:lnSpc>
                        <a:buNone/>
                      </a:pPr>
                      <a:r>
                        <a:rPr lang="en-ZA" sz="1400" kern="100" dirty="0">
                          <a:effectLst/>
                          <a:latin typeface="Times New Roman" panose="02020603050405020304" pitchFamily="18" charset="0"/>
                          <a:ea typeface="Aptos" panose="020B0004020202020204" pitchFamily="34" charset="0"/>
                          <a:cs typeface="Times New Roman" panose="02020603050405020304" pitchFamily="18" charset="0"/>
                        </a:rPr>
                        <a:t>0,272*</a:t>
                      </a:r>
                    </a:p>
                  </a:txBody>
                  <a:tcPr marL="66132" marR="66132" marT="0" marB="0"/>
                </a:tc>
                <a:tc>
                  <a:txBody>
                    <a:bodyPr/>
                    <a:lstStyle/>
                    <a:p>
                      <a:pPr marL="457200" algn="r">
                        <a:lnSpc>
                          <a:spcPct val="150000"/>
                        </a:lnSpc>
                        <a:buNone/>
                      </a:pPr>
                      <a:r>
                        <a:rPr lang="en-ZA" sz="1400" kern="100" dirty="0">
                          <a:effectLst/>
                          <a:latin typeface="Times New Roman" panose="02020603050405020304" pitchFamily="18" charset="0"/>
                          <a:ea typeface="Aptos" panose="020B0004020202020204" pitchFamily="34" charset="0"/>
                          <a:cs typeface="Times New Roman" panose="02020603050405020304" pitchFamily="18" charset="0"/>
                        </a:rPr>
                        <a:t>0,323**</a:t>
                      </a:r>
                    </a:p>
                  </a:txBody>
                  <a:tcPr marL="66132" marR="66132" marT="0" marB="0"/>
                </a:tc>
                <a:tc>
                  <a:txBody>
                    <a:bodyPr/>
                    <a:lstStyle/>
                    <a:p>
                      <a:pPr marL="457200" algn="r">
                        <a:lnSpc>
                          <a:spcPct val="150000"/>
                        </a:lnSpc>
                        <a:buNone/>
                      </a:pPr>
                      <a:r>
                        <a:rPr lang="en-ZA" sz="1400" kern="100" dirty="0">
                          <a:effectLst/>
                          <a:latin typeface="Times New Roman" panose="02020603050405020304" pitchFamily="18" charset="0"/>
                          <a:ea typeface="Aptos" panose="020B0004020202020204" pitchFamily="34" charset="0"/>
                          <a:cs typeface="Times New Roman" panose="02020603050405020304" pitchFamily="18" charset="0"/>
                        </a:rPr>
                        <a:t>-0,042</a:t>
                      </a:r>
                    </a:p>
                  </a:txBody>
                  <a:tcPr marL="66132" marR="66132" marT="0" marB="0"/>
                </a:tc>
                <a:tc>
                  <a:txBody>
                    <a:bodyPr/>
                    <a:lstStyle/>
                    <a:p>
                      <a:pPr marL="457200" algn="r">
                        <a:lnSpc>
                          <a:spcPct val="150000"/>
                        </a:lnSpc>
                        <a:buNone/>
                      </a:pPr>
                      <a:r>
                        <a:rPr lang="en-ZA" sz="1400" kern="100" dirty="0">
                          <a:effectLst/>
                        </a:rPr>
                        <a:t>1</a:t>
                      </a:r>
                      <a:endParaRPr lang="en-ZA" sz="1400" kern="100" dirty="0">
                        <a:effectLst/>
                        <a:latin typeface="Times New Roman" panose="02020603050405020304" pitchFamily="18" charset="0"/>
                        <a:ea typeface="Aptos" panose="020B0004020202020204" pitchFamily="34" charset="0"/>
                        <a:cs typeface="Times New Roman" panose="02020603050405020304" pitchFamily="18" charset="0"/>
                      </a:endParaRPr>
                    </a:p>
                  </a:txBody>
                  <a:tcPr marL="66132" marR="66132" marT="0" marB="0"/>
                </a:tc>
                <a:extLst>
                  <a:ext uri="{0D108BD9-81ED-4DB2-BD59-A6C34878D82A}">
                    <a16:rowId xmlns:a16="http://schemas.microsoft.com/office/drawing/2014/main" val="3574319398"/>
                  </a:ext>
                </a:extLst>
              </a:tr>
            </a:tbl>
          </a:graphicData>
        </a:graphic>
      </p:graphicFrame>
    </p:spTree>
    <p:extLst>
      <p:ext uri="{BB962C8B-B14F-4D97-AF65-F5344CB8AC3E}">
        <p14:creationId xmlns:p14="http://schemas.microsoft.com/office/powerpoint/2010/main" val="7156359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9BE4CE3-80FC-3F54-0F4F-64D80AC27983}"/>
              </a:ext>
            </a:extLst>
          </p:cNvPr>
          <p:cNvSpPr>
            <a:spLocks noGrp="1"/>
          </p:cNvSpPr>
          <p:nvPr>
            <p:ph idx="1"/>
          </p:nvPr>
        </p:nvSpPr>
        <p:spPr>
          <a:xfrm>
            <a:off x="6177471" y="1143144"/>
            <a:ext cx="5547591" cy="4571711"/>
          </a:xfrm>
        </p:spPr>
        <p:txBody>
          <a:bodyPr/>
          <a:lstStyle/>
          <a:p>
            <a:pPr marL="0" indent="0" algn="just">
              <a:lnSpc>
                <a:spcPct val="100000"/>
              </a:lnSpc>
              <a:buNone/>
            </a:pPr>
            <a:r>
              <a:rPr lang="en-ZA" sz="1400" b="1" dirty="0">
                <a:latin typeface="Arial Narrow" panose="020B0604020202020204" pitchFamily="34" charset="0"/>
                <a:ea typeface="Calibri" panose="020F0502020204030204" pitchFamily="34" charset="0"/>
                <a:cs typeface="Arial Narrow" panose="020B0604020202020204" pitchFamily="34" charset="0"/>
              </a:rPr>
              <a:t>Aim of the study</a:t>
            </a:r>
          </a:p>
          <a:p>
            <a:pPr marL="0" indent="0" algn="just">
              <a:lnSpc>
                <a:spcPct val="100000"/>
              </a:lnSpc>
              <a:buNone/>
            </a:pPr>
            <a:r>
              <a:rPr lang="en-ZA" sz="1400" dirty="0">
                <a:latin typeface="Arial Narrow" panose="020B0604020202020204" pitchFamily="34" charset="0"/>
                <a:ea typeface="Calibri" panose="020F0502020204030204" pitchFamily="34" charset="0"/>
                <a:cs typeface="Arial Narrow" panose="020B0604020202020204" pitchFamily="34" charset="0"/>
              </a:rPr>
              <a:t>To investigate the tourism SMME digital technology adoption landscape in South Africa and the potential innovation opportunities to enhance their development, growth and sustainability. . </a:t>
            </a:r>
          </a:p>
          <a:p>
            <a:pPr algn="just">
              <a:lnSpc>
                <a:spcPct val="100000"/>
              </a:lnSpc>
            </a:pPr>
            <a:endParaRPr lang="en-ZA" sz="1400" dirty="0">
              <a:latin typeface="Arial Narrow" panose="020B0604020202020204" pitchFamily="34" charset="0"/>
              <a:ea typeface="Calibri" panose="020F0502020204030204" pitchFamily="34" charset="0"/>
              <a:cs typeface="Arial Narrow" panose="020B0604020202020204" pitchFamily="34" charset="0"/>
            </a:endParaRPr>
          </a:p>
          <a:p>
            <a:pPr marL="0" indent="0" algn="just">
              <a:lnSpc>
                <a:spcPct val="100000"/>
              </a:lnSpc>
              <a:buNone/>
            </a:pPr>
            <a:r>
              <a:rPr lang="en-ZA" sz="1400" b="1" dirty="0">
                <a:latin typeface="Arial Narrow" panose="020B0604020202020204" pitchFamily="34" charset="0"/>
                <a:ea typeface="Calibri" panose="020F0502020204030204" pitchFamily="34" charset="0"/>
                <a:cs typeface="Arial Narrow" panose="020B0604020202020204" pitchFamily="34" charset="0"/>
              </a:rPr>
              <a:t>Objectives of the study:</a:t>
            </a:r>
          </a:p>
          <a:p>
            <a:pPr algn="just">
              <a:lnSpc>
                <a:spcPct val="100000"/>
              </a:lnSpc>
            </a:pPr>
            <a:r>
              <a:rPr lang="en-ZA" sz="1400" dirty="0">
                <a:latin typeface="Arial Narrow" panose="020B0604020202020204" pitchFamily="34" charset="0"/>
                <a:ea typeface="Calibri" panose="020F0502020204030204" pitchFamily="34" charset="0"/>
                <a:cs typeface="Arial Narrow" panose="020B0604020202020204" pitchFamily="34" charset="0"/>
              </a:rPr>
              <a:t>Describe the tourism SMME digital technology adoption landscape in South Africa</a:t>
            </a:r>
          </a:p>
          <a:p>
            <a:pPr algn="just">
              <a:lnSpc>
                <a:spcPct val="100000"/>
              </a:lnSpc>
            </a:pPr>
            <a:r>
              <a:rPr lang="en-ZA" sz="1400" dirty="0">
                <a:latin typeface="Arial Narrow" panose="020B0604020202020204" pitchFamily="34" charset="0"/>
                <a:ea typeface="Calibri" panose="020F0502020204030204" pitchFamily="34" charset="0"/>
                <a:cs typeface="Arial Narrow" panose="020B0604020202020204" pitchFamily="34" charset="0"/>
              </a:rPr>
              <a:t>Examine potential benefits and challenges related to digital technology adoption by tourism SMMEs</a:t>
            </a:r>
          </a:p>
          <a:p>
            <a:pPr algn="just">
              <a:lnSpc>
                <a:spcPct val="100000"/>
              </a:lnSpc>
            </a:pPr>
            <a:r>
              <a:rPr lang="en-ZA" sz="1400" dirty="0">
                <a:latin typeface="Arial Narrow" panose="020B0604020202020204" pitchFamily="34" charset="0"/>
                <a:ea typeface="Calibri" panose="020F0502020204030204" pitchFamily="34" charset="0"/>
                <a:cs typeface="Arial Narrow" panose="020B0604020202020204" pitchFamily="34" charset="0"/>
              </a:rPr>
              <a:t>Determine digital technology applications that may be leveraged to enhance SMME business processes in order for them to thrive</a:t>
            </a:r>
          </a:p>
          <a:p>
            <a:pPr algn="just">
              <a:lnSpc>
                <a:spcPct val="100000"/>
              </a:lnSpc>
            </a:pPr>
            <a:r>
              <a:rPr lang="en-ZA" sz="1400" dirty="0">
                <a:latin typeface="Arial Narrow" panose="020B0604020202020204" pitchFamily="34" charset="0"/>
                <a:ea typeface="Calibri" panose="020F0502020204030204" pitchFamily="34" charset="0"/>
                <a:cs typeface="Arial Narrow" panose="020B0604020202020204" pitchFamily="34" charset="0"/>
              </a:rPr>
              <a:t>Determine the digital technology infrastructure requirements that may enable the development growth and sustainability of tourism SMMEs</a:t>
            </a:r>
          </a:p>
          <a:p>
            <a:pPr algn="just">
              <a:lnSpc>
                <a:spcPct val="100000"/>
              </a:lnSpc>
            </a:pPr>
            <a:r>
              <a:rPr lang="en-ZA" sz="1400" dirty="0">
                <a:latin typeface="Arial Narrow" panose="020B0604020202020204" pitchFamily="34" charset="0"/>
                <a:ea typeface="Calibri" panose="020F0502020204030204" pitchFamily="34" charset="0"/>
                <a:cs typeface="Arial Narrow" panose="020B0604020202020204" pitchFamily="34" charset="0"/>
              </a:rPr>
              <a:t>Assess and outline clear innovation opportunities and potential partnerships to be fostered for tourism SMME growth and sustainability </a:t>
            </a:r>
          </a:p>
          <a:p>
            <a:pPr algn="just">
              <a:lnSpc>
                <a:spcPct val="100000"/>
              </a:lnSpc>
            </a:pPr>
            <a:r>
              <a:rPr lang="en-ZA" sz="1400" dirty="0">
                <a:latin typeface="Arial Narrow" panose="020B0604020202020204" pitchFamily="34" charset="0"/>
                <a:ea typeface="Calibri" panose="020F0502020204030204" pitchFamily="34" charset="0"/>
                <a:cs typeface="Arial Narrow" panose="020B0604020202020204" pitchFamily="34" charset="0"/>
              </a:rPr>
              <a:t>Provide practical recommendations on enablers of digital technology adoption for SMME sustainability</a:t>
            </a:r>
          </a:p>
          <a:p>
            <a:pPr algn="just"/>
            <a:endParaRPr lang="en-ZA" sz="1400" dirty="0">
              <a:effectLst/>
              <a:latin typeface="Calibri" panose="020F0502020204030204" pitchFamily="34" charset="0"/>
              <a:ea typeface="Calibri" panose="020F0502020204030204" pitchFamily="34" charset="0"/>
            </a:endParaRPr>
          </a:p>
        </p:txBody>
      </p:sp>
      <p:sp>
        <p:nvSpPr>
          <p:cNvPr id="3" name="Title 2">
            <a:extLst>
              <a:ext uri="{FF2B5EF4-FFF2-40B4-BE49-F238E27FC236}">
                <a16:creationId xmlns:a16="http://schemas.microsoft.com/office/drawing/2014/main" id="{D2133DE1-BA73-5E36-2D21-5B9327008E6E}"/>
              </a:ext>
            </a:extLst>
          </p:cNvPr>
          <p:cNvSpPr>
            <a:spLocks noGrp="1"/>
          </p:cNvSpPr>
          <p:nvPr>
            <p:ph type="title"/>
          </p:nvPr>
        </p:nvSpPr>
        <p:spPr/>
        <p:txBody>
          <a:bodyPr/>
          <a:lstStyle/>
          <a:p>
            <a:r>
              <a:rPr lang="en-ZA" dirty="0">
                <a:latin typeface="Arial Narrow" panose="020B0604020202020204" pitchFamily="34" charset="0"/>
                <a:ea typeface="Calibri" panose="020F0502020204030204" pitchFamily="34" charset="0"/>
                <a:cs typeface="Calibri" panose="020F0502020204030204" pitchFamily="34" charset="0"/>
              </a:rPr>
              <a:t>Rationale, aim and objectives</a:t>
            </a:r>
            <a:endParaRPr lang="en-US" dirty="0"/>
          </a:p>
        </p:txBody>
      </p:sp>
      <p:sp>
        <p:nvSpPr>
          <p:cNvPr id="4" name="Content Placeholder 1">
            <a:extLst>
              <a:ext uri="{FF2B5EF4-FFF2-40B4-BE49-F238E27FC236}">
                <a16:creationId xmlns:a16="http://schemas.microsoft.com/office/drawing/2014/main" id="{A14574F7-EDA6-12E8-B039-CFFCF80398C5}"/>
              </a:ext>
            </a:extLst>
          </p:cNvPr>
          <p:cNvSpPr txBox="1">
            <a:spLocks/>
          </p:cNvSpPr>
          <p:nvPr/>
        </p:nvSpPr>
        <p:spPr>
          <a:xfrm>
            <a:off x="371475" y="1463722"/>
            <a:ext cx="5724525" cy="4716462"/>
          </a:xfrm>
          <a:prstGeom prst="rect">
            <a:avLst/>
          </a:prstGeom>
        </p:spPr>
        <p:txBody>
          <a:bodyPr vert="horz" lIns="0" tIns="45720" rIns="91440" bIns="45720" rtlCol="0">
            <a:noAutofit/>
          </a:bodyPr>
          <a:lstStyle>
            <a:lvl1pPr marL="165100" indent="-165100" algn="l" defTabSz="914400" rtl="0" eaLnBrk="1" latinLnBrk="0" hangingPunct="1">
              <a:lnSpc>
                <a:spcPct val="120000"/>
              </a:lnSpc>
              <a:spcBef>
                <a:spcPts val="300"/>
              </a:spcBef>
              <a:buFont typeface="Arial" panose="020B0604020202020204" pitchFamily="34" charset="0"/>
              <a:buChar char="•"/>
              <a:defRPr sz="1800" kern="1200">
                <a:solidFill>
                  <a:schemeClr val="tx1"/>
                </a:solidFill>
                <a:latin typeface="+mn-lt"/>
                <a:ea typeface="+mn-ea"/>
                <a:cs typeface="+mn-cs"/>
              </a:defRPr>
            </a:lvl1pPr>
            <a:lvl2pPr marL="338138" indent="-182563" algn="l" defTabSz="914400" rtl="0" eaLnBrk="1" latinLnBrk="0" hangingPunct="1">
              <a:lnSpc>
                <a:spcPct val="120000"/>
              </a:lnSpc>
              <a:spcBef>
                <a:spcPts val="300"/>
              </a:spcBef>
              <a:buFont typeface="Arial" panose="020B0604020202020204" pitchFamily="34" charset="0"/>
              <a:buChar char="•"/>
              <a:defRPr sz="1600" kern="1200">
                <a:solidFill>
                  <a:schemeClr val="tx1"/>
                </a:solidFill>
                <a:latin typeface="+mn-lt"/>
                <a:ea typeface="+mn-ea"/>
                <a:cs typeface="+mn-cs"/>
              </a:defRPr>
            </a:lvl2pPr>
            <a:lvl3pPr marL="530225" indent="-182563" algn="l" defTabSz="914400" rtl="0" eaLnBrk="1" latinLnBrk="0" hangingPunct="1">
              <a:lnSpc>
                <a:spcPct val="120000"/>
              </a:lnSpc>
              <a:spcBef>
                <a:spcPts val="300"/>
              </a:spcBef>
              <a:buFont typeface="Arial" panose="020B0604020202020204" pitchFamily="34" charset="0"/>
              <a:buChar char="•"/>
              <a:defRPr sz="1400" kern="1200">
                <a:solidFill>
                  <a:schemeClr val="tx1"/>
                </a:solidFill>
                <a:latin typeface="+mn-lt"/>
                <a:ea typeface="+mn-ea"/>
                <a:cs typeface="+mn-cs"/>
              </a:defRPr>
            </a:lvl3pPr>
            <a:lvl4pPr marL="676275" indent="-155575" algn="l" defTabSz="914400" rtl="0" eaLnBrk="1" latinLnBrk="0" hangingPunct="1">
              <a:lnSpc>
                <a:spcPct val="120000"/>
              </a:lnSpc>
              <a:spcBef>
                <a:spcPts val="300"/>
              </a:spcBef>
              <a:buFont typeface="Arial" panose="020B0604020202020204" pitchFamily="34" charset="0"/>
              <a:buChar char="•"/>
              <a:defRPr sz="1200" kern="1200">
                <a:solidFill>
                  <a:schemeClr val="tx1"/>
                </a:solidFill>
                <a:latin typeface="+mn-lt"/>
                <a:ea typeface="+mn-ea"/>
                <a:cs typeface="+mn-cs"/>
              </a:defRPr>
            </a:lvl4pPr>
            <a:lvl5pPr marL="822325" indent="-136525" algn="l" defTabSz="914400" rtl="0" eaLnBrk="1" latinLnBrk="0" hangingPunct="1">
              <a:lnSpc>
                <a:spcPct val="120000"/>
              </a:lnSpc>
              <a:spcBef>
                <a:spcPts val="300"/>
              </a:spcBef>
              <a:buFont typeface="Arial" panose="020B0604020202020204" pitchFamily="34" charset="0"/>
              <a:buChar char="•"/>
              <a:defRPr sz="1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120000"/>
              </a:lnSpc>
              <a:spcBef>
                <a:spcPts val="300"/>
              </a:spcBef>
              <a:spcAft>
                <a:spcPts val="0"/>
              </a:spcAft>
              <a:buClrTx/>
              <a:buSzTx/>
              <a:buFont typeface="Arial" panose="020B0604020202020204" pitchFamily="34" charset="0"/>
              <a:buNone/>
              <a:tabLst/>
              <a:defRPr/>
            </a:pPr>
            <a:r>
              <a:rPr kumimoji="0" lang="en-ZA" sz="1600" b="1" i="0" u="none" strike="noStrike" kern="1200" cap="none" spc="0" normalizeH="0" baseline="0" noProof="0" dirty="0">
                <a:ln>
                  <a:noFill/>
                </a:ln>
                <a:solidFill>
                  <a:srgbClr val="3C3C3C"/>
                </a:solidFill>
                <a:effectLst/>
                <a:uLnTx/>
                <a:uFillTx/>
                <a:latin typeface="Arial Narrow" panose="020B0604020202020204" pitchFamily="34" charset="0"/>
                <a:ea typeface="Calibri" panose="020F0502020204030204" pitchFamily="34" charset="0"/>
                <a:cs typeface="+mn-cs"/>
              </a:rPr>
              <a:t>Rationale of the study</a:t>
            </a:r>
          </a:p>
          <a:p>
            <a:pPr marL="165100" marR="0" lvl="0" indent="-165100" algn="just" defTabSz="914400" rtl="0" eaLnBrk="1" fontAlgn="auto" latinLnBrk="0" hangingPunct="1">
              <a:lnSpc>
                <a:spcPct val="120000"/>
              </a:lnSpc>
              <a:spcBef>
                <a:spcPts val="300"/>
              </a:spcBef>
              <a:spcAft>
                <a:spcPts val="0"/>
              </a:spcAft>
              <a:buClrTx/>
              <a:buSzTx/>
              <a:buFont typeface="Arial" panose="020B0604020202020204" pitchFamily="34" charset="0"/>
              <a:buChar char="•"/>
              <a:tabLst/>
              <a:defRPr/>
            </a:pPr>
            <a:r>
              <a:rPr kumimoji="0" lang="en-ZA" sz="1600" b="0" i="0" u="none" strike="noStrike" kern="1200" cap="none" spc="0" normalizeH="0" baseline="0" noProof="0" dirty="0">
                <a:ln>
                  <a:noFill/>
                </a:ln>
                <a:solidFill>
                  <a:srgbClr val="3C3C3C"/>
                </a:solidFill>
                <a:effectLst/>
                <a:uLnTx/>
                <a:uFillTx/>
                <a:latin typeface="Arial Narrow" panose="020B0604020202020204" pitchFamily="34" charset="0"/>
                <a:ea typeface="Calibri" panose="020F0502020204030204" pitchFamily="34" charset="0"/>
                <a:cs typeface="+mn-cs"/>
              </a:rPr>
              <a:t>The role of digital transformation and innovation has emerged as a critical factor influencing the competitiveness and sustainability of businesses in the tourism sector. </a:t>
            </a:r>
          </a:p>
          <a:p>
            <a:pPr marL="165100" marR="0" lvl="0" indent="-165100" algn="just" defTabSz="914400" rtl="0" eaLnBrk="1" fontAlgn="auto" latinLnBrk="0" hangingPunct="1">
              <a:lnSpc>
                <a:spcPct val="120000"/>
              </a:lnSpc>
              <a:spcBef>
                <a:spcPts val="300"/>
              </a:spcBef>
              <a:spcAft>
                <a:spcPts val="0"/>
              </a:spcAft>
              <a:buClrTx/>
              <a:buSzTx/>
              <a:buFont typeface="Arial" panose="020B0604020202020204" pitchFamily="34" charset="0"/>
              <a:buChar char="•"/>
              <a:tabLst/>
              <a:defRPr/>
            </a:pPr>
            <a:r>
              <a:rPr kumimoji="0" lang="en-ZA" sz="1600" b="0" i="0" u="none" strike="noStrike" kern="1200" cap="none" spc="0" normalizeH="0" baseline="0" noProof="0" dirty="0">
                <a:ln>
                  <a:noFill/>
                </a:ln>
                <a:solidFill>
                  <a:srgbClr val="3C3C3C"/>
                </a:solidFill>
                <a:effectLst/>
                <a:uLnTx/>
                <a:uFillTx/>
                <a:latin typeface="Arial Narrow" panose="020B0604020202020204" pitchFamily="34" charset="0"/>
                <a:ea typeface="Calibri" panose="020F0502020204030204" pitchFamily="34" charset="0"/>
                <a:cs typeface="+mn-cs"/>
              </a:rPr>
              <a:t>However, despite the growing recognition of the importance of digitisation of SMMEs in the tourism sector, they still face obstacles in effectively implementing and leveraging digital technologies to enhance their competitiveness and sustainability. </a:t>
            </a:r>
          </a:p>
          <a:p>
            <a:pPr marL="165100" marR="0" lvl="0" indent="-165100" algn="just" defTabSz="914400" rtl="0" eaLnBrk="1" fontAlgn="auto" latinLnBrk="0" hangingPunct="1">
              <a:lnSpc>
                <a:spcPct val="120000"/>
              </a:lnSpc>
              <a:spcBef>
                <a:spcPts val="300"/>
              </a:spcBef>
              <a:spcAft>
                <a:spcPts val="0"/>
              </a:spcAft>
              <a:buClrTx/>
              <a:buSzTx/>
              <a:buFont typeface="Arial" panose="020B0604020202020204" pitchFamily="34" charset="0"/>
              <a:buChar char="•"/>
              <a:tabLst/>
              <a:defRPr/>
            </a:pPr>
            <a:r>
              <a:rPr kumimoji="0" lang="en-ZA" sz="1600" b="0" i="0" u="none" strike="noStrike" kern="1200" cap="none" spc="0" normalizeH="0" baseline="0" noProof="0" dirty="0">
                <a:ln>
                  <a:noFill/>
                </a:ln>
                <a:solidFill>
                  <a:srgbClr val="3C3C3C"/>
                </a:solidFill>
                <a:effectLst/>
                <a:uLnTx/>
                <a:uFillTx/>
                <a:latin typeface="Arial Narrow" panose="020B0604020202020204" pitchFamily="34" charset="0"/>
                <a:ea typeface="Calibri" panose="020F0502020204030204" pitchFamily="34" charset="0"/>
                <a:cs typeface="+mn-cs"/>
              </a:rPr>
              <a:t>As such there is a need to investigate the tourism SMME digital technology adoption landscape in South Africa and the potential innovation opportunities to enhance their development, growth and sustainability</a:t>
            </a:r>
            <a:endParaRPr kumimoji="0" lang="en-ZA" sz="1600" b="0" i="0" u="none" strike="noStrike" kern="1200" cap="none" spc="0" normalizeH="0" baseline="0" noProof="0" dirty="0">
              <a:ln>
                <a:noFill/>
              </a:ln>
              <a:solidFill>
                <a:srgbClr val="3C3C3C"/>
              </a:solidFill>
              <a:effectLst/>
              <a:uLnTx/>
              <a:uFillTx/>
              <a:latin typeface="Calibri" panose="020F0502020204030204" pitchFamily="34" charset="0"/>
              <a:ea typeface="Calibri" panose="020F0502020204030204" pitchFamily="34" charset="0"/>
              <a:cs typeface="+mn-cs"/>
            </a:endParaRPr>
          </a:p>
          <a:p>
            <a:pPr marL="165100" marR="0" lvl="0" indent="-165100" algn="just" defTabSz="914400" rtl="0" eaLnBrk="1" fontAlgn="auto" latinLnBrk="0" hangingPunct="1">
              <a:lnSpc>
                <a:spcPct val="120000"/>
              </a:lnSpc>
              <a:spcBef>
                <a:spcPts val="30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srgbClr val="3C3C3C"/>
              </a:solidFill>
              <a:effectLst/>
              <a:uLnTx/>
              <a:uFillTx/>
              <a:latin typeface="Arial"/>
              <a:ea typeface="+mn-ea"/>
              <a:cs typeface="+mn-cs"/>
            </a:endParaRPr>
          </a:p>
        </p:txBody>
      </p:sp>
    </p:spTree>
    <p:extLst>
      <p:ext uri="{BB962C8B-B14F-4D97-AF65-F5344CB8AC3E}">
        <p14:creationId xmlns:p14="http://schemas.microsoft.com/office/powerpoint/2010/main" val="400871182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E468AA-8DF2-494E-FC2F-3045072934A1}"/>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82AF44C2-8545-1C38-462A-4BB3C46588E0}"/>
              </a:ext>
            </a:extLst>
          </p:cNvPr>
          <p:cNvSpPr>
            <a:spLocks noGrp="1"/>
          </p:cNvSpPr>
          <p:nvPr>
            <p:ph type="title"/>
          </p:nvPr>
        </p:nvSpPr>
        <p:spPr>
          <a:xfrm>
            <a:off x="766482" y="195750"/>
            <a:ext cx="11054043" cy="494061"/>
          </a:xfrm>
        </p:spPr>
        <p:txBody>
          <a:bodyPr/>
          <a:lstStyle/>
          <a:p>
            <a:r>
              <a:rPr lang="en-ZA" dirty="0"/>
              <a:t>Further analyses cont..</a:t>
            </a:r>
          </a:p>
        </p:txBody>
      </p:sp>
      <p:sp>
        <p:nvSpPr>
          <p:cNvPr id="8" name="Content Placeholder 7">
            <a:extLst>
              <a:ext uri="{FF2B5EF4-FFF2-40B4-BE49-F238E27FC236}">
                <a16:creationId xmlns:a16="http://schemas.microsoft.com/office/drawing/2014/main" id="{7BE475B2-DAB1-0FF1-4473-6AF8110CC886}"/>
              </a:ext>
            </a:extLst>
          </p:cNvPr>
          <p:cNvSpPr>
            <a:spLocks noGrp="1"/>
          </p:cNvSpPr>
          <p:nvPr>
            <p:ph idx="1"/>
          </p:nvPr>
        </p:nvSpPr>
        <p:spPr>
          <a:xfrm>
            <a:off x="368300" y="971550"/>
            <a:ext cx="11299825" cy="5013325"/>
          </a:xfrm>
        </p:spPr>
        <p:txBody>
          <a:bodyPr/>
          <a:lstStyle/>
          <a:p>
            <a:pPr marL="0" indent="0">
              <a:buNone/>
            </a:pPr>
            <a:r>
              <a:rPr lang="en-GB" sz="1600" dirty="0">
                <a:latin typeface="Arial Narrow" panose="020B0604020202020204" pitchFamily="34" charset="0"/>
                <a:ea typeface="Times New Roman" panose="02020603050405020304" pitchFamily="18" charset="0"/>
              </a:rPr>
              <a:t>  Northern Cape</a:t>
            </a:r>
            <a:r>
              <a:rPr lang="en-GB" sz="1600" b="1" dirty="0">
                <a:latin typeface="Arial Narrow" panose="020B0604020202020204" pitchFamily="34" charset="0"/>
                <a:ea typeface="Times New Roman" panose="02020603050405020304" pitchFamily="18" charset="0"/>
              </a:rPr>
              <a:t> perspectives: Digital technology infrastructure, perceived benefits, challenges and innovation opportunities</a:t>
            </a:r>
          </a:p>
          <a:p>
            <a:pPr marL="0" indent="0">
              <a:buNone/>
            </a:pPr>
            <a:endParaRPr lang="en-GB" sz="1600" b="1" dirty="0">
              <a:latin typeface="Arial Narrow" panose="020B0604020202020204" pitchFamily="34" charset="0"/>
              <a:ea typeface="Times New Roman" panose="02020603050405020304" pitchFamily="18" charset="0"/>
            </a:endParaRPr>
          </a:p>
          <a:p>
            <a:pPr marL="0" indent="0">
              <a:buNone/>
            </a:pPr>
            <a:endParaRPr lang="en-GB" sz="1600" b="1" dirty="0">
              <a:latin typeface="Arial Narrow" panose="020B0604020202020204" pitchFamily="34" charset="0"/>
              <a:ea typeface="Times New Roman" panose="02020603050405020304" pitchFamily="18" charset="0"/>
            </a:endParaRPr>
          </a:p>
          <a:p>
            <a:pPr marL="0" indent="0">
              <a:buNone/>
            </a:pPr>
            <a:endParaRPr lang="en-GB" sz="1600" b="1" dirty="0">
              <a:latin typeface="Arial Narrow" panose="020B0604020202020204" pitchFamily="34" charset="0"/>
              <a:ea typeface="Times New Roman" panose="02020603050405020304" pitchFamily="18" charset="0"/>
            </a:endParaRPr>
          </a:p>
          <a:p>
            <a:pPr marL="0" indent="0">
              <a:buNone/>
            </a:pPr>
            <a:endParaRPr lang="en-GB" sz="1600" b="1" dirty="0">
              <a:latin typeface="Arial Narrow" panose="020B0604020202020204" pitchFamily="34" charset="0"/>
              <a:ea typeface="Times New Roman" panose="02020603050405020304" pitchFamily="18" charset="0"/>
            </a:endParaRPr>
          </a:p>
          <a:p>
            <a:pPr marL="0" indent="0">
              <a:buNone/>
            </a:pPr>
            <a:endParaRPr lang="en-GB" sz="1600" dirty="0">
              <a:latin typeface="Arial Narrow" panose="020B0604020202020204" pitchFamily="34" charset="0"/>
              <a:ea typeface="Times New Roman" panose="02020603050405020304" pitchFamily="18" charset="0"/>
            </a:endParaRPr>
          </a:p>
          <a:p>
            <a:pPr marL="0" indent="0">
              <a:buNone/>
            </a:pPr>
            <a:r>
              <a:rPr lang="en-GB" sz="1600" dirty="0">
                <a:latin typeface="Arial Narrow" panose="020B0604020202020204" pitchFamily="34" charset="0"/>
                <a:ea typeface="Times New Roman" panose="02020603050405020304" pitchFamily="18" charset="0"/>
              </a:rPr>
              <a:t>   Notes: **Correlation is significant at the 0.01 level, 2-tailed, Strength of co-relationship [Cohen, 1988] - Small = 0.10, Medium= 0.30, and Strong = 0.50</a:t>
            </a:r>
          </a:p>
          <a:p>
            <a:pPr marL="0" indent="0">
              <a:buNone/>
            </a:pPr>
            <a:endParaRPr lang="en-GB" sz="1600" dirty="0">
              <a:latin typeface="Arial Narrow" panose="020B0604020202020204" pitchFamily="34" charset="0"/>
              <a:ea typeface="Times New Roman" panose="02020603050405020304" pitchFamily="18" charset="0"/>
            </a:endParaRPr>
          </a:p>
          <a:p>
            <a:r>
              <a:rPr lang="en-GB" sz="1600" dirty="0">
                <a:latin typeface="Arial Narrow" panose="020B0604020202020204" pitchFamily="34" charset="0"/>
                <a:ea typeface="Times New Roman" panose="02020603050405020304" pitchFamily="18" charset="0"/>
              </a:rPr>
              <a:t> For Northern Cape, a medium to strong, positive and significant correlation between DTI and BEN (r=0.456, p&lt;0.01) and a negative, small to medium correlation between DTI and CHA (r=-0.296, p&lt;0.01), similar to Free State and Gauteng, though slightly weaker due to unequal digital access in the province.</a:t>
            </a:r>
          </a:p>
          <a:p>
            <a:r>
              <a:rPr lang="en-GB" sz="1600" dirty="0">
                <a:latin typeface="Arial Narrow" panose="020B0604020202020204" pitchFamily="34" charset="0"/>
                <a:ea typeface="Times New Roman" panose="02020603050405020304" pitchFamily="18" charset="0"/>
              </a:rPr>
              <a:t>Correlation between perceived benefits and challenges is almost zero, indicating no significant relationship and possibly revealing the dual reality where opportunities and constraints exist.</a:t>
            </a:r>
          </a:p>
          <a:p>
            <a:r>
              <a:rPr lang="en-GB" sz="1600" dirty="0">
                <a:latin typeface="Arial Narrow" panose="020B0604020202020204" pitchFamily="34" charset="0"/>
                <a:ea typeface="Times New Roman" panose="02020603050405020304" pitchFamily="18" charset="0"/>
              </a:rPr>
              <a:t> A positive and significant correlation between CHA and INN (r=0.454, p&lt;0.01), reveals that tourism SMMEs facing challenges are likely to pursue innovative solutions to adapt, </a:t>
            </a:r>
            <a:r>
              <a:rPr lang="en-GB" dirty="0">
                <a:latin typeface="Arial Narrow" panose="020B0604020202020204" pitchFamily="34" charset="0"/>
                <a:ea typeface="Times New Roman" panose="02020603050405020304" pitchFamily="18" charset="0"/>
              </a:rPr>
              <a:t>indicating the adaptive behaviour of peripheral tourism economies. </a:t>
            </a:r>
            <a:endParaRPr lang="en-ZA" dirty="0"/>
          </a:p>
        </p:txBody>
      </p:sp>
      <p:graphicFrame>
        <p:nvGraphicFramePr>
          <p:cNvPr id="9" name="Table 8">
            <a:extLst>
              <a:ext uri="{FF2B5EF4-FFF2-40B4-BE49-F238E27FC236}">
                <a16:creationId xmlns:a16="http://schemas.microsoft.com/office/drawing/2014/main" id="{B52F4ACB-E048-C53F-990F-1F0054DD116F}"/>
              </a:ext>
            </a:extLst>
          </p:cNvPr>
          <p:cNvGraphicFramePr>
            <a:graphicFrameLocks noGrp="1"/>
          </p:cNvGraphicFramePr>
          <p:nvPr>
            <p:extLst>
              <p:ext uri="{D42A27DB-BD31-4B8C-83A1-F6EECF244321}">
                <p14:modId xmlns:p14="http://schemas.microsoft.com/office/powerpoint/2010/main" val="2172642336"/>
              </p:ext>
            </p:extLst>
          </p:nvPr>
        </p:nvGraphicFramePr>
        <p:xfrm>
          <a:off x="447675" y="1323657"/>
          <a:ext cx="11038472" cy="1713632"/>
        </p:xfrm>
        <a:graphic>
          <a:graphicData uri="http://schemas.openxmlformats.org/drawingml/2006/table">
            <a:tbl>
              <a:tblPr firstRow="1" firstCol="1" bandRow="1">
                <a:tableStyleId>{9DCAF9ED-07DC-4A11-8D7F-57B35C25682E}</a:tableStyleId>
              </a:tblPr>
              <a:tblGrid>
                <a:gridCol w="5443353">
                  <a:extLst>
                    <a:ext uri="{9D8B030D-6E8A-4147-A177-3AD203B41FA5}">
                      <a16:colId xmlns:a16="http://schemas.microsoft.com/office/drawing/2014/main" val="3175382212"/>
                    </a:ext>
                  </a:extLst>
                </a:gridCol>
                <a:gridCol w="1674522">
                  <a:extLst>
                    <a:ext uri="{9D8B030D-6E8A-4147-A177-3AD203B41FA5}">
                      <a16:colId xmlns:a16="http://schemas.microsoft.com/office/drawing/2014/main" val="1711762734"/>
                    </a:ext>
                  </a:extLst>
                </a:gridCol>
                <a:gridCol w="1465867">
                  <a:extLst>
                    <a:ext uri="{9D8B030D-6E8A-4147-A177-3AD203B41FA5}">
                      <a16:colId xmlns:a16="http://schemas.microsoft.com/office/drawing/2014/main" val="3347206056"/>
                    </a:ext>
                  </a:extLst>
                </a:gridCol>
                <a:gridCol w="1258004">
                  <a:extLst>
                    <a:ext uri="{9D8B030D-6E8A-4147-A177-3AD203B41FA5}">
                      <a16:colId xmlns:a16="http://schemas.microsoft.com/office/drawing/2014/main" val="2429699496"/>
                    </a:ext>
                  </a:extLst>
                </a:gridCol>
                <a:gridCol w="1196726">
                  <a:extLst>
                    <a:ext uri="{9D8B030D-6E8A-4147-A177-3AD203B41FA5}">
                      <a16:colId xmlns:a16="http://schemas.microsoft.com/office/drawing/2014/main" val="2369331987"/>
                    </a:ext>
                  </a:extLst>
                </a:gridCol>
              </a:tblGrid>
              <a:tr h="274622">
                <a:tc>
                  <a:txBody>
                    <a:bodyPr/>
                    <a:lstStyle/>
                    <a:p>
                      <a:pPr marL="457200" algn="just">
                        <a:lnSpc>
                          <a:spcPct val="150000"/>
                        </a:lnSpc>
                        <a:buNone/>
                      </a:pPr>
                      <a:r>
                        <a:rPr lang="en-ZA" sz="1400" b="1" kern="100" dirty="0">
                          <a:solidFill>
                            <a:srgbClr val="000000"/>
                          </a:solidFill>
                          <a:effectLst/>
                          <a:latin typeface="Times New Roman" panose="02020603050405020304" pitchFamily="18" charset="0"/>
                          <a:ea typeface="Aptos" panose="020B0004020202020204" pitchFamily="34" charset="0"/>
                          <a:cs typeface="Times New Roman" panose="02020603050405020304" pitchFamily="18" charset="0"/>
                        </a:rPr>
                        <a:t>NORTHERN CAPE</a:t>
                      </a:r>
                      <a:endParaRPr lang="en-ZA" sz="1400" kern="100" dirty="0">
                        <a:effectLst/>
                        <a:latin typeface="Times New Roman" panose="02020603050405020304" pitchFamily="18" charset="0"/>
                        <a:ea typeface="Aptos" panose="020B0004020202020204" pitchFamily="34" charset="0"/>
                        <a:cs typeface="Times New Roman" panose="02020603050405020304" pitchFamily="18" charset="0"/>
                      </a:endParaRPr>
                    </a:p>
                  </a:txBody>
                  <a:tcPr marL="66132" marR="66132" marT="0" marB="0"/>
                </a:tc>
                <a:tc>
                  <a:txBody>
                    <a:bodyPr/>
                    <a:lstStyle/>
                    <a:p>
                      <a:pPr marL="457200" algn="just">
                        <a:lnSpc>
                          <a:spcPct val="150000"/>
                        </a:lnSpc>
                        <a:buNone/>
                      </a:pPr>
                      <a:r>
                        <a:rPr lang="en-ZA" sz="1400" b="1" kern="100">
                          <a:solidFill>
                            <a:srgbClr val="000000"/>
                          </a:solidFill>
                          <a:effectLst/>
                        </a:rPr>
                        <a:t>DTI</a:t>
                      </a:r>
                      <a:endParaRPr lang="en-ZA" sz="1400" kern="100">
                        <a:effectLst/>
                        <a:latin typeface="Times New Roman" panose="02020603050405020304" pitchFamily="18" charset="0"/>
                        <a:ea typeface="Aptos" panose="020B0004020202020204" pitchFamily="34" charset="0"/>
                        <a:cs typeface="Times New Roman" panose="02020603050405020304" pitchFamily="18" charset="0"/>
                      </a:endParaRPr>
                    </a:p>
                  </a:txBody>
                  <a:tcPr marL="66132" marR="66132" marT="0" marB="0"/>
                </a:tc>
                <a:tc>
                  <a:txBody>
                    <a:bodyPr/>
                    <a:lstStyle/>
                    <a:p>
                      <a:pPr marL="457200" algn="just">
                        <a:lnSpc>
                          <a:spcPct val="150000"/>
                        </a:lnSpc>
                        <a:buNone/>
                      </a:pPr>
                      <a:r>
                        <a:rPr lang="en-ZA" sz="1400" b="1" kern="100">
                          <a:solidFill>
                            <a:srgbClr val="000000"/>
                          </a:solidFill>
                          <a:effectLst/>
                        </a:rPr>
                        <a:t>BEN</a:t>
                      </a:r>
                      <a:endParaRPr lang="en-ZA" sz="1400" kern="100">
                        <a:effectLst/>
                        <a:latin typeface="Times New Roman" panose="02020603050405020304" pitchFamily="18" charset="0"/>
                        <a:ea typeface="Aptos" panose="020B0004020202020204" pitchFamily="34" charset="0"/>
                        <a:cs typeface="Times New Roman" panose="02020603050405020304" pitchFamily="18" charset="0"/>
                      </a:endParaRPr>
                    </a:p>
                  </a:txBody>
                  <a:tcPr marL="66132" marR="66132" marT="0" marB="0"/>
                </a:tc>
                <a:tc>
                  <a:txBody>
                    <a:bodyPr/>
                    <a:lstStyle/>
                    <a:p>
                      <a:pPr marL="457200" algn="just">
                        <a:lnSpc>
                          <a:spcPct val="150000"/>
                        </a:lnSpc>
                        <a:buNone/>
                      </a:pPr>
                      <a:r>
                        <a:rPr lang="en-ZA" sz="1400" b="1" kern="100">
                          <a:solidFill>
                            <a:srgbClr val="000000"/>
                          </a:solidFill>
                          <a:effectLst/>
                        </a:rPr>
                        <a:t>CHA</a:t>
                      </a:r>
                      <a:endParaRPr lang="en-ZA" sz="1400" kern="100">
                        <a:effectLst/>
                        <a:latin typeface="Times New Roman" panose="02020603050405020304" pitchFamily="18" charset="0"/>
                        <a:ea typeface="Aptos" panose="020B0004020202020204" pitchFamily="34" charset="0"/>
                        <a:cs typeface="Times New Roman" panose="02020603050405020304" pitchFamily="18" charset="0"/>
                      </a:endParaRPr>
                    </a:p>
                  </a:txBody>
                  <a:tcPr marL="66132" marR="66132" marT="0" marB="0"/>
                </a:tc>
                <a:tc>
                  <a:txBody>
                    <a:bodyPr/>
                    <a:lstStyle/>
                    <a:p>
                      <a:pPr marL="457200" algn="just">
                        <a:lnSpc>
                          <a:spcPct val="150000"/>
                        </a:lnSpc>
                        <a:buNone/>
                      </a:pPr>
                      <a:r>
                        <a:rPr lang="en-ZA" sz="1400" b="1" kern="100">
                          <a:solidFill>
                            <a:srgbClr val="000000"/>
                          </a:solidFill>
                          <a:effectLst/>
                        </a:rPr>
                        <a:t>INN</a:t>
                      </a:r>
                      <a:endParaRPr lang="en-ZA" sz="1400" kern="100">
                        <a:effectLst/>
                        <a:latin typeface="Times New Roman" panose="02020603050405020304" pitchFamily="18" charset="0"/>
                        <a:ea typeface="Aptos" panose="020B0004020202020204" pitchFamily="34" charset="0"/>
                        <a:cs typeface="Times New Roman" panose="02020603050405020304" pitchFamily="18" charset="0"/>
                      </a:endParaRPr>
                    </a:p>
                  </a:txBody>
                  <a:tcPr marL="66132" marR="66132" marT="0" marB="0"/>
                </a:tc>
                <a:extLst>
                  <a:ext uri="{0D108BD9-81ED-4DB2-BD59-A6C34878D82A}">
                    <a16:rowId xmlns:a16="http://schemas.microsoft.com/office/drawing/2014/main" val="1731168030"/>
                  </a:ext>
                </a:extLst>
              </a:tr>
              <a:tr h="274374">
                <a:tc>
                  <a:txBody>
                    <a:bodyPr/>
                    <a:lstStyle/>
                    <a:p>
                      <a:pPr marL="457200" algn="just">
                        <a:lnSpc>
                          <a:spcPct val="150000"/>
                        </a:lnSpc>
                        <a:buNone/>
                      </a:pPr>
                      <a:r>
                        <a:rPr lang="en-ZA" sz="1400" kern="100" dirty="0">
                          <a:effectLst/>
                        </a:rPr>
                        <a:t>Digital technology infrastructure (DTI) </a:t>
                      </a:r>
                      <a:endParaRPr lang="en-ZA" sz="1400" kern="100" dirty="0">
                        <a:effectLst/>
                        <a:latin typeface="Times New Roman" panose="02020603050405020304" pitchFamily="18" charset="0"/>
                        <a:ea typeface="Aptos" panose="020B0004020202020204" pitchFamily="34" charset="0"/>
                        <a:cs typeface="Times New Roman" panose="02020603050405020304" pitchFamily="18" charset="0"/>
                      </a:endParaRPr>
                    </a:p>
                  </a:txBody>
                  <a:tcPr marL="66132" marR="66132" marT="0" marB="0"/>
                </a:tc>
                <a:tc>
                  <a:txBody>
                    <a:bodyPr/>
                    <a:lstStyle/>
                    <a:p>
                      <a:pPr marL="457200" algn="r">
                        <a:lnSpc>
                          <a:spcPct val="150000"/>
                        </a:lnSpc>
                        <a:buNone/>
                      </a:pPr>
                      <a:r>
                        <a:rPr lang="en-ZA" sz="1400" kern="100">
                          <a:effectLst/>
                        </a:rPr>
                        <a:t>1</a:t>
                      </a:r>
                      <a:endParaRPr lang="en-ZA" sz="1400" kern="100">
                        <a:effectLst/>
                        <a:latin typeface="Times New Roman" panose="02020603050405020304" pitchFamily="18" charset="0"/>
                        <a:ea typeface="Aptos" panose="020B0004020202020204" pitchFamily="34" charset="0"/>
                        <a:cs typeface="Times New Roman" panose="02020603050405020304" pitchFamily="18" charset="0"/>
                      </a:endParaRPr>
                    </a:p>
                  </a:txBody>
                  <a:tcPr marL="66132" marR="66132" marT="0" marB="0"/>
                </a:tc>
                <a:tc>
                  <a:txBody>
                    <a:bodyPr/>
                    <a:lstStyle/>
                    <a:p>
                      <a:pPr marL="457200" algn="r">
                        <a:lnSpc>
                          <a:spcPct val="150000"/>
                        </a:lnSpc>
                        <a:buNone/>
                      </a:pPr>
                      <a:r>
                        <a:rPr lang="en-ZA" sz="1400" kern="100">
                          <a:effectLst/>
                        </a:rPr>
                        <a:t> </a:t>
                      </a:r>
                      <a:endParaRPr lang="en-ZA" sz="1400" kern="100">
                        <a:effectLst/>
                        <a:latin typeface="Times New Roman" panose="02020603050405020304" pitchFamily="18" charset="0"/>
                        <a:ea typeface="Aptos" panose="020B0004020202020204" pitchFamily="34" charset="0"/>
                        <a:cs typeface="Times New Roman" panose="02020603050405020304" pitchFamily="18" charset="0"/>
                      </a:endParaRPr>
                    </a:p>
                  </a:txBody>
                  <a:tcPr marL="66132" marR="66132" marT="0" marB="0"/>
                </a:tc>
                <a:tc>
                  <a:txBody>
                    <a:bodyPr/>
                    <a:lstStyle/>
                    <a:p>
                      <a:pPr marL="457200" algn="r">
                        <a:lnSpc>
                          <a:spcPct val="150000"/>
                        </a:lnSpc>
                        <a:buNone/>
                      </a:pPr>
                      <a:r>
                        <a:rPr lang="en-ZA" sz="1400" kern="100">
                          <a:effectLst/>
                        </a:rPr>
                        <a:t> </a:t>
                      </a:r>
                      <a:endParaRPr lang="en-ZA" sz="1400" kern="100">
                        <a:effectLst/>
                        <a:latin typeface="Times New Roman" panose="02020603050405020304" pitchFamily="18" charset="0"/>
                        <a:ea typeface="Aptos" panose="020B0004020202020204" pitchFamily="34" charset="0"/>
                        <a:cs typeface="Times New Roman" panose="02020603050405020304" pitchFamily="18" charset="0"/>
                      </a:endParaRPr>
                    </a:p>
                  </a:txBody>
                  <a:tcPr marL="66132" marR="66132" marT="0" marB="0"/>
                </a:tc>
                <a:tc>
                  <a:txBody>
                    <a:bodyPr/>
                    <a:lstStyle/>
                    <a:p>
                      <a:pPr marL="457200" algn="r">
                        <a:lnSpc>
                          <a:spcPct val="150000"/>
                        </a:lnSpc>
                        <a:buNone/>
                      </a:pPr>
                      <a:r>
                        <a:rPr lang="en-ZA" sz="1400" kern="100">
                          <a:effectLst/>
                        </a:rPr>
                        <a:t> </a:t>
                      </a:r>
                      <a:endParaRPr lang="en-ZA" sz="1400" kern="100">
                        <a:effectLst/>
                        <a:latin typeface="Times New Roman" panose="02020603050405020304" pitchFamily="18" charset="0"/>
                        <a:ea typeface="Aptos" panose="020B0004020202020204" pitchFamily="34" charset="0"/>
                        <a:cs typeface="Times New Roman" panose="02020603050405020304" pitchFamily="18" charset="0"/>
                      </a:endParaRPr>
                    </a:p>
                  </a:txBody>
                  <a:tcPr marL="66132" marR="66132" marT="0" marB="0"/>
                </a:tc>
                <a:extLst>
                  <a:ext uri="{0D108BD9-81ED-4DB2-BD59-A6C34878D82A}">
                    <a16:rowId xmlns:a16="http://schemas.microsoft.com/office/drawing/2014/main" val="4240976550"/>
                  </a:ext>
                </a:extLst>
              </a:tr>
              <a:tr h="274374">
                <a:tc>
                  <a:txBody>
                    <a:bodyPr/>
                    <a:lstStyle/>
                    <a:p>
                      <a:pPr marL="457200" algn="just">
                        <a:lnSpc>
                          <a:spcPct val="150000"/>
                        </a:lnSpc>
                        <a:buNone/>
                      </a:pPr>
                      <a:r>
                        <a:rPr lang="en-ZA" sz="1400" kern="100">
                          <a:effectLst/>
                        </a:rPr>
                        <a:t>Perceived benefits (BEN)</a:t>
                      </a:r>
                      <a:endParaRPr lang="en-ZA" sz="1400" kern="100">
                        <a:effectLst/>
                        <a:latin typeface="Times New Roman" panose="02020603050405020304" pitchFamily="18" charset="0"/>
                        <a:ea typeface="Aptos" panose="020B0004020202020204" pitchFamily="34" charset="0"/>
                        <a:cs typeface="Times New Roman" panose="02020603050405020304" pitchFamily="18" charset="0"/>
                      </a:endParaRPr>
                    </a:p>
                  </a:txBody>
                  <a:tcPr marL="66132" marR="66132" marT="0" marB="0"/>
                </a:tc>
                <a:tc>
                  <a:txBody>
                    <a:bodyPr/>
                    <a:lstStyle/>
                    <a:p>
                      <a:pPr marL="457200" algn="r">
                        <a:lnSpc>
                          <a:spcPct val="150000"/>
                        </a:lnSpc>
                        <a:buNone/>
                      </a:pPr>
                      <a:r>
                        <a:rPr lang="en-ZA" sz="1400" kern="100" dirty="0">
                          <a:effectLst/>
                        </a:rPr>
                        <a:t>0.456**</a:t>
                      </a:r>
                      <a:endParaRPr lang="en-ZA" sz="1400" kern="100" dirty="0">
                        <a:effectLst/>
                        <a:latin typeface="Times New Roman" panose="02020603050405020304" pitchFamily="18" charset="0"/>
                        <a:ea typeface="Aptos" panose="020B0004020202020204" pitchFamily="34" charset="0"/>
                        <a:cs typeface="Times New Roman" panose="02020603050405020304" pitchFamily="18" charset="0"/>
                      </a:endParaRPr>
                    </a:p>
                  </a:txBody>
                  <a:tcPr marL="66132" marR="66132" marT="0" marB="0"/>
                </a:tc>
                <a:tc>
                  <a:txBody>
                    <a:bodyPr/>
                    <a:lstStyle/>
                    <a:p>
                      <a:pPr marL="457200" algn="r">
                        <a:lnSpc>
                          <a:spcPct val="150000"/>
                        </a:lnSpc>
                        <a:buNone/>
                      </a:pPr>
                      <a:r>
                        <a:rPr lang="en-ZA" sz="1400" kern="100">
                          <a:effectLst/>
                        </a:rPr>
                        <a:t>1</a:t>
                      </a:r>
                      <a:endParaRPr lang="en-ZA" sz="1400" kern="100">
                        <a:effectLst/>
                        <a:latin typeface="Times New Roman" panose="02020603050405020304" pitchFamily="18" charset="0"/>
                        <a:ea typeface="Aptos" panose="020B0004020202020204" pitchFamily="34" charset="0"/>
                        <a:cs typeface="Times New Roman" panose="02020603050405020304" pitchFamily="18" charset="0"/>
                      </a:endParaRPr>
                    </a:p>
                  </a:txBody>
                  <a:tcPr marL="66132" marR="66132" marT="0" marB="0"/>
                </a:tc>
                <a:tc>
                  <a:txBody>
                    <a:bodyPr/>
                    <a:lstStyle/>
                    <a:p>
                      <a:pPr marL="457200" algn="r">
                        <a:lnSpc>
                          <a:spcPct val="150000"/>
                        </a:lnSpc>
                        <a:buNone/>
                      </a:pPr>
                      <a:r>
                        <a:rPr lang="en-ZA" sz="1400" kern="100">
                          <a:effectLst/>
                        </a:rPr>
                        <a:t> </a:t>
                      </a:r>
                      <a:endParaRPr lang="en-ZA" sz="1400" kern="100">
                        <a:effectLst/>
                        <a:latin typeface="Times New Roman" panose="02020603050405020304" pitchFamily="18" charset="0"/>
                        <a:ea typeface="Aptos" panose="020B0004020202020204" pitchFamily="34" charset="0"/>
                        <a:cs typeface="Times New Roman" panose="02020603050405020304" pitchFamily="18" charset="0"/>
                      </a:endParaRPr>
                    </a:p>
                  </a:txBody>
                  <a:tcPr marL="66132" marR="66132" marT="0" marB="0"/>
                </a:tc>
                <a:tc>
                  <a:txBody>
                    <a:bodyPr/>
                    <a:lstStyle/>
                    <a:p>
                      <a:pPr marL="457200" algn="r">
                        <a:lnSpc>
                          <a:spcPct val="150000"/>
                        </a:lnSpc>
                        <a:buNone/>
                      </a:pPr>
                      <a:r>
                        <a:rPr lang="en-ZA" sz="1400" kern="100">
                          <a:effectLst/>
                        </a:rPr>
                        <a:t> </a:t>
                      </a:r>
                      <a:endParaRPr lang="en-ZA" sz="1400" kern="100">
                        <a:effectLst/>
                        <a:latin typeface="Times New Roman" panose="02020603050405020304" pitchFamily="18" charset="0"/>
                        <a:ea typeface="Aptos" panose="020B0004020202020204" pitchFamily="34" charset="0"/>
                        <a:cs typeface="Times New Roman" panose="02020603050405020304" pitchFamily="18" charset="0"/>
                      </a:endParaRPr>
                    </a:p>
                  </a:txBody>
                  <a:tcPr marL="66132" marR="66132" marT="0" marB="0"/>
                </a:tc>
                <a:extLst>
                  <a:ext uri="{0D108BD9-81ED-4DB2-BD59-A6C34878D82A}">
                    <a16:rowId xmlns:a16="http://schemas.microsoft.com/office/drawing/2014/main" val="155099133"/>
                  </a:ext>
                </a:extLst>
              </a:tr>
              <a:tr h="282325">
                <a:tc>
                  <a:txBody>
                    <a:bodyPr/>
                    <a:lstStyle/>
                    <a:p>
                      <a:pPr marL="457200" algn="just">
                        <a:lnSpc>
                          <a:spcPct val="150000"/>
                        </a:lnSpc>
                        <a:buNone/>
                      </a:pPr>
                      <a:r>
                        <a:rPr lang="en-ZA" sz="1400" kern="100" dirty="0">
                          <a:effectLst/>
                        </a:rPr>
                        <a:t>Perceived challenges (CHA)</a:t>
                      </a:r>
                      <a:endParaRPr lang="en-ZA" sz="1400" kern="100" dirty="0">
                        <a:effectLst/>
                        <a:latin typeface="Times New Roman" panose="02020603050405020304" pitchFamily="18" charset="0"/>
                        <a:ea typeface="Aptos" panose="020B0004020202020204" pitchFamily="34" charset="0"/>
                        <a:cs typeface="Times New Roman" panose="02020603050405020304" pitchFamily="18" charset="0"/>
                      </a:endParaRPr>
                    </a:p>
                  </a:txBody>
                  <a:tcPr marL="66132" marR="66132" marT="0" marB="0"/>
                </a:tc>
                <a:tc>
                  <a:txBody>
                    <a:bodyPr/>
                    <a:lstStyle/>
                    <a:p>
                      <a:pPr marL="457200" algn="r">
                        <a:lnSpc>
                          <a:spcPct val="150000"/>
                        </a:lnSpc>
                        <a:buNone/>
                      </a:pPr>
                      <a:r>
                        <a:rPr lang="en-ZA" sz="1400" kern="100" dirty="0">
                          <a:effectLst/>
                        </a:rPr>
                        <a:t>-0.296**</a:t>
                      </a:r>
                      <a:endParaRPr lang="en-ZA" sz="1400" kern="100" dirty="0">
                        <a:effectLst/>
                        <a:latin typeface="Times New Roman" panose="02020603050405020304" pitchFamily="18" charset="0"/>
                        <a:ea typeface="Aptos" panose="020B0004020202020204" pitchFamily="34" charset="0"/>
                        <a:cs typeface="Times New Roman" panose="02020603050405020304" pitchFamily="18" charset="0"/>
                      </a:endParaRPr>
                    </a:p>
                  </a:txBody>
                  <a:tcPr marL="66132" marR="66132" marT="0" marB="0"/>
                </a:tc>
                <a:tc>
                  <a:txBody>
                    <a:bodyPr/>
                    <a:lstStyle/>
                    <a:p>
                      <a:pPr marL="457200" algn="r">
                        <a:lnSpc>
                          <a:spcPct val="150000"/>
                        </a:lnSpc>
                        <a:buNone/>
                      </a:pPr>
                      <a:r>
                        <a:rPr lang="en-ZA" sz="1400" kern="100" dirty="0">
                          <a:effectLst/>
                          <a:latin typeface="Times New Roman" panose="02020603050405020304" pitchFamily="18" charset="0"/>
                          <a:ea typeface="Aptos" panose="020B0004020202020204" pitchFamily="34" charset="0"/>
                          <a:cs typeface="Times New Roman" panose="02020603050405020304" pitchFamily="18" charset="0"/>
                        </a:rPr>
                        <a:t>0,004</a:t>
                      </a:r>
                    </a:p>
                  </a:txBody>
                  <a:tcPr marL="66132" marR="66132" marT="0" marB="0"/>
                </a:tc>
                <a:tc>
                  <a:txBody>
                    <a:bodyPr/>
                    <a:lstStyle/>
                    <a:p>
                      <a:pPr marL="457200" algn="r">
                        <a:lnSpc>
                          <a:spcPct val="150000"/>
                        </a:lnSpc>
                        <a:buNone/>
                      </a:pPr>
                      <a:r>
                        <a:rPr lang="en-ZA" sz="1400" kern="100" dirty="0">
                          <a:effectLst/>
                        </a:rPr>
                        <a:t>1</a:t>
                      </a:r>
                      <a:endParaRPr lang="en-ZA" sz="1400" kern="100" dirty="0">
                        <a:effectLst/>
                        <a:latin typeface="Times New Roman" panose="02020603050405020304" pitchFamily="18" charset="0"/>
                        <a:ea typeface="Aptos" panose="020B0004020202020204" pitchFamily="34" charset="0"/>
                        <a:cs typeface="Times New Roman" panose="02020603050405020304" pitchFamily="18" charset="0"/>
                      </a:endParaRPr>
                    </a:p>
                  </a:txBody>
                  <a:tcPr marL="66132" marR="66132" marT="0" marB="0"/>
                </a:tc>
                <a:tc>
                  <a:txBody>
                    <a:bodyPr/>
                    <a:lstStyle/>
                    <a:p>
                      <a:pPr marL="457200" algn="r">
                        <a:lnSpc>
                          <a:spcPct val="150000"/>
                        </a:lnSpc>
                        <a:buNone/>
                      </a:pPr>
                      <a:r>
                        <a:rPr lang="en-ZA" sz="1400" kern="100" dirty="0">
                          <a:effectLst/>
                        </a:rPr>
                        <a:t> </a:t>
                      </a:r>
                      <a:endParaRPr lang="en-ZA" sz="1400" kern="100" dirty="0">
                        <a:effectLst/>
                        <a:latin typeface="Times New Roman" panose="02020603050405020304" pitchFamily="18" charset="0"/>
                        <a:ea typeface="Aptos" panose="020B0004020202020204" pitchFamily="34" charset="0"/>
                        <a:cs typeface="Times New Roman" panose="02020603050405020304" pitchFamily="18" charset="0"/>
                      </a:endParaRPr>
                    </a:p>
                  </a:txBody>
                  <a:tcPr marL="66132" marR="66132" marT="0" marB="0"/>
                </a:tc>
                <a:extLst>
                  <a:ext uri="{0D108BD9-81ED-4DB2-BD59-A6C34878D82A}">
                    <a16:rowId xmlns:a16="http://schemas.microsoft.com/office/drawing/2014/main" val="2630727579"/>
                  </a:ext>
                </a:extLst>
              </a:tr>
              <a:tr h="586565">
                <a:tc>
                  <a:txBody>
                    <a:bodyPr/>
                    <a:lstStyle/>
                    <a:p>
                      <a:pPr marL="457200" algn="just">
                        <a:lnSpc>
                          <a:spcPct val="150000"/>
                        </a:lnSpc>
                        <a:buNone/>
                      </a:pPr>
                      <a:r>
                        <a:rPr lang="en-ZA" sz="1400" kern="100" dirty="0">
                          <a:effectLst/>
                        </a:rPr>
                        <a:t>Innovation ((INN)</a:t>
                      </a:r>
                      <a:endParaRPr lang="en-ZA" sz="1400" kern="100" dirty="0">
                        <a:effectLst/>
                        <a:latin typeface="Times New Roman" panose="02020603050405020304" pitchFamily="18" charset="0"/>
                        <a:ea typeface="Aptos" panose="020B0004020202020204" pitchFamily="34" charset="0"/>
                        <a:cs typeface="Times New Roman" panose="02020603050405020304" pitchFamily="18" charset="0"/>
                      </a:endParaRPr>
                    </a:p>
                  </a:txBody>
                  <a:tcPr marL="66132" marR="66132" marT="0" marB="0"/>
                </a:tc>
                <a:tc>
                  <a:txBody>
                    <a:bodyPr/>
                    <a:lstStyle/>
                    <a:p>
                      <a:pPr marL="457200" algn="r">
                        <a:lnSpc>
                          <a:spcPct val="150000"/>
                        </a:lnSpc>
                        <a:buNone/>
                      </a:pPr>
                      <a:r>
                        <a:rPr lang="en-ZA" sz="1400" kern="100" dirty="0">
                          <a:effectLst/>
                          <a:latin typeface="Times New Roman" panose="02020603050405020304" pitchFamily="18" charset="0"/>
                          <a:ea typeface="Aptos" panose="020B0004020202020204" pitchFamily="34" charset="0"/>
                          <a:cs typeface="Times New Roman" panose="02020603050405020304" pitchFamily="18" charset="0"/>
                        </a:rPr>
                        <a:t>0,066</a:t>
                      </a:r>
                    </a:p>
                  </a:txBody>
                  <a:tcPr marL="66132" marR="66132" marT="0" marB="0"/>
                </a:tc>
                <a:tc>
                  <a:txBody>
                    <a:bodyPr/>
                    <a:lstStyle/>
                    <a:p>
                      <a:pPr marL="457200" algn="r">
                        <a:lnSpc>
                          <a:spcPct val="150000"/>
                        </a:lnSpc>
                        <a:buNone/>
                      </a:pPr>
                      <a:r>
                        <a:rPr lang="en-ZA" sz="1400" kern="100" dirty="0">
                          <a:effectLst/>
                          <a:latin typeface="Times New Roman" panose="02020603050405020304" pitchFamily="18" charset="0"/>
                          <a:ea typeface="Aptos" panose="020B0004020202020204" pitchFamily="34" charset="0"/>
                          <a:cs typeface="Times New Roman" panose="02020603050405020304" pitchFamily="18" charset="0"/>
                        </a:rPr>
                        <a:t>0,159</a:t>
                      </a:r>
                    </a:p>
                  </a:txBody>
                  <a:tcPr marL="66132" marR="66132" marT="0" marB="0"/>
                </a:tc>
                <a:tc>
                  <a:txBody>
                    <a:bodyPr/>
                    <a:lstStyle/>
                    <a:p>
                      <a:pPr marL="457200" algn="r">
                        <a:lnSpc>
                          <a:spcPct val="150000"/>
                        </a:lnSpc>
                        <a:buNone/>
                      </a:pPr>
                      <a:r>
                        <a:rPr lang="en-ZA" sz="1400" kern="100" dirty="0">
                          <a:effectLst/>
                          <a:latin typeface="Times New Roman" panose="02020603050405020304" pitchFamily="18" charset="0"/>
                          <a:ea typeface="Aptos" panose="020B0004020202020204" pitchFamily="34" charset="0"/>
                          <a:cs typeface="Times New Roman" panose="02020603050405020304" pitchFamily="18" charset="0"/>
                        </a:rPr>
                        <a:t>0,454**</a:t>
                      </a:r>
                    </a:p>
                  </a:txBody>
                  <a:tcPr marL="66132" marR="66132" marT="0" marB="0"/>
                </a:tc>
                <a:tc>
                  <a:txBody>
                    <a:bodyPr/>
                    <a:lstStyle/>
                    <a:p>
                      <a:pPr marL="457200" algn="r">
                        <a:lnSpc>
                          <a:spcPct val="150000"/>
                        </a:lnSpc>
                        <a:buNone/>
                      </a:pPr>
                      <a:r>
                        <a:rPr lang="en-ZA" sz="1400" kern="100" dirty="0">
                          <a:effectLst/>
                        </a:rPr>
                        <a:t>1</a:t>
                      </a:r>
                      <a:endParaRPr lang="en-ZA" sz="1400" kern="100" dirty="0">
                        <a:effectLst/>
                        <a:latin typeface="Times New Roman" panose="02020603050405020304" pitchFamily="18" charset="0"/>
                        <a:ea typeface="Aptos" panose="020B0004020202020204" pitchFamily="34" charset="0"/>
                        <a:cs typeface="Times New Roman" panose="02020603050405020304" pitchFamily="18" charset="0"/>
                      </a:endParaRPr>
                    </a:p>
                  </a:txBody>
                  <a:tcPr marL="66132" marR="66132" marT="0" marB="0"/>
                </a:tc>
                <a:extLst>
                  <a:ext uri="{0D108BD9-81ED-4DB2-BD59-A6C34878D82A}">
                    <a16:rowId xmlns:a16="http://schemas.microsoft.com/office/drawing/2014/main" val="3574319398"/>
                  </a:ext>
                </a:extLst>
              </a:tr>
            </a:tbl>
          </a:graphicData>
        </a:graphic>
      </p:graphicFrame>
    </p:spTree>
    <p:extLst>
      <p:ext uri="{BB962C8B-B14F-4D97-AF65-F5344CB8AC3E}">
        <p14:creationId xmlns:p14="http://schemas.microsoft.com/office/powerpoint/2010/main" val="54336973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491493-6DA2-E328-89A5-1D0B277C7F5B}"/>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F1B91015-6955-39AC-C296-659F504B7B4C}"/>
              </a:ext>
            </a:extLst>
          </p:cNvPr>
          <p:cNvSpPr>
            <a:spLocks noGrp="1"/>
          </p:cNvSpPr>
          <p:nvPr>
            <p:ph type="title"/>
          </p:nvPr>
        </p:nvSpPr>
        <p:spPr>
          <a:xfrm>
            <a:off x="766482" y="195750"/>
            <a:ext cx="11054043" cy="494061"/>
          </a:xfrm>
        </p:spPr>
        <p:txBody>
          <a:bodyPr/>
          <a:lstStyle/>
          <a:p>
            <a:r>
              <a:rPr lang="en-ZA" dirty="0"/>
              <a:t>Further analyses cont..</a:t>
            </a:r>
          </a:p>
        </p:txBody>
      </p:sp>
      <p:sp>
        <p:nvSpPr>
          <p:cNvPr id="8" name="Content Placeholder 7">
            <a:extLst>
              <a:ext uri="{FF2B5EF4-FFF2-40B4-BE49-F238E27FC236}">
                <a16:creationId xmlns:a16="http://schemas.microsoft.com/office/drawing/2014/main" id="{0982D959-DABB-F154-F6DD-0D04E7399EDC}"/>
              </a:ext>
            </a:extLst>
          </p:cNvPr>
          <p:cNvSpPr>
            <a:spLocks noGrp="1"/>
          </p:cNvSpPr>
          <p:nvPr>
            <p:ph idx="1"/>
          </p:nvPr>
        </p:nvSpPr>
        <p:spPr>
          <a:xfrm>
            <a:off x="368300" y="971550"/>
            <a:ext cx="11299825" cy="5013325"/>
          </a:xfrm>
        </p:spPr>
        <p:txBody>
          <a:bodyPr/>
          <a:lstStyle/>
          <a:p>
            <a:pPr marL="0" indent="0">
              <a:buNone/>
            </a:pPr>
            <a:r>
              <a:rPr lang="en-GB" sz="1600" dirty="0">
                <a:latin typeface="Arial Narrow" panose="020B0604020202020204" pitchFamily="34" charset="0"/>
                <a:ea typeface="Times New Roman" panose="02020603050405020304" pitchFamily="18" charset="0"/>
              </a:rPr>
              <a:t>  North West </a:t>
            </a:r>
            <a:r>
              <a:rPr lang="en-GB" sz="1600" b="1" dirty="0">
                <a:latin typeface="Arial Narrow" panose="020B0604020202020204" pitchFamily="34" charset="0"/>
                <a:ea typeface="Times New Roman" panose="02020603050405020304" pitchFamily="18" charset="0"/>
              </a:rPr>
              <a:t>perspectives: Digital technology infrastructure, perceived benefits, challenges and innovation opportunities</a:t>
            </a:r>
          </a:p>
          <a:p>
            <a:pPr marL="0" indent="0">
              <a:buNone/>
            </a:pPr>
            <a:endParaRPr lang="en-GB" sz="1600" b="1" dirty="0">
              <a:latin typeface="Arial Narrow" panose="020B0604020202020204" pitchFamily="34" charset="0"/>
              <a:ea typeface="Times New Roman" panose="02020603050405020304" pitchFamily="18" charset="0"/>
            </a:endParaRPr>
          </a:p>
          <a:p>
            <a:pPr marL="0" indent="0">
              <a:buNone/>
            </a:pPr>
            <a:endParaRPr lang="en-GB" sz="1600" b="1" dirty="0">
              <a:latin typeface="Arial Narrow" panose="020B0604020202020204" pitchFamily="34" charset="0"/>
              <a:ea typeface="Times New Roman" panose="02020603050405020304" pitchFamily="18" charset="0"/>
            </a:endParaRPr>
          </a:p>
          <a:p>
            <a:pPr marL="0" indent="0">
              <a:buNone/>
            </a:pPr>
            <a:endParaRPr lang="en-GB" sz="1600" b="1" dirty="0">
              <a:latin typeface="Arial Narrow" panose="020B0604020202020204" pitchFamily="34" charset="0"/>
              <a:ea typeface="Times New Roman" panose="02020603050405020304" pitchFamily="18" charset="0"/>
            </a:endParaRPr>
          </a:p>
          <a:p>
            <a:pPr marL="0" indent="0">
              <a:buNone/>
            </a:pPr>
            <a:endParaRPr lang="en-GB" sz="1600" b="1" dirty="0">
              <a:latin typeface="Arial Narrow" panose="020B0604020202020204" pitchFamily="34" charset="0"/>
              <a:ea typeface="Times New Roman" panose="02020603050405020304" pitchFamily="18" charset="0"/>
            </a:endParaRPr>
          </a:p>
          <a:p>
            <a:pPr marL="0" indent="0">
              <a:buNone/>
            </a:pPr>
            <a:endParaRPr lang="en-GB" sz="1600" dirty="0">
              <a:latin typeface="Arial Narrow" panose="020B0604020202020204" pitchFamily="34" charset="0"/>
              <a:ea typeface="Times New Roman" panose="02020603050405020304" pitchFamily="18" charset="0"/>
            </a:endParaRPr>
          </a:p>
          <a:p>
            <a:pPr marL="0" indent="0">
              <a:buNone/>
            </a:pPr>
            <a:r>
              <a:rPr lang="en-GB" sz="1600" dirty="0">
                <a:latin typeface="Arial Narrow" panose="020B0604020202020204" pitchFamily="34" charset="0"/>
                <a:ea typeface="Times New Roman" panose="02020603050405020304" pitchFamily="18" charset="0"/>
              </a:rPr>
              <a:t>   Notes: **Correlation is significant at the 0.01 level, 2-tailed, Strength of co-relationship [Cohen, 1988] - Small = 0.10, Medium= 0.30, and Strong = 0.50</a:t>
            </a:r>
          </a:p>
          <a:p>
            <a:pPr marL="0" indent="0">
              <a:buNone/>
            </a:pPr>
            <a:endParaRPr lang="en-GB" sz="1600" dirty="0">
              <a:latin typeface="Arial Narrow" panose="020B0604020202020204" pitchFamily="34" charset="0"/>
              <a:ea typeface="Times New Roman" panose="02020603050405020304" pitchFamily="18" charset="0"/>
            </a:endParaRPr>
          </a:p>
          <a:p>
            <a:r>
              <a:rPr lang="en-GB" sz="1600" dirty="0">
                <a:latin typeface="Arial Narrow" panose="020B0604020202020204" pitchFamily="34" charset="0"/>
                <a:ea typeface="Times New Roman" panose="02020603050405020304" pitchFamily="18" charset="0"/>
              </a:rPr>
              <a:t> For North West, a strong, positive and significant correlation between DTI and BEN (r=0.520, p&lt;0.01), emphasises the role of digital technology infrastructure in shaping positive benefit perceptions.</a:t>
            </a:r>
          </a:p>
          <a:p>
            <a:r>
              <a:rPr lang="en-GB" sz="1600" dirty="0">
                <a:latin typeface="Arial Narrow" panose="020B0604020202020204" pitchFamily="34" charset="0"/>
                <a:ea typeface="Times New Roman" panose="02020603050405020304" pitchFamily="18" charset="0"/>
              </a:rPr>
              <a:t>Non-significant correlation between DTI and CHA (r=-0.037), suggesting that in North West, infrastructural improvements alone do not necessarily alleviate the province’s challenges pointed out earlier, such as h</a:t>
            </a:r>
            <a:r>
              <a:rPr lang="en-GB" dirty="0">
                <a:latin typeface="Arial Narrow" panose="020B0604020202020204" pitchFamily="34" charset="0"/>
                <a:ea typeface="Times New Roman" panose="02020603050405020304" pitchFamily="18" charset="0"/>
              </a:rPr>
              <a:t>igh costs of data and training services for digital technologies.</a:t>
            </a:r>
          </a:p>
          <a:p>
            <a:endParaRPr lang="en-ZA" dirty="0"/>
          </a:p>
        </p:txBody>
      </p:sp>
      <p:graphicFrame>
        <p:nvGraphicFramePr>
          <p:cNvPr id="9" name="Table 8">
            <a:extLst>
              <a:ext uri="{FF2B5EF4-FFF2-40B4-BE49-F238E27FC236}">
                <a16:creationId xmlns:a16="http://schemas.microsoft.com/office/drawing/2014/main" id="{1988B83F-3D25-8491-B3FB-93766FB416AA}"/>
              </a:ext>
            </a:extLst>
          </p:cNvPr>
          <p:cNvGraphicFramePr>
            <a:graphicFrameLocks noGrp="1"/>
          </p:cNvGraphicFramePr>
          <p:nvPr>
            <p:extLst>
              <p:ext uri="{D42A27DB-BD31-4B8C-83A1-F6EECF244321}">
                <p14:modId xmlns:p14="http://schemas.microsoft.com/office/powerpoint/2010/main" val="2559674178"/>
              </p:ext>
            </p:extLst>
          </p:nvPr>
        </p:nvGraphicFramePr>
        <p:xfrm>
          <a:off x="447675" y="1323657"/>
          <a:ext cx="11038472" cy="1713632"/>
        </p:xfrm>
        <a:graphic>
          <a:graphicData uri="http://schemas.openxmlformats.org/drawingml/2006/table">
            <a:tbl>
              <a:tblPr firstRow="1" firstCol="1" bandRow="1">
                <a:tableStyleId>{9DCAF9ED-07DC-4A11-8D7F-57B35C25682E}</a:tableStyleId>
              </a:tblPr>
              <a:tblGrid>
                <a:gridCol w="5443353">
                  <a:extLst>
                    <a:ext uri="{9D8B030D-6E8A-4147-A177-3AD203B41FA5}">
                      <a16:colId xmlns:a16="http://schemas.microsoft.com/office/drawing/2014/main" val="3175382212"/>
                    </a:ext>
                  </a:extLst>
                </a:gridCol>
                <a:gridCol w="1674522">
                  <a:extLst>
                    <a:ext uri="{9D8B030D-6E8A-4147-A177-3AD203B41FA5}">
                      <a16:colId xmlns:a16="http://schemas.microsoft.com/office/drawing/2014/main" val="1711762734"/>
                    </a:ext>
                  </a:extLst>
                </a:gridCol>
                <a:gridCol w="1465867">
                  <a:extLst>
                    <a:ext uri="{9D8B030D-6E8A-4147-A177-3AD203B41FA5}">
                      <a16:colId xmlns:a16="http://schemas.microsoft.com/office/drawing/2014/main" val="3347206056"/>
                    </a:ext>
                  </a:extLst>
                </a:gridCol>
                <a:gridCol w="1258004">
                  <a:extLst>
                    <a:ext uri="{9D8B030D-6E8A-4147-A177-3AD203B41FA5}">
                      <a16:colId xmlns:a16="http://schemas.microsoft.com/office/drawing/2014/main" val="2429699496"/>
                    </a:ext>
                  </a:extLst>
                </a:gridCol>
                <a:gridCol w="1196726">
                  <a:extLst>
                    <a:ext uri="{9D8B030D-6E8A-4147-A177-3AD203B41FA5}">
                      <a16:colId xmlns:a16="http://schemas.microsoft.com/office/drawing/2014/main" val="2369331987"/>
                    </a:ext>
                  </a:extLst>
                </a:gridCol>
              </a:tblGrid>
              <a:tr h="274622">
                <a:tc>
                  <a:txBody>
                    <a:bodyPr/>
                    <a:lstStyle/>
                    <a:p>
                      <a:pPr marL="457200" algn="just">
                        <a:lnSpc>
                          <a:spcPct val="150000"/>
                        </a:lnSpc>
                        <a:buNone/>
                      </a:pPr>
                      <a:r>
                        <a:rPr lang="en-ZA" sz="1400" b="1" kern="100" dirty="0">
                          <a:solidFill>
                            <a:srgbClr val="000000"/>
                          </a:solidFill>
                          <a:effectLst/>
                          <a:latin typeface="Times New Roman" panose="02020603050405020304" pitchFamily="18" charset="0"/>
                          <a:ea typeface="Aptos" panose="020B0004020202020204" pitchFamily="34" charset="0"/>
                          <a:cs typeface="Times New Roman" panose="02020603050405020304" pitchFamily="18" charset="0"/>
                        </a:rPr>
                        <a:t>NORTH WEST</a:t>
                      </a:r>
                      <a:endParaRPr lang="en-ZA" sz="1400" kern="100" dirty="0">
                        <a:effectLst/>
                        <a:latin typeface="Times New Roman" panose="02020603050405020304" pitchFamily="18" charset="0"/>
                        <a:ea typeface="Aptos" panose="020B0004020202020204" pitchFamily="34" charset="0"/>
                        <a:cs typeface="Times New Roman" panose="02020603050405020304" pitchFamily="18" charset="0"/>
                      </a:endParaRPr>
                    </a:p>
                  </a:txBody>
                  <a:tcPr marL="66132" marR="66132" marT="0" marB="0"/>
                </a:tc>
                <a:tc>
                  <a:txBody>
                    <a:bodyPr/>
                    <a:lstStyle/>
                    <a:p>
                      <a:pPr marL="457200" algn="just">
                        <a:lnSpc>
                          <a:spcPct val="150000"/>
                        </a:lnSpc>
                        <a:buNone/>
                      </a:pPr>
                      <a:r>
                        <a:rPr lang="en-ZA" sz="1400" b="1" kern="100">
                          <a:solidFill>
                            <a:srgbClr val="000000"/>
                          </a:solidFill>
                          <a:effectLst/>
                        </a:rPr>
                        <a:t>DTI</a:t>
                      </a:r>
                      <a:endParaRPr lang="en-ZA" sz="1400" kern="100">
                        <a:effectLst/>
                        <a:latin typeface="Times New Roman" panose="02020603050405020304" pitchFamily="18" charset="0"/>
                        <a:ea typeface="Aptos" panose="020B0004020202020204" pitchFamily="34" charset="0"/>
                        <a:cs typeface="Times New Roman" panose="02020603050405020304" pitchFamily="18" charset="0"/>
                      </a:endParaRPr>
                    </a:p>
                  </a:txBody>
                  <a:tcPr marL="66132" marR="66132" marT="0" marB="0"/>
                </a:tc>
                <a:tc>
                  <a:txBody>
                    <a:bodyPr/>
                    <a:lstStyle/>
                    <a:p>
                      <a:pPr marL="457200" algn="just">
                        <a:lnSpc>
                          <a:spcPct val="150000"/>
                        </a:lnSpc>
                        <a:buNone/>
                      </a:pPr>
                      <a:r>
                        <a:rPr lang="en-ZA" sz="1400" b="1" kern="100">
                          <a:solidFill>
                            <a:srgbClr val="000000"/>
                          </a:solidFill>
                          <a:effectLst/>
                        </a:rPr>
                        <a:t>BEN</a:t>
                      </a:r>
                      <a:endParaRPr lang="en-ZA" sz="1400" kern="100">
                        <a:effectLst/>
                        <a:latin typeface="Times New Roman" panose="02020603050405020304" pitchFamily="18" charset="0"/>
                        <a:ea typeface="Aptos" panose="020B0004020202020204" pitchFamily="34" charset="0"/>
                        <a:cs typeface="Times New Roman" panose="02020603050405020304" pitchFamily="18" charset="0"/>
                      </a:endParaRPr>
                    </a:p>
                  </a:txBody>
                  <a:tcPr marL="66132" marR="66132" marT="0" marB="0"/>
                </a:tc>
                <a:tc>
                  <a:txBody>
                    <a:bodyPr/>
                    <a:lstStyle/>
                    <a:p>
                      <a:pPr marL="457200" algn="just">
                        <a:lnSpc>
                          <a:spcPct val="150000"/>
                        </a:lnSpc>
                        <a:buNone/>
                      </a:pPr>
                      <a:r>
                        <a:rPr lang="en-ZA" sz="1400" b="1" kern="100">
                          <a:solidFill>
                            <a:srgbClr val="000000"/>
                          </a:solidFill>
                          <a:effectLst/>
                        </a:rPr>
                        <a:t>CHA</a:t>
                      </a:r>
                      <a:endParaRPr lang="en-ZA" sz="1400" kern="100">
                        <a:effectLst/>
                        <a:latin typeface="Times New Roman" panose="02020603050405020304" pitchFamily="18" charset="0"/>
                        <a:ea typeface="Aptos" panose="020B0004020202020204" pitchFamily="34" charset="0"/>
                        <a:cs typeface="Times New Roman" panose="02020603050405020304" pitchFamily="18" charset="0"/>
                      </a:endParaRPr>
                    </a:p>
                  </a:txBody>
                  <a:tcPr marL="66132" marR="66132" marT="0" marB="0"/>
                </a:tc>
                <a:tc>
                  <a:txBody>
                    <a:bodyPr/>
                    <a:lstStyle/>
                    <a:p>
                      <a:pPr marL="457200" algn="just">
                        <a:lnSpc>
                          <a:spcPct val="150000"/>
                        </a:lnSpc>
                        <a:buNone/>
                      </a:pPr>
                      <a:r>
                        <a:rPr lang="en-ZA" sz="1400" b="1" kern="100">
                          <a:solidFill>
                            <a:srgbClr val="000000"/>
                          </a:solidFill>
                          <a:effectLst/>
                        </a:rPr>
                        <a:t>INN</a:t>
                      </a:r>
                      <a:endParaRPr lang="en-ZA" sz="1400" kern="100">
                        <a:effectLst/>
                        <a:latin typeface="Times New Roman" panose="02020603050405020304" pitchFamily="18" charset="0"/>
                        <a:ea typeface="Aptos" panose="020B0004020202020204" pitchFamily="34" charset="0"/>
                        <a:cs typeface="Times New Roman" panose="02020603050405020304" pitchFamily="18" charset="0"/>
                      </a:endParaRPr>
                    </a:p>
                  </a:txBody>
                  <a:tcPr marL="66132" marR="66132" marT="0" marB="0"/>
                </a:tc>
                <a:extLst>
                  <a:ext uri="{0D108BD9-81ED-4DB2-BD59-A6C34878D82A}">
                    <a16:rowId xmlns:a16="http://schemas.microsoft.com/office/drawing/2014/main" val="1731168030"/>
                  </a:ext>
                </a:extLst>
              </a:tr>
              <a:tr h="274374">
                <a:tc>
                  <a:txBody>
                    <a:bodyPr/>
                    <a:lstStyle/>
                    <a:p>
                      <a:pPr marL="457200" algn="just">
                        <a:lnSpc>
                          <a:spcPct val="150000"/>
                        </a:lnSpc>
                        <a:buNone/>
                      </a:pPr>
                      <a:r>
                        <a:rPr lang="en-ZA" sz="1400" kern="100" dirty="0">
                          <a:effectLst/>
                        </a:rPr>
                        <a:t>Digital technology infrastructure (DTI) </a:t>
                      </a:r>
                      <a:endParaRPr lang="en-ZA" sz="1400" kern="100" dirty="0">
                        <a:effectLst/>
                        <a:latin typeface="Times New Roman" panose="02020603050405020304" pitchFamily="18" charset="0"/>
                        <a:ea typeface="Aptos" panose="020B0004020202020204" pitchFamily="34" charset="0"/>
                        <a:cs typeface="Times New Roman" panose="02020603050405020304" pitchFamily="18" charset="0"/>
                      </a:endParaRPr>
                    </a:p>
                  </a:txBody>
                  <a:tcPr marL="66132" marR="66132" marT="0" marB="0"/>
                </a:tc>
                <a:tc>
                  <a:txBody>
                    <a:bodyPr/>
                    <a:lstStyle/>
                    <a:p>
                      <a:pPr marL="457200" algn="r">
                        <a:lnSpc>
                          <a:spcPct val="150000"/>
                        </a:lnSpc>
                        <a:buNone/>
                      </a:pPr>
                      <a:r>
                        <a:rPr lang="en-ZA" sz="1400" kern="100">
                          <a:effectLst/>
                        </a:rPr>
                        <a:t>1</a:t>
                      </a:r>
                      <a:endParaRPr lang="en-ZA" sz="1400" kern="100">
                        <a:effectLst/>
                        <a:latin typeface="Times New Roman" panose="02020603050405020304" pitchFamily="18" charset="0"/>
                        <a:ea typeface="Aptos" panose="020B0004020202020204" pitchFamily="34" charset="0"/>
                        <a:cs typeface="Times New Roman" panose="02020603050405020304" pitchFamily="18" charset="0"/>
                      </a:endParaRPr>
                    </a:p>
                  </a:txBody>
                  <a:tcPr marL="66132" marR="66132" marT="0" marB="0"/>
                </a:tc>
                <a:tc>
                  <a:txBody>
                    <a:bodyPr/>
                    <a:lstStyle/>
                    <a:p>
                      <a:pPr marL="457200" algn="r">
                        <a:lnSpc>
                          <a:spcPct val="150000"/>
                        </a:lnSpc>
                        <a:buNone/>
                      </a:pPr>
                      <a:r>
                        <a:rPr lang="en-ZA" sz="1400" kern="100">
                          <a:effectLst/>
                        </a:rPr>
                        <a:t> </a:t>
                      </a:r>
                      <a:endParaRPr lang="en-ZA" sz="1400" kern="100">
                        <a:effectLst/>
                        <a:latin typeface="Times New Roman" panose="02020603050405020304" pitchFamily="18" charset="0"/>
                        <a:ea typeface="Aptos" panose="020B0004020202020204" pitchFamily="34" charset="0"/>
                        <a:cs typeface="Times New Roman" panose="02020603050405020304" pitchFamily="18" charset="0"/>
                      </a:endParaRPr>
                    </a:p>
                  </a:txBody>
                  <a:tcPr marL="66132" marR="66132" marT="0" marB="0"/>
                </a:tc>
                <a:tc>
                  <a:txBody>
                    <a:bodyPr/>
                    <a:lstStyle/>
                    <a:p>
                      <a:pPr marL="457200" algn="r">
                        <a:lnSpc>
                          <a:spcPct val="150000"/>
                        </a:lnSpc>
                        <a:buNone/>
                      </a:pPr>
                      <a:r>
                        <a:rPr lang="en-ZA" sz="1400" kern="100">
                          <a:effectLst/>
                        </a:rPr>
                        <a:t> </a:t>
                      </a:r>
                      <a:endParaRPr lang="en-ZA" sz="1400" kern="100">
                        <a:effectLst/>
                        <a:latin typeface="Times New Roman" panose="02020603050405020304" pitchFamily="18" charset="0"/>
                        <a:ea typeface="Aptos" panose="020B0004020202020204" pitchFamily="34" charset="0"/>
                        <a:cs typeface="Times New Roman" panose="02020603050405020304" pitchFamily="18" charset="0"/>
                      </a:endParaRPr>
                    </a:p>
                  </a:txBody>
                  <a:tcPr marL="66132" marR="66132" marT="0" marB="0"/>
                </a:tc>
                <a:tc>
                  <a:txBody>
                    <a:bodyPr/>
                    <a:lstStyle/>
                    <a:p>
                      <a:pPr marL="457200" algn="r">
                        <a:lnSpc>
                          <a:spcPct val="150000"/>
                        </a:lnSpc>
                        <a:buNone/>
                      </a:pPr>
                      <a:r>
                        <a:rPr lang="en-ZA" sz="1400" kern="100">
                          <a:effectLst/>
                        </a:rPr>
                        <a:t> </a:t>
                      </a:r>
                      <a:endParaRPr lang="en-ZA" sz="1400" kern="100">
                        <a:effectLst/>
                        <a:latin typeface="Times New Roman" panose="02020603050405020304" pitchFamily="18" charset="0"/>
                        <a:ea typeface="Aptos" panose="020B0004020202020204" pitchFamily="34" charset="0"/>
                        <a:cs typeface="Times New Roman" panose="02020603050405020304" pitchFamily="18" charset="0"/>
                      </a:endParaRPr>
                    </a:p>
                  </a:txBody>
                  <a:tcPr marL="66132" marR="66132" marT="0" marB="0"/>
                </a:tc>
                <a:extLst>
                  <a:ext uri="{0D108BD9-81ED-4DB2-BD59-A6C34878D82A}">
                    <a16:rowId xmlns:a16="http://schemas.microsoft.com/office/drawing/2014/main" val="4240976550"/>
                  </a:ext>
                </a:extLst>
              </a:tr>
              <a:tr h="274374">
                <a:tc>
                  <a:txBody>
                    <a:bodyPr/>
                    <a:lstStyle/>
                    <a:p>
                      <a:pPr marL="457200" algn="just">
                        <a:lnSpc>
                          <a:spcPct val="150000"/>
                        </a:lnSpc>
                        <a:buNone/>
                      </a:pPr>
                      <a:r>
                        <a:rPr lang="en-ZA" sz="1400" kern="100">
                          <a:effectLst/>
                        </a:rPr>
                        <a:t>Perceived benefits (BEN)</a:t>
                      </a:r>
                      <a:endParaRPr lang="en-ZA" sz="1400" kern="100">
                        <a:effectLst/>
                        <a:latin typeface="Times New Roman" panose="02020603050405020304" pitchFamily="18" charset="0"/>
                        <a:ea typeface="Aptos" panose="020B0004020202020204" pitchFamily="34" charset="0"/>
                        <a:cs typeface="Times New Roman" panose="02020603050405020304" pitchFamily="18" charset="0"/>
                      </a:endParaRPr>
                    </a:p>
                  </a:txBody>
                  <a:tcPr marL="66132" marR="66132" marT="0" marB="0"/>
                </a:tc>
                <a:tc>
                  <a:txBody>
                    <a:bodyPr/>
                    <a:lstStyle/>
                    <a:p>
                      <a:pPr marL="457200" algn="r">
                        <a:lnSpc>
                          <a:spcPct val="150000"/>
                        </a:lnSpc>
                        <a:buNone/>
                      </a:pPr>
                      <a:r>
                        <a:rPr lang="en-ZA" sz="1400" kern="100" dirty="0">
                          <a:effectLst/>
                        </a:rPr>
                        <a:t>0.520**</a:t>
                      </a:r>
                      <a:endParaRPr lang="en-ZA" sz="1400" kern="100" dirty="0">
                        <a:effectLst/>
                        <a:latin typeface="Times New Roman" panose="02020603050405020304" pitchFamily="18" charset="0"/>
                        <a:ea typeface="Aptos" panose="020B0004020202020204" pitchFamily="34" charset="0"/>
                        <a:cs typeface="Times New Roman" panose="02020603050405020304" pitchFamily="18" charset="0"/>
                      </a:endParaRPr>
                    </a:p>
                  </a:txBody>
                  <a:tcPr marL="66132" marR="66132" marT="0" marB="0"/>
                </a:tc>
                <a:tc>
                  <a:txBody>
                    <a:bodyPr/>
                    <a:lstStyle/>
                    <a:p>
                      <a:pPr marL="457200" algn="r">
                        <a:lnSpc>
                          <a:spcPct val="150000"/>
                        </a:lnSpc>
                        <a:buNone/>
                      </a:pPr>
                      <a:r>
                        <a:rPr lang="en-ZA" sz="1400" kern="100">
                          <a:effectLst/>
                        </a:rPr>
                        <a:t>1</a:t>
                      </a:r>
                      <a:endParaRPr lang="en-ZA" sz="1400" kern="100">
                        <a:effectLst/>
                        <a:latin typeface="Times New Roman" panose="02020603050405020304" pitchFamily="18" charset="0"/>
                        <a:ea typeface="Aptos" panose="020B0004020202020204" pitchFamily="34" charset="0"/>
                        <a:cs typeface="Times New Roman" panose="02020603050405020304" pitchFamily="18" charset="0"/>
                      </a:endParaRPr>
                    </a:p>
                  </a:txBody>
                  <a:tcPr marL="66132" marR="66132" marT="0" marB="0"/>
                </a:tc>
                <a:tc>
                  <a:txBody>
                    <a:bodyPr/>
                    <a:lstStyle/>
                    <a:p>
                      <a:pPr marL="457200" algn="r">
                        <a:lnSpc>
                          <a:spcPct val="150000"/>
                        </a:lnSpc>
                        <a:buNone/>
                      </a:pPr>
                      <a:r>
                        <a:rPr lang="en-ZA" sz="1400" kern="100">
                          <a:effectLst/>
                        </a:rPr>
                        <a:t> </a:t>
                      </a:r>
                      <a:endParaRPr lang="en-ZA" sz="1400" kern="100">
                        <a:effectLst/>
                        <a:latin typeface="Times New Roman" panose="02020603050405020304" pitchFamily="18" charset="0"/>
                        <a:ea typeface="Aptos" panose="020B0004020202020204" pitchFamily="34" charset="0"/>
                        <a:cs typeface="Times New Roman" panose="02020603050405020304" pitchFamily="18" charset="0"/>
                      </a:endParaRPr>
                    </a:p>
                  </a:txBody>
                  <a:tcPr marL="66132" marR="66132" marT="0" marB="0"/>
                </a:tc>
                <a:tc>
                  <a:txBody>
                    <a:bodyPr/>
                    <a:lstStyle/>
                    <a:p>
                      <a:pPr marL="457200" algn="r">
                        <a:lnSpc>
                          <a:spcPct val="150000"/>
                        </a:lnSpc>
                        <a:buNone/>
                      </a:pPr>
                      <a:r>
                        <a:rPr lang="en-ZA" sz="1400" kern="100">
                          <a:effectLst/>
                        </a:rPr>
                        <a:t> </a:t>
                      </a:r>
                      <a:endParaRPr lang="en-ZA" sz="1400" kern="100">
                        <a:effectLst/>
                        <a:latin typeface="Times New Roman" panose="02020603050405020304" pitchFamily="18" charset="0"/>
                        <a:ea typeface="Aptos" panose="020B0004020202020204" pitchFamily="34" charset="0"/>
                        <a:cs typeface="Times New Roman" panose="02020603050405020304" pitchFamily="18" charset="0"/>
                      </a:endParaRPr>
                    </a:p>
                  </a:txBody>
                  <a:tcPr marL="66132" marR="66132" marT="0" marB="0"/>
                </a:tc>
                <a:extLst>
                  <a:ext uri="{0D108BD9-81ED-4DB2-BD59-A6C34878D82A}">
                    <a16:rowId xmlns:a16="http://schemas.microsoft.com/office/drawing/2014/main" val="155099133"/>
                  </a:ext>
                </a:extLst>
              </a:tr>
              <a:tr h="282325">
                <a:tc>
                  <a:txBody>
                    <a:bodyPr/>
                    <a:lstStyle/>
                    <a:p>
                      <a:pPr marL="457200" algn="just">
                        <a:lnSpc>
                          <a:spcPct val="150000"/>
                        </a:lnSpc>
                        <a:buNone/>
                      </a:pPr>
                      <a:r>
                        <a:rPr lang="en-ZA" sz="1400" kern="100" dirty="0">
                          <a:effectLst/>
                        </a:rPr>
                        <a:t>Perceived challenges (CHA)</a:t>
                      </a:r>
                      <a:endParaRPr lang="en-ZA" sz="1400" kern="100" dirty="0">
                        <a:effectLst/>
                        <a:latin typeface="Times New Roman" panose="02020603050405020304" pitchFamily="18" charset="0"/>
                        <a:ea typeface="Aptos" panose="020B0004020202020204" pitchFamily="34" charset="0"/>
                        <a:cs typeface="Times New Roman" panose="02020603050405020304" pitchFamily="18" charset="0"/>
                      </a:endParaRPr>
                    </a:p>
                  </a:txBody>
                  <a:tcPr marL="66132" marR="66132" marT="0" marB="0"/>
                </a:tc>
                <a:tc>
                  <a:txBody>
                    <a:bodyPr/>
                    <a:lstStyle/>
                    <a:p>
                      <a:pPr marL="457200" algn="r">
                        <a:lnSpc>
                          <a:spcPct val="150000"/>
                        </a:lnSpc>
                        <a:buNone/>
                      </a:pPr>
                      <a:r>
                        <a:rPr lang="en-ZA" sz="1400" kern="100" dirty="0">
                          <a:effectLst/>
                        </a:rPr>
                        <a:t>-0.037</a:t>
                      </a:r>
                      <a:endParaRPr lang="en-ZA" sz="1400" kern="100" dirty="0">
                        <a:effectLst/>
                        <a:latin typeface="Times New Roman" panose="02020603050405020304" pitchFamily="18" charset="0"/>
                        <a:ea typeface="Aptos" panose="020B0004020202020204" pitchFamily="34" charset="0"/>
                        <a:cs typeface="Times New Roman" panose="02020603050405020304" pitchFamily="18" charset="0"/>
                      </a:endParaRPr>
                    </a:p>
                  </a:txBody>
                  <a:tcPr marL="66132" marR="66132" marT="0" marB="0"/>
                </a:tc>
                <a:tc>
                  <a:txBody>
                    <a:bodyPr/>
                    <a:lstStyle/>
                    <a:p>
                      <a:pPr marL="457200" algn="r">
                        <a:lnSpc>
                          <a:spcPct val="150000"/>
                        </a:lnSpc>
                        <a:buNone/>
                      </a:pPr>
                      <a:r>
                        <a:rPr lang="en-ZA" sz="1400" kern="100" dirty="0">
                          <a:effectLst/>
                          <a:latin typeface="Times New Roman" panose="02020603050405020304" pitchFamily="18" charset="0"/>
                          <a:ea typeface="Aptos" panose="020B0004020202020204" pitchFamily="34" charset="0"/>
                          <a:cs typeface="Times New Roman" panose="02020603050405020304" pitchFamily="18" charset="0"/>
                        </a:rPr>
                        <a:t>-0,055</a:t>
                      </a:r>
                    </a:p>
                  </a:txBody>
                  <a:tcPr marL="66132" marR="66132" marT="0" marB="0"/>
                </a:tc>
                <a:tc>
                  <a:txBody>
                    <a:bodyPr/>
                    <a:lstStyle/>
                    <a:p>
                      <a:pPr marL="457200" algn="r">
                        <a:lnSpc>
                          <a:spcPct val="150000"/>
                        </a:lnSpc>
                        <a:buNone/>
                      </a:pPr>
                      <a:r>
                        <a:rPr lang="en-ZA" sz="1400" kern="100" dirty="0">
                          <a:effectLst/>
                        </a:rPr>
                        <a:t>1</a:t>
                      </a:r>
                      <a:endParaRPr lang="en-ZA" sz="1400" kern="100" dirty="0">
                        <a:effectLst/>
                        <a:latin typeface="Times New Roman" panose="02020603050405020304" pitchFamily="18" charset="0"/>
                        <a:ea typeface="Aptos" panose="020B0004020202020204" pitchFamily="34" charset="0"/>
                        <a:cs typeface="Times New Roman" panose="02020603050405020304" pitchFamily="18" charset="0"/>
                      </a:endParaRPr>
                    </a:p>
                  </a:txBody>
                  <a:tcPr marL="66132" marR="66132" marT="0" marB="0"/>
                </a:tc>
                <a:tc>
                  <a:txBody>
                    <a:bodyPr/>
                    <a:lstStyle/>
                    <a:p>
                      <a:pPr marL="457200" algn="r">
                        <a:lnSpc>
                          <a:spcPct val="150000"/>
                        </a:lnSpc>
                        <a:buNone/>
                      </a:pPr>
                      <a:r>
                        <a:rPr lang="en-ZA" sz="1400" kern="100" dirty="0">
                          <a:effectLst/>
                        </a:rPr>
                        <a:t> </a:t>
                      </a:r>
                      <a:endParaRPr lang="en-ZA" sz="1400" kern="100" dirty="0">
                        <a:effectLst/>
                        <a:latin typeface="Times New Roman" panose="02020603050405020304" pitchFamily="18" charset="0"/>
                        <a:ea typeface="Aptos" panose="020B0004020202020204" pitchFamily="34" charset="0"/>
                        <a:cs typeface="Times New Roman" panose="02020603050405020304" pitchFamily="18" charset="0"/>
                      </a:endParaRPr>
                    </a:p>
                  </a:txBody>
                  <a:tcPr marL="66132" marR="66132" marT="0" marB="0"/>
                </a:tc>
                <a:extLst>
                  <a:ext uri="{0D108BD9-81ED-4DB2-BD59-A6C34878D82A}">
                    <a16:rowId xmlns:a16="http://schemas.microsoft.com/office/drawing/2014/main" val="2630727579"/>
                  </a:ext>
                </a:extLst>
              </a:tr>
              <a:tr h="586565">
                <a:tc>
                  <a:txBody>
                    <a:bodyPr/>
                    <a:lstStyle/>
                    <a:p>
                      <a:pPr marL="457200" algn="just">
                        <a:lnSpc>
                          <a:spcPct val="150000"/>
                        </a:lnSpc>
                        <a:buNone/>
                      </a:pPr>
                      <a:r>
                        <a:rPr lang="en-ZA" sz="1400" kern="100" dirty="0">
                          <a:effectLst/>
                        </a:rPr>
                        <a:t>Innovation ((INN)</a:t>
                      </a:r>
                      <a:endParaRPr lang="en-ZA" sz="1400" kern="100" dirty="0">
                        <a:effectLst/>
                        <a:latin typeface="Times New Roman" panose="02020603050405020304" pitchFamily="18" charset="0"/>
                        <a:ea typeface="Aptos" panose="020B0004020202020204" pitchFamily="34" charset="0"/>
                        <a:cs typeface="Times New Roman" panose="02020603050405020304" pitchFamily="18" charset="0"/>
                      </a:endParaRPr>
                    </a:p>
                  </a:txBody>
                  <a:tcPr marL="66132" marR="66132" marT="0" marB="0"/>
                </a:tc>
                <a:tc>
                  <a:txBody>
                    <a:bodyPr/>
                    <a:lstStyle/>
                    <a:p>
                      <a:pPr marL="457200" algn="r">
                        <a:lnSpc>
                          <a:spcPct val="150000"/>
                        </a:lnSpc>
                        <a:buNone/>
                      </a:pPr>
                      <a:r>
                        <a:rPr lang="en-ZA" sz="1400" kern="100" dirty="0">
                          <a:effectLst/>
                          <a:latin typeface="Times New Roman" panose="02020603050405020304" pitchFamily="18" charset="0"/>
                          <a:ea typeface="Aptos" panose="020B0004020202020204" pitchFamily="34" charset="0"/>
                          <a:cs typeface="Times New Roman" panose="02020603050405020304" pitchFamily="18" charset="0"/>
                        </a:rPr>
                        <a:t>0,447**</a:t>
                      </a:r>
                    </a:p>
                  </a:txBody>
                  <a:tcPr marL="66132" marR="66132" marT="0" marB="0"/>
                </a:tc>
                <a:tc>
                  <a:txBody>
                    <a:bodyPr/>
                    <a:lstStyle/>
                    <a:p>
                      <a:pPr marL="457200" algn="r">
                        <a:lnSpc>
                          <a:spcPct val="150000"/>
                        </a:lnSpc>
                        <a:buNone/>
                      </a:pPr>
                      <a:r>
                        <a:rPr lang="en-ZA" sz="1400" kern="100" dirty="0">
                          <a:effectLst/>
                          <a:latin typeface="Times New Roman" panose="02020603050405020304" pitchFamily="18" charset="0"/>
                          <a:ea typeface="Aptos" panose="020B0004020202020204" pitchFamily="34" charset="0"/>
                          <a:cs typeface="Times New Roman" panose="02020603050405020304" pitchFamily="18" charset="0"/>
                        </a:rPr>
                        <a:t>0,355**</a:t>
                      </a:r>
                    </a:p>
                  </a:txBody>
                  <a:tcPr marL="66132" marR="66132" marT="0" marB="0"/>
                </a:tc>
                <a:tc>
                  <a:txBody>
                    <a:bodyPr/>
                    <a:lstStyle/>
                    <a:p>
                      <a:pPr marL="457200" algn="r">
                        <a:lnSpc>
                          <a:spcPct val="150000"/>
                        </a:lnSpc>
                        <a:buNone/>
                      </a:pPr>
                      <a:r>
                        <a:rPr lang="en-ZA" sz="1400" kern="100" dirty="0">
                          <a:effectLst/>
                          <a:latin typeface="Times New Roman" panose="02020603050405020304" pitchFamily="18" charset="0"/>
                          <a:ea typeface="Aptos" panose="020B0004020202020204" pitchFamily="34" charset="0"/>
                          <a:cs typeface="Times New Roman" panose="02020603050405020304" pitchFamily="18" charset="0"/>
                        </a:rPr>
                        <a:t>0,310**</a:t>
                      </a:r>
                    </a:p>
                  </a:txBody>
                  <a:tcPr marL="66132" marR="66132" marT="0" marB="0"/>
                </a:tc>
                <a:tc>
                  <a:txBody>
                    <a:bodyPr/>
                    <a:lstStyle/>
                    <a:p>
                      <a:pPr marL="457200" algn="r">
                        <a:lnSpc>
                          <a:spcPct val="150000"/>
                        </a:lnSpc>
                        <a:buNone/>
                      </a:pPr>
                      <a:r>
                        <a:rPr lang="en-ZA" sz="1400" kern="100" dirty="0">
                          <a:effectLst/>
                        </a:rPr>
                        <a:t>1</a:t>
                      </a:r>
                      <a:endParaRPr lang="en-ZA" sz="1400" kern="100" dirty="0">
                        <a:effectLst/>
                        <a:latin typeface="Times New Roman" panose="02020603050405020304" pitchFamily="18" charset="0"/>
                        <a:ea typeface="Aptos" panose="020B0004020202020204" pitchFamily="34" charset="0"/>
                        <a:cs typeface="Times New Roman" panose="02020603050405020304" pitchFamily="18" charset="0"/>
                      </a:endParaRPr>
                    </a:p>
                  </a:txBody>
                  <a:tcPr marL="66132" marR="66132" marT="0" marB="0"/>
                </a:tc>
                <a:extLst>
                  <a:ext uri="{0D108BD9-81ED-4DB2-BD59-A6C34878D82A}">
                    <a16:rowId xmlns:a16="http://schemas.microsoft.com/office/drawing/2014/main" val="3574319398"/>
                  </a:ext>
                </a:extLst>
              </a:tr>
            </a:tbl>
          </a:graphicData>
        </a:graphic>
      </p:graphicFrame>
    </p:spTree>
    <p:extLst>
      <p:ext uri="{BB962C8B-B14F-4D97-AF65-F5344CB8AC3E}">
        <p14:creationId xmlns:p14="http://schemas.microsoft.com/office/powerpoint/2010/main" val="360209437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F6AC33-44BA-CDE6-0534-BB6C0F39EF14}"/>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3C35D026-F38C-9D17-8D18-6EFDEA719CCC}"/>
              </a:ext>
            </a:extLst>
          </p:cNvPr>
          <p:cNvSpPr>
            <a:spLocks noGrp="1"/>
          </p:cNvSpPr>
          <p:nvPr>
            <p:ph type="title"/>
          </p:nvPr>
        </p:nvSpPr>
        <p:spPr>
          <a:xfrm>
            <a:off x="766482" y="195750"/>
            <a:ext cx="11054043" cy="494061"/>
          </a:xfrm>
        </p:spPr>
        <p:txBody>
          <a:bodyPr/>
          <a:lstStyle/>
          <a:p>
            <a:r>
              <a:rPr lang="en-ZA" dirty="0"/>
              <a:t>Further analyses cont..</a:t>
            </a:r>
          </a:p>
        </p:txBody>
      </p:sp>
      <p:sp>
        <p:nvSpPr>
          <p:cNvPr id="8" name="Content Placeholder 7">
            <a:extLst>
              <a:ext uri="{FF2B5EF4-FFF2-40B4-BE49-F238E27FC236}">
                <a16:creationId xmlns:a16="http://schemas.microsoft.com/office/drawing/2014/main" id="{ADBAF07D-257F-A7BF-7EFE-C4D59975B9B0}"/>
              </a:ext>
            </a:extLst>
          </p:cNvPr>
          <p:cNvSpPr>
            <a:spLocks noGrp="1"/>
          </p:cNvSpPr>
          <p:nvPr>
            <p:ph idx="1"/>
          </p:nvPr>
        </p:nvSpPr>
        <p:spPr>
          <a:xfrm>
            <a:off x="368300" y="971550"/>
            <a:ext cx="11299825" cy="5013325"/>
          </a:xfrm>
        </p:spPr>
        <p:txBody>
          <a:bodyPr/>
          <a:lstStyle/>
          <a:p>
            <a:pPr marL="0" indent="0">
              <a:buNone/>
            </a:pPr>
            <a:r>
              <a:rPr lang="en-GB" sz="1600" dirty="0">
                <a:latin typeface="Arial Narrow" panose="020B0604020202020204" pitchFamily="34" charset="0"/>
                <a:ea typeface="Times New Roman" panose="02020603050405020304" pitchFamily="18" charset="0"/>
              </a:rPr>
              <a:t>  Western Cape </a:t>
            </a:r>
            <a:r>
              <a:rPr lang="en-GB" sz="1600" b="1" dirty="0">
                <a:latin typeface="Arial Narrow" panose="020B0604020202020204" pitchFamily="34" charset="0"/>
                <a:ea typeface="Times New Roman" panose="02020603050405020304" pitchFamily="18" charset="0"/>
              </a:rPr>
              <a:t>perspectives: Digital technology infrastructure, perceived benefits, challenges and innovation opportunities</a:t>
            </a:r>
          </a:p>
          <a:p>
            <a:pPr marL="0" indent="0">
              <a:buNone/>
            </a:pPr>
            <a:endParaRPr lang="en-GB" sz="1600" b="1" dirty="0">
              <a:latin typeface="Arial Narrow" panose="020B0604020202020204" pitchFamily="34" charset="0"/>
              <a:ea typeface="Times New Roman" panose="02020603050405020304" pitchFamily="18" charset="0"/>
            </a:endParaRPr>
          </a:p>
          <a:p>
            <a:pPr marL="0" indent="0">
              <a:buNone/>
            </a:pPr>
            <a:endParaRPr lang="en-GB" sz="1600" b="1" dirty="0">
              <a:latin typeface="Arial Narrow" panose="020B0604020202020204" pitchFamily="34" charset="0"/>
              <a:ea typeface="Times New Roman" panose="02020603050405020304" pitchFamily="18" charset="0"/>
            </a:endParaRPr>
          </a:p>
          <a:p>
            <a:pPr marL="0" indent="0">
              <a:buNone/>
            </a:pPr>
            <a:endParaRPr lang="en-GB" sz="1600" b="1" dirty="0">
              <a:latin typeface="Arial Narrow" panose="020B0604020202020204" pitchFamily="34" charset="0"/>
              <a:ea typeface="Times New Roman" panose="02020603050405020304" pitchFamily="18" charset="0"/>
            </a:endParaRPr>
          </a:p>
          <a:p>
            <a:pPr marL="0" indent="0">
              <a:buNone/>
            </a:pPr>
            <a:endParaRPr lang="en-GB" sz="1600" b="1" dirty="0">
              <a:latin typeface="Arial Narrow" panose="020B0604020202020204" pitchFamily="34" charset="0"/>
              <a:ea typeface="Times New Roman" panose="02020603050405020304" pitchFamily="18" charset="0"/>
            </a:endParaRPr>
          </a:p>
          <a:p>
            <a:pPr marL="0" indent="0">
              <a:buNone/>
            </a:pPr>
            <a:endParaRPr lang="en-GB" sz="1600" dirty="0">
              <a:latin typeface="Arial Narrow" panose="020B0604020202020204" pitchFamily="34" charset="0"/>
              <a:ea typeface="Times New Roman" panose="02020603050405020304" pitchFamily="18" charset="0"/>
            </a:endParaRPr>
          </a:p>
          <a:p>
            <a:pPr marL="0" indent="0">
              <a:buNone/>
            </a:pPr>
            <a:r>
              <a:rPr lang="en-GB" sz="1600" dirty="0">
                <a:latin typeface="Arial Narrow" panose="020B0604020202020204" pitchFamily="34" charset="0"/>
                <a:ea typeface="Times New Roman" panose="02020603050405020304" pitchFamily="18" charset="0"/>
              </a:rPr>
              <a:t>   Notes: **Correlation is significant at the 0.01 level, 2-tailed, Strength of co-relationship [Cohen, 1988] - Small = 0.10, Medium= 0.30, and Strong = 0.50</a:t>
            </a:r>
          </a:p>
          <a:p>
            <a:pPr marL="0" indent="0">
              <a:buNone/>
            </a:pPr>
            <a:endParaRPr lang="en-GB" sz="1600" dirty="0">
              <a:latin typeface="Arial Narrow" panose="020B0604020202020204" pitchFamily="34" charset="0"/>
              <a:ea typeface="Times New Roman" panose="02020603050405020304" pitchFamily="18" charset="0"/>
            </a:endParaRPr>
          </a:p>
          <a:p>
            <a:r>
              <a:rPr lang="en-GB" sz="1600" dirty="0">
                <a:latin typeface="Arial Narrow" panose="020B0604020202020204" pitchFamily="34" charset="0"/>
                <a:ea typeface="Times New Roman" panose="02020603050405020304" pitchFamily="18" charset="0"/>
              </a:rPr>
              <a:t> For the Western Cape, a medium to strong, positive and significant correlation was noted between DTI and BEN (r=0.461, p&lt;0.01), suggesting that with good infrastructure, such as a reliable internet connection, tourism SMMEs tend to recognise higher benefits associated with technology adoption.</a:t>
            </a:r>
          </a:p>
          <a:p>
            <a:r>
              <a:rPr lang="en-GB" sz="1600" dirty="0">
                <a:latin typeface="Arial Narrow" panose="020B0604020202020204" pitchFamily="34" charset="0"/>
                <a:ea typeface="Times New Roman" panose="02020603050405020304" pitchFamily="18" charset="0"/>
              </a:rPr>
              <a:t>Innovation construct demonstrated a significant positive association with DTI, BEN and CHA, emphasising its central role in the digital technology adoption process.</a:t>
            </a:r>
          </a:p>
          <a:p>
            <a:r>
              <a:rPr lang="en-GB" sz="1600" dirty="0">
                <a:latin typeface="Arial Narrow" panose="020B0604020202020204" pitchFamily="34" charset="0"/>
                <a:ea typeface="Times New Roman" panose="02020603050405020304" pitchFamily="18" charset="0"/>
              </a:rPr>
              <a:t>As DTI improves, tourism SMMES are capable of adopting innovative practices, perceived benefits stimulate innovative behaviour and even if tourism SMMES in the Western Cape face challenges, they are resilience-driven, they  look for creative solutions such as utilising alternative platforms</a:t>
            </a:r>
            <a:endParaRPr lang="en-GB" dirty="0">
              <a:latin typeface="Arial Narrow" panose="020B0604020202020204" pitchFamily="34" charset="0"/>
              <a:ea typeface="Times New Roman" panose="02020603050405020304" pitchFamily="18" charset="0"/>
            </a:endParaRPr>
          </a:p>
          <a:p>
            <a:endParaRPr lang="en-ZA" dirty="0"/>
          </a:p>
        </p:txBody>
      </p:sp>
      <p:graphicFrame>
        <p:nvGraphicFramePr>
          <p:cNvPr id="9" name="Table 8">
            <a:extLst>
              <a:ext uri="{FF2B5EF4-FFF2-40B4-BE49-F238E27FC236}">
                <a16:creationId xmlns:a16="http://schemas.microsoft.com/office/drawing/2014/main" id="{8EE18200-33B7-4AA9-E255-88FA6A7FA3B1}"/>
              </a:ext>
            </a:extLst>
          </p:cNvPr>
          <p:cNvGraphicFramePr>
            <a:graphicFrameLocks noGrp="1"/>
          </p:cNvGraphicFramePr>
          <p:nvPr>
            <p:extLst>
              <p:ext uri="{D42A27DB-BD31-4B8C-83A1-F6EECF244321}">
                <p14:modId xmlns:p14="http://schemas.microsoft.com/office/powerpoint/2010/main" val="2308910769"/>
              </p:ext>
            </p:extLst>
          </p:nvPr>
        </p:nvGraphicFramePr>
        <p:xfrm>
          <a:off x="447675" y="1323657"/>
          <a:ext cx="11038472" cy="1713632"/>
        </p:xfrm>
        <a:graphic>
          <a:graphicData uri="http://schemas.openxmlformats.org/drawingml/2006/table">
            <a:tbl>
              <a:tblPr firstRow="1" firstCol="1" bandRow="1">
                <a:tableStyleId>{9DCAF9ED-07DC-4A11-8D7F-57B35C25682E}</a:tableStyleId>
              </a:tblPr>
              <a:tblGrid>
                <a:gridCol w="5443353">
                  <a:extLst>
                    <a:ext uri="{9D8B030D-6E8A-4147-A177-3AD203B41FA5}">
                      <a16:colId xmlns:a16="http://schemas.microsoft.com/office/drawing/2014/main" val="3175382212"/>
                    </a:ext>
                  </a:extLst>
                </a:gridCol>
                <a:gridCol w="1674522">
                  <a:extLst>
                    <a:ext uri="{9D8B030D-6E8A-4147-A177-3AD203B41FA5}">
                      <a16:colId xmlns:a16="http://schemas.microsoft.com/office/drawing/2014/main" val="1711762734"/>
                    </a:ext>
                  </a:extLst>
                </a:gridCol>
                <a:gridCol w="1465867">
                  <a:extLst>
                    <a:ext uri="{9D8B030D-6E8A-4147-A177-3AD203B41FA5}">
                      <a16:colId xmlns:a16="http://schemas.microsoft.com/office/drawing/2014/main" val="3347206056"/>
                    </a:ext>
                  </a:extLst>
                </a:gridCol>
                <a:gridCol w="1258004">
                  <a:extLst>
                    <a:ext uri="{9D8B030D-6E8A-4147-A177-3AD203B41FA5}">
                      <a16:colId xmlns:a16="http://schemas.microsoft.com/office/drawing/2014/main" val="2429699496"/>
                    </a:ext>
                  </a:extLst>
                </a:gridCol>
                <a:gridCol w="1196726">
                  <a:extLst>
                    <a:ext uri="{9D8B030D-6E8A-4147-A177-3AD203B41FA5}">
                      <a16:colId xmlns:a16="http://schemas.microsoft.com/office/drawing/2014/main" val="2369331987"/>
                    </a:ext>
                  </a:extLst>
                </a:gridCol>
              </a:tblGrid>
              <a:tr h="274622">
                <a:tc>
                  <a:txBody>
                    <a:bodyPr/>
                    <a:lstStyle/>
                    <a:p>
                      <a:pPr marL="457200" algn="just">
                        <a:lnSpc>
                          <a:spcPct val="150000"/>
                        </a:lnSpc>
                        <a:buNone/>
                      </a:pPr>
                      <a:r>
                        <a:rPr lang="en-ZA" sz="1400" b="1" kern="100" dirty="0">
                          <a:solidFill>
                            <a:srgbClr val="000000"/>
                          </a:solidFill>
                          <a:effectLst/>
                          <a:latin typeface="Times New Roman" panose="02020603050405020304" pitchFamily="18" charset="0"/>
                          <a:ea typeface="Aptos" panose="020B0004020202020204" pitchFamily="34" charset="0"/>
                          <a:cs typeface="Times New Roman" panose="02020603050405020304" pitchFamily="18" charset="0"/>
                        </a:rPr>
                        <a:t>WESTERN CAPE</a:t>
                      </a:r>
                      <a:endParaRPr lang="en-ZA" sz="1400" kern="100" dirty="0">
                        <a:effectLst/>
                        <a:latin typeface="Times New Roman" panose="02020603050405020304" pitchFamily="18" charset="0"/>
                        <a:ea typeface="Aptos" panose="020B0004020202020204" pitchFamily="34" charset="0"/>
                        <a:cs typeface="Times New Roman" panose="02020603050405020304" pitchFamily="18" charset="0"/>
                      </a:endParaRPr>
                    </a:p>
                  </a:txBody>
                  <a:tcPr marL="66132" marR="66132" marT="0" marB="0"/>
                </a:tc>
                <a:tc>
                  <a:txBody>
                    <a:bodyPr/>
                    <a:lstStyle/>
                    <a:p>
                      <a:pPr marL="457200" algn="just">
                        <a:lnSpc>
                          <a:spcPct val="150000"/>
                        </a:lnSpc>
                        <a:buNone/>
                      </a:pPr>
                      <a:r>
                        <a:rPr lang="en-ZA" sz="1400" b="1" kern="100">
                          <a:solidFill>
                            <a:srgbClr val="000000"/>
                          </a:solidFill>
                          <a:effectLst/>
                        </a:rPr>
                        <a:t>DTI</a:t>
                      </a:r>
                      <a:endParaRPr lang="en-ZA" sz="1400" kern="100">
                        <a:effectLst/>
                        <a:latin typeface="Times New Roman" panose="02020603050405020304" pitchFamily="18" charset="0"/>
                        <a:ea typeface="Aptos" panose="020B0004020202020204" pitchFamily="34" charset="0"/>
                        <a:cs typeface="Times New Roman" panose="02020603050405020304" pitchFamily="18" charset="0"/>
                      </a:endParaRPr>
                    </a:p>
                  </a:txBody>
                  <a:tcPr marL="66132" marR="66132" marT="0" marB="0"/>
                </a:tc>
                <a:tc>
                  <a:txBody>
                    <a:bodyPr/>
                    <a:lstStyle/>
                    <a:p>
                      <a:pPr marL="457200" algn="just">
                        <a:lnSpc>
                          <a:spcPct val="150000"/>
                        </a:lnSpc>
                        <a:buNone/>
                      </a:pPr>
                      <a:r>
                        <a:rPr lang="en-ZA" sz="1400" b="1" kern="100">
                          <a:solidFill>
                            <a:srgbClr val="000000"/>
                          </a:solidFill>
                          <a:effectLst/>
                        </a:rPr>
                        <a:t>BEN</a:t>
                      </a:r>
                      <a:endParaRPr lang="en-ZA" sz="1400" kern="100">
                        <a:effectLst/>
                        <a:latin typeface="Times New Roman" panose="02020603050405020304" pitchFamily="18" charset="0"/>
                        <a:ea typeface="Aptos" panose="020B0004020202020204" pitchFamily="34" charset="0"/>
                        <a:cs typeface="Times New Roman" panose="02020603050405020304" pitchFamily="18" charset="0"/>
                      </a:endParaRPr>
                    </a:p>
                  </a:txBody>
                  <a:tcPr marL="66132" marR="66132" marT="0" marB="0"/>
                </a:tc>
                <a:tc>
                  <a:txBody>
                    <a:bodyPr/>
                    <a:lstStyle/>
                    <a:p>
                      <a:pPr marL="457200" algn="just">
                        <a:lnSpc>
                          <a:spcPct val="150000"/>
                        </a:lnSpc>
                        <a:buNone/>
                      </a:pPr>
                      <a:r>
                        <a:rPr lang="en-ZA" sz="1400" b="1" kern="100">
                          <a:solidFill>
                            <a:srgbClr val="000000"/>
                          </a:solidFill>
                          <a:effectLst/>
                        </a:rPr>
                        <a:t>CHA</a:t>
                      </a:r>
                      <a:endParaRPr lang="en-ZA" sz="1400" kern="100">
                        <a:effectLst/>
                        <a:latin typeface="Times New Roman" panose="02020603050405020304" pitchFamily="18" charset="0"/>
                        <a:ea typeface="Aptos" panose="020B0004020202020204" pitchFamily="34" charset="0"/>
                        <a:cs typeface="Times New Roman" panose="02020603050405020304" pitchFamily="18" charset="0"/>
                      </a:endParaRPr>
                    </a:p>
                  </a:txBody>
                  <a:tcPr marL="66132" marR="66132" marT="0" marB="0"/>
                </a:tc>
                <a:tc>
                  <a:txBody>
                    <a:bodyPr/>
                    <a:lstStyle/>
                    <a:p>
                      <a:pPr marL="457200" algn="just">
                        <a:lnSpc>
                          <a:spcPct val="150000"/>
                        </a:lnSpc>
                        <a:buNone/>
                      </a:pPr>
                      <a:r>
                        <a:rPr lang="en-ZA" sz="1400" b="1" kern="100">
                          <a:solidFill>
                            <a:srgbClr val="000000"/>
                          </a:solidFill>
                          <a:effectLst/>
                        </a:rPr>
                        <a:t>INN</a:t>
                      </a:r>
                      <a:endParaRPr lang="en-ZA" sz="1400" kern="100">
                        <a:effectLst/>
                        <a:latin typeface="Times New Roman" panose="02020603050405020304" pitchFamily="18" charset="0"/>
                        <a:ea typeface="Aptos" panose="020B0004020202020204" pitchFamily="34" charset="0"/>
                        <a:cs typeface="Times New Roman" panose="02020603050405020304" pitchFamily="18" charset="0"/>
                      </a:endParaRPr>
                    </a:p>
                  </a:txBody>
                  <a:tcPr marL="66132" marR="66132" marT="0" marB="0"/>
                </a:tc>
                <a:extLst>
                  <a:ext uri="{0D108BD9-81ED-4DB2-BD59-A6C34878D82A}">
                    <a16:rowId xmlns:a16="http://schemas.microsoft.com/office/drawing/2014/main" val="1731168030"/>
                  </a:ext>
                </a:extLst>
              </a:tr>
              <a:tr h="274374">
                <a:tc>
                  <a:txBody>
                    <a:bodyPr/>
                    <a:lstStyle/>
                    <a:p>
                      <a:pPr marL="457200" algn="just">
                        <a:lnSpc>
                          <a:spcPct val="150000"/>
                        </a:lnSpc>
                        <a:buNone/>
                      </a:pPr>
                      <a:r>
                        <a:rPr lang="en-ZA" sz="1400" kern="100" dirty="0">
                          <a:effectLst/>
                        </a:rPr>
                        <a:t>Digital technology infrastructure (DTI) </a:t>
                      </a:r>
                      <a:endParaRPr lang="en-ZA" sz="1400" kern="100" dirty="0">
                        <a:effectLst/>
                        <a:latin typeface="Times New Roman" panose="02020603050405020304" pitchFamily="18" charset="0"/>
                        <a:ea typeface="Aptos" panose="020B0004020202020204" pitchFamily="34" charset="0"/>
                        <a:cs typeface="Times New Roman" panose="02020603050405020304" pitchFamily="18" charset="0"/>
                      </a:endParaRPr>
                    </a:p>
                  </a:txBody>
                  <a:tcPr marL="66132" marR="66132" marT="0" marB="0"/>
                </a:tc>
                <a:tc>
                  <a:txBody>
                    <a:bodyPr/>
                    <a:lstStyle/>
                    <a:p>
                      <a:pPr marL="457200" algn="r">
                        <a:lnSpc>
                          <a:spcPct val="150000"/>
                        </a:lnSpc>
                        <a:buNone/>
                      </a:pPr>
                      <a:r>
                        <a:rPr lang="en-ZA" sz="1400" kern="100">
                          <a:effectLst/>
                        </a:rPr>
                        <a:t>1</a:t>
                      </a:r>
                      <a:endParaRPr lang="en-ZA" sz="1400" kern="100">
                        <a:effectLst/>
                        <a:latin typeface="Times New Roman" panose="02020603050405020304" pitchFamily="18" charset="0"/>
                        <a:ea typeface="Aptos" panose="020B0004020202020204" pitchFamily="34" charset="0"/>
                        <a:cs typeface="Times New Roman" panose="02020603050405020304" pitchFamily="18" charset="0"/>
                      </a:endParaRPr>
                    </a:p>
                  </a:txBody>
                  <a:tcPr marL="66132" marR="66132" marT="0" marB="0"/>
                </a:tc>
                <a:tc>
                  <a:txBody>
                    <a:bodyPr/>
                    <a:lstStyle/>
                    <a:p>
                      <a:pPr marL="457200" algn="r">
                        <a:lnSpc>
                          <a:spcPct val="150000"/>
                        </a:lnSpc>
                        <a:buNone/>
                      </a:pPr>
                      <a:r>
                        <a:rPr lang="en-ZA" sz="1400" kern="100">
                          <a:effectLst/>
                        </a:rPr>
                        <a:t> </a:t>
                      </a:r>
                      <a:endParaRPr lang="en-ZA" sz="1400" kern="100">
                        <a:effectLst/>
                        <a:latin typeface="Times New Roman" panose="02020603050405020304" pitchFamily="18" charset="0"/>
                        <a:ea typeface="Aptos" panose="020B0004020202020204" pitchFamily="34" charset="0"/>
                        <a:cs typeface="Times New Roman" panose="02020603050405020304" pitchFamily="18" charset="0"/>
                      </a:endParaRPr>
                    </a:p>
                  </a:txBody>
                  <a:tcPr marL="66132" marR="66132" marT="0" marB="0"/>
                </a:tc>
                <a:tc>
                  <a:txBody>
                    <a:bodyPr/>
                    <a:lstStyle/>
                    <a:p>
                      <a:pPr marL="457200" algn="r">
                        <a:lnSpc>
                          <a:spcPct val="150000"/>
                        </a:lnSpc>
                        <a:buNone/>
                      </a:pPr>
                      <a:r>
                        <a:rPr lang="en-ZA" sz="1400" kern="100">
                          <a:effectLst/>
                        </a:rPr>
                        <a:t> </a:t>
                      </a:r>
                      <a:endParaRPr lang="en-ZA" sz="1400" kern="100">
                        <a:effectLst/>
                        <a:latin typeface="Times New Roman" panose="02020603050405020304" pitchFamily="18" charset="0"/>
                        <a:ea typeface="Aptos" panose="020B0004020202020204" pitchFamily="34" charset="0"/>
                        <a:cs typeface="Times New Roman" panose="02020603050405020304" pitchFamily="18" charset="0"/>
                      </a:endParaRPr>
                    </a:p>
                  </a:txBody>
                  <a:tcPr marL="66132" marR="66132" marT="0" marB="0"/>
                </a:tc>
                <a:tc>
                  <a:txBody>
                    <a:bodyPr/>
                    <a:lstStyle/>
                    <a:p>
                      <a:pPr marL="457200" algn="r">
                        <a:lnSpc>
                          <a:spcPct val="150000"/>
                        </a:lnSpc>
                        <a:buNone/>
                      </a:pPr>
                      <a:r>
                        <a:rPr lang="en-ZA" sz="1400" kern="100">
                          <a:effectLst/>
                        </a:rPr>
                        <a:t> </a:t>
                      </a:r>
                      <a:endParaRPr lang="en-ZA" sz="1400" kern="100">
                        <a:effectLst/>
                        <a:latin typeface="Times New Roman" panose="02020603050405020304" pitchFamily="18" charset="0"/>
                        <a:ea typeface="Aptos" panose="020B0004020202020204" pitchFamily="34" charset="0"/>
                        <a:cs typeface="Times New Roman" panose="02020603050405020304" pitchFamily="18" charset="0"/>
                      </a:endParaRPr>
                    </a:p>
                  </a:txBody>
                  <a:tcPr marL="66132" marR="66132" marT="0" marB="0"/>
                </a:tc>
                <a:extLst>
                  <a:ext uri="{0D108BD9-81ED-4DB2-BD59-A6C34878D82A}">
                    <a16:rowId xmlns:a16="http://schemas.microsoft.com/office/drawing/2014/main" val="4240976550"/>
                  </a:ext>
                </a:extLst>
              </a:tr>
              <a:tr h="274374">
                <a:tc>
                  <a:txBody>
                    <a:bodyPr/>
                    <a:lstStyle/>
                    <a:p>
                      <a:pPr marL="457200" algn="just">
                        <a:lnSpc>
                          <a:spcPct val="150000"/>
                        </a:lnSpc>
                        <a:buNone/>
                      </a:pPr>
                      <a:r>
                        <a:rPr lang="en-ZA" sz="1400" kern="100">
                          <a:effectLst/>
                        </a:rPr>
                        <a:t>Perceived benefits (BEN)</a:t>
                      </a:r>
                      <a:endParaRPr lang="en-ZA" sz="1400" kern="100">
                        <a:effectLst/>
                        <a:latin typeface="Times New Roman" panose="02020603050405020304" pitchFamily="18" charset="0"/>
                        <a:ea typeface="Aptos" panose="020B0004020202020204" pitchFamily="34" charset="0"/>
                        <a:cs typeface="Times New Roman" panose="02020603050405020304" pitchFamily="18" charset="0"/>
                      </a:endParaRPr>
                    </a:p>
                  </a:txBody>
                  <a:tcPr marL="66132" marR="66132" marT="0" marB="0"/>
                </a:tc>
                <a:tc>
                  <a:txBody>
                    <a:bodyPr/>
                    <a:lstStyle/>
                    <a:p>
                      <a:pPr marL="457200" algn="r">
                        <a:lnSpc>
                          <a:spcPct val="150000"/>
                        </a:lnSpc>
                        <a:buNone/>
                      </a:pPr>
                      <a:r>
                        <a:rPr lang="en-ZA" sz="1400" kern="100" dirty="0">
                          <a:effectLst/>
                        </a:rPr>
                        <a:t>0.461**</a:t>
                      </a:r>
                      <a:endParaRPr lang="en-ZA" sz="1400" kern="100" dirty="0">
                        <a:effectLst/>
                        <a:latin typeface="Times New Roman" panose="02020603050405020304" pitchFamily="18" charset="0"/>
                        <a:ea typeface="Aptos" panose="020B0004020202020204" pitchFamily="34" charset="0"/>
                        <a:cs typeface="Times New Roman" panose="02020603050405020304" pitchFamily="18" charset="0"/>
                      </a:endParaRPr>
                    </a:p>
                  </a:txBody>
                  <a:tcPr marL="66132" marR="66132" marT="0" marB="0"/>
                </a:tc>
                <a:tc>
                  <a:txBody>
                    <a:bodyPr/>
                    <a:lstStyle/>
                    <a:p>
                      <a:pPr marL="457200" algn="r">
                        <a:lnSpc>
                          <a:spcPct val="150000"/>
                        </a:lnSpc>
                        <a:buNone/>
                      </a:pPr>
                      <a:r>
                        <a:rPr lang="en-ZA" sz="1400" kern="100">
                          <a:effectLst/>
                        </a:rPr>
                        <a:t>1</a:t>
                      </a:r>
                      <a:endParaRPr lang="en-ZA" sz="1400" kern="100">
                        <a:effectLst/>
                        <a:latin typeface="Times New Roman" panose="02020603050405020304" pitchFamily="18" charset="0"/>
                        <a:ea typeface="Aptos" panose="020B0004020202020204" pitchFamily="34" charset="0"/>
                        <a:cs typeface="Times New Roman" panose="02020603050405020304" pitchFamily="18" charset="0"/>
                      </a:endParaRPr>
                    </a:p>
                  </a:txBody>
                  <a:tcPr marL="66132" marR="66132" marT="0" marB="0"/>
                </a:tc>
                <a:tc>
                  <a:txBody>
                    <a:bodyPr/>
                    <a:lstStyle/>
                    <a:p>
                      <a:pPr marL="457200" algn="r">
                        <a:lnSpc>
                          <a:spcPct val="150000"/>
                        </a:lnSpc>
                        <a:buNone/>
                      </a:pPr>
                      <a:r>
                        <a:rPr lang="en-ZA" sz="1400" kern="100">
                          <a:effectLst/>
                        </a:rPr>
                        <a:t> </a:t>
                      </a:r>
                      <a:endParaRPr lang="en-ZA" sz="1400" kern="100">
                        <a:effectLst/>
                        <a:latin typeface="Times New Roman" panose="02020603050405020304" pitchFamily="18" charset="0"/>
                        <a:ea typeface="Aptos" panose="020B0004020202020204" pitchFamily="34" charset="0"/>
                        <a:cs typeface="Times New Roman" panose="02020603050405020304" pitchFamily="18" charset="0"/>
                      </a:endParaRPr>
                    </a:p>
                  </a:txBody>
                  <a:tcPr marL="66132" marR="66132" marT="0" marB="0"/>
                </a:tc>
                <a:tc>
                  <a:txBody>
                    <a:bodyPr/>
                    <a:lstStyle/>
                    <a:p>
                      <a:pPr marL="457200" algn="r">
                        <a:lnSpc>
                          <a:spcPct val="150000"/>
                        </a:lnSpc>
                        <a:buNone/>
                      </a:pPr>
                      <a:r>
                        <a:rPr lang="en-ZA" sz="1400" kern="100">
                          <a:effectLst/>
                        </a:rPr>
                        <a:t> </a:t>
                      </a:r>
                      <a:endParaRPr lang="en-ZA" sz="1400" kern="100">
                        <a:effectLst/>
                        <a:latin typeface="Times New Roman" panose="02020603050405020304" pitchFamily="18" charset="0"/>
                        <a:ea typeface="Aptos" panose="020B0004020202020204" pitchFamily="34" charset="0"/>
                        <a:cs typeface="Times New Roman" panose="02020603050405020304" pitchFamily="18" charset="0"/>
                      </a:endParaRPr>
                    </a:p>
                  </a:txBody>
                  <a:tcPr marL="66132" marR="66132" marT="0" marB="0"/>
                </a:tc>
                <a:extLst>
                  <a:ext uri="{0D108BD9-81ED-4DB2-BD59-A6C34878D82A}">
                    <a16:rowId xmlns:a16="http://schemas.microsoft.com/office/drawing/2014/main" val="155099133"/>
                  </a:ext>
                </a:extLst>
              </a:tr>
              <a:tr h="282325">
                <a:tc>
                  <a:txBody>
                    <a:bodyPr/>
                    <a:lstStyle/>
                    <a:p>
                      <a:pPr marL="457200" algn="just">
                        <a:lnSpc>
                          <a:spcPct val="150000"/>
                        </a:lnSpc>
                        <a:buNone/>
                      </a:pPr>
                      <a:r>
                        <a:rPr lang="en-ZA" sz="1400" kern="100" dirty="0">
                          <a:effectLst/>
                        </a:rPr>
                        <a:t>Perceived challenges (CHA)</a:t>
                      </a:r>
                      <a:endParaRPr lang="en-ZA" sz="1400" kern="100" dirty="0">
                        <a:effectLst/>
                        <a:latin typeface="Times New Roman" panose="02020603050405020304" pitchFamily="18" charset="0"/>
                        <a:ea typeface="Aptos" panose="020B0004020202020204" pitchFamily="34" charset="0"/>
                        <a:cs typeface="Times New Roman" panose="02020603050405020304" pitchFamily="18" charset="0"/>
                      </a:endParaRPr>
                    </a:p>
                  </a:txBody>
                  <a:tcPr marL="66132" marR="66132" marT="0" marB="0"/>
                </a:tc>
                <a:tc>
                  <a:txBody>
                    <a:bodyPr/>
                    <a:lstStyle/>
                    <a:p>
                      <a:pPr marL="457200" algn="r">
                        <a:lnSpc>
                          <a:spcPct val="150000"/>
                        </a:lnSpc>
                        <a:buNone/>
                      </a:pPr>
                      <a:r>
                        <a:rPr lang="en-ZA" sz="1400" kern="100" dirty="0">
                          <a:effectLst/>
                          <a:latin typeface="Times New Roman" panose="02020603050405020304" pitchFamily="18" charset="0"/>
                          <a:ea typeface="Aptos" panose="020B0004020202020204" pitchFamily="34" charset="0"/>
                          <a:cs typeface="Times New Roman" panose="02020603050405020304" pitchFamily="18" charset="0"/>
                        </a:rPr>
                        <a:t>0,048</a:t>
                      </a:r>
                    </a:p>
                  </a:txBody>
                  <a:tcPr marL="66132" marR="66132" marT="0" marB="0"/>
                </a:tc>
                <a:tc>
                  <a:txBody>
                    <a:bodyPr/>
                    <a:lstStyle/>
                    <a:p>
                      <a:pPr marL="457200" algn="r">
                        <a:lnSpc>
                          <a:spcPct val="150000"/>
                        </a:lnSpc>
                        <a:buNone/>
                      </a:pPr>
                      <a:r>
                        <a:rPr lang="en-ZA" sz="1400" kern="100" dirty="0">
                          <a:effectLst/>
                          <a:latin typeface="Times New Roman" panose="02020603050405020304" pitchFamily="18" charset="0"/>
                          <a:ea typeface="Aptos" panose="020B0004020202020204" pitchFamily="34" charset="0"/>
                          <a:cs typeface="Times New Roman" panose="02020603050405020304" pitchFamily="18" charset="0"/>
                        </a:rPr>
                        <a:t>-0,019</a:t>
                      </a:r>
                    </a:p>
                  </a:txBody>
                  <a:tcPr marL="66132" marR="66132" marT="0" marB="0"/>
                </a:tc>
                <a:tc>
                  <a:txBody>
                    <a:bodyPr/>
                    <a:lstStyle/>
                    <a:p>
                      <a:pPr marL="457200" algn="r">
                        <a:lnSpc>
                          <a:spcPct val="150000"/>
                        </a:lnSpc>
                        <a:buNone/>
                      </a:pPr>
                      <a:r>
                        <a:rPr lang="en-ZA" sz="1400" kern="100" dirty="0">
                          <a:effectLst/>
                        </a:rPr>
                        <a:t>1</a:t>
                      </a:r>
                      <a:endParaRPr lang="en-ZA" sz="1400" kern="100" dirty="0">
                        <a:effectLst/>
                        <a:latin typeface="Times New Roman" panose="02020603050405020304" pitchFamily="18" charset="0"/>
                        <a:ea typeface="Aptos" panose="020B0004020202020204" pitchFamily="34" charset="0"/>
                        <a:cs typeface="Times New Roman" panose="02020603050405020304" pitchFamily="18" charset="0"/>
                      </a:endParaRPr>
                    </a:p>
                  </a:txBody>
                  <a:tcPr marL="66132" marR="66132" marT="0" marB="0"/>
                </a:tc>
                <a:tc>
                  <a:txBody>
                    <a:bodyPr/>
                    <a:lstStyle/>
                    <a:p>
                      <a:pPr marL="457200" algn="r">
                        <a:lnSpc>
                          <a:spcPct val="150000"/>
                        </a:lnSpc>
                        <a:buNone/>
                      </a:pPr>
                      <a:r>
                        <a:rPr lang="en-ZA" sz="1400" kern="100" dirty="0">
                          <a:effectLst/>
                        </a:rPr>
                        <a:t> </a:t>
                      </a:r>
                      <a:endParaRPr lang="en-ZA" sz="1400" kern="100" dirty="0">
                        <a:effectLst/>
                        <a:latin typeface="Times New Roman" panose="02020603050405020304" pitchFamily="18" charset="0"/>
                        <a:ea typeface="Aptos" panose="020B0004020202020204" pitchFamily="34" charset="0"/>
                        <a:cs typeface="Times New Roman" panose="02020603050405020304" pitchFamily="18" charset="0"/>
                      </a:endParaRPr>
                    </a:p>
                  </a:txBody>
                  <a:tcPr marL="66132" marR="66132" marT="0" marB="0"/>
                </a:tc>
                <a:extLst>
                  <a:ext uri="{0D108BD9-81ED-4DB2-BD59-A6C34878D82A}">
                    <a16:rowId xmlns:a16="http://schemas.microsoft.com/office/drawing/2014/main" val="2630727579"/>
                  </a:ext>
                </a:extLst>
              </a:tr>
              <a:tr h="586565">
                <a:tc>
                  <a:txBody>
                    <a:bodyPr/>
                    <a:lstStyle/>
                    <a:p>
                      <a:pPr marL="457200" algn="just">
                        <a:lnSpc>
                          <a:spcPct val="150000"/>
                        </a:lnSpc>
                        <a:buNone/>
                      </a:pPr>
                      <a:r>
                        <a:rPr lang="en-ZA" sz="1400" kern="100" dirty="0">
                          <a:effectLst/>
                        </a:rPr>
                        <a:t>Innovation ((INN)</a:t>
                      </a:r>
                      <a:endParaRPr lang="en-ZA" sz="1400" kern="100" dirty="0">
                        <a:effectLst/>
                        <a:latin typeface="Times New Roman" panose="02020603050405020304" pitchFamily="18" charset="0"/>
                        <a:ea typeface="Aptos" panose="020B0004020202020204" pitchFamily="34" charset="0"/>
                        <a:cs typeface="Times New Roman" panose="02020603050405020304" pitchFamily="18" charset="0"/>
                      </a:endParaRPr>
                    </a:p>
                  </a:txBody>
                  <a:tcPr marL="66132" marR="66132" marT="0" marB="0"/>
                </a:tc>
                <a:tc>
                  <a:txBody>
                    <a:bodyPr/>
                    <a:lstStyle/>
                    <a:p>
                      <a:pPr marL="457200" algn="r">
                        <a:lnSpc>
                          <a:spcPct val="150000"/>
                        </a:lnSpc>
                        <a:buNone/>
                      </a:pPr>
                      <a:r>
                        <a:rPr lang="en-ZA" sz="1400" kern="100" dirty="0">
                          <a:effectLst/>
                          <a:latin typeface="Times New Roman" panose="02020603050405020304" pitchFamily="18" charset="0"/>
                          <a:ea typeface="Aptos" panose="020B0004020202020204" pitchFamily="34" charset="0"/>
                          <a:cs typeface="Times New Roman" panose="02020603050405020304" pitchFamily="18" charset="0"/>
                        </a:rPr>
                        <a:t>0,296**</a:t>
                      </a:r>
                    </a:p>
                  </a:txBody>
                  <a:tcPr marL="66132" marR="66132" marT="0" marB="0"/>
                </a:tc>
                <a:tc>
                  <a:txBody>
                    <a:bodyPr/>
                    <a:lstStyle/>
                    <a:p>
                      <a:pPr marL="457200" algn="r">
                        <a:lnSpc>
                          <a:spcPct val="150000"/>
                        </a:lnSpc>
                        <a:buNone/>
                      </a:pPr>
                      <a:r>
                        <a:rPr lang="en-ZA" sz="1400" kern="100" dirty="0">
                          <a:effectLst/>
                          <a:latin typeface="Times New Roman" panose="02020603050405020304" pitchFamily="18" charset="0"/>
                          <a:ea typeface="Aptos" panose="020B0004020202020204" pitchFamily="34" charset="0"/>
                          <a:cs typeface="Times New Roman" panose="02020603050405020304" pitchFamily="18" charset="0"/>
                        </a:rPr>
                        <a:t>0,441****</a:t>
                      </a:r>
                    </a:p>
                  </a:txBody>
                  <a:tcPr marL="66132" marR="66132" marT="0" marB="0"/>
                </a:tc>
                <a:tc>
                  <a:txBody>
                    <a:bodyPr/>
                    <a:lstStyle/>
                    <a:p>
                      <a:pPr marL="457200" algn="r">
                        <a:lnSpc>
                          <a:spcPct val="150000"/>
                        </a:lnSpc>
                        <a:buNone/>
                      </a:pPr>
                      <a:r>
                        <a:rPr lang="en-ZA" sz="1400" kern="100" dirty="0">
                          <a:effectLst/>
                          <a:latin typeface="Times New Roman" panose="02020603050405020304" pitchFamily="18" charset="0"/>
                          <a:ea typeface="Aptos" panose="020B0004020202020204" pitchFamily="34" charset="0"/>
                          <a:cs typeface="Times New Roman" panose="02020603050405020304" pitchFamily="18" charset="0"/>
                        </a:rPr>
                        <a:t>0,284**</a:t>
                      </a:r>
                    </a:p>
                  </a:txBody>
                  <a:tcPr marL="66132" marR="66132" marT="0" marB="0"/>
                </a:tc>
                <a:tc>
                  <a:txBody>
                    <a:bodyPr/>
                    <a:lstStyle/>
                    <a:p>
                      <a:pPr marL="457200" algn="r">
                        <a:lnSpc>
                          <a:spcPct val="150000"/>
                        </a:lnSpc>
                        <a:buNone/>
                      </a:pPr>
                      <a:r>
                        <a:rPr lang="en-ZA" sz="1400" kern="100" dirty="0">
                          <a:effectLst/>
                        </a:rPr>
                        <a:t>1</a:t>
                      </a:r>
                      <a:endParaRPr lang="en-ZA" sz="1400" kern="100" dirty="0">
                        <a:effectLst/>
                        <a:latin typeface="Times New Roman" panose="02020603050405020304" pitchFamily="18" charset="0"/>
                        <a:ea typeface="Aptos" panose="020B0004020202020204" pitchFamily="34" charset="0"/>
                        <a:cs typeface="Times New Roman" panose="02020603050405020304" pitchFamily="18" charset="0"/>
                      </a:endParaRPr>
                    </a:p>
                  </a:txBody>
                  <a:tcPr marL="66132" marR="66132" marT="0" marB="0"/>
                </a:tc>
                <a:extLst>
                  <a:ext uri="{0D108BD9-81ED-4DB2-BD59-A6C34878D82A}">
                    <a16:rowId xmlns:a16="http://schemas.microsoft.com/office/drawing/2014/main" val="3574319398"/>
                  </a:ext>
                </a:extLst>
              </a:tr>
            </a:tbl>
          </a:graphicData>
        </a:graphic>
      </p:graphicFrame>
    </p:spTree>
    <p:extLst>
      <p:ext uri="{BB962C8B-B14F-4D97-AF65-F5344CB8AC3E}">
        <p14:creationId xmlns:p14="http://schemas.microsoft.com/office/powerpoint/2010/main" val="65310840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Some Preliminary Recommendations</a:t>
            </a:r>
          </a:p>
        </p:txBody>
      </p:sp>
    </p:spTree>
    <p:extLst>
      <p:ext uri="{BB962C8B-B14F-4D97-AF65-F5344CB8AC3E}">
        <p14:creationId xmlns:p14="http://schemas.microsoft.com/office/powerpoint/2010/main" val="78286865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94A6E1C-DBD5-6ABD-9468-E6B2B17D4D71}"/>
              </a:ext>
            </a:extLst>
          </p:cNvPr>
          <p:cNvSpPr>
            <a:spLocks noGrp="1"/>
          </p:cNvSpPr>
          <p:nvPr>
            <p:ph type="title"/>
          </p:nvPr>
        </p:nvSpPr>
        <p:spPr>
          <a:xfrm>
            <a:off x="766482" y="195751"/>
            <a:ext cx="11054043" cy="325618"/>
          </a:xfrm>
        </p:spPr>
        <p:txBody>
          <a:bodyPr/>
          <a:lstStyle/>
          <a:p>
            <a:r>
              <a:rPr lang="en-ZA" sz="2800" dirty="0"/>
              <a:t>Recommendations from tourism SMMEs for digital adoption</a:t>
            </a:r>
          </a:p>
        </p:txBody>
      </p:sp>
      <p:sp>
        <p:nvSpPr>
          <p:cNvPr id="5" name="TextBox 4">
            <a:extLst>
              <a:ext uri="{FF2B5EF4-FFF2-40B4-BE49-F238E27FC236}">
                <a16:creationId xmlns:a16="http://schemas.microsoft.com/office/drawing/2014/main" id="{0A59CA14-AE44-175B-4942-C754FAC07E59}"/>
              </a:ext>
            </a:extLst>
          </p:cNvPr>
          <p:cNvSpPr txBox="1"/>
          <p:nvPr/>
        </p:nvSpPr>
        <p:spPr>
          <a:xfrm>
            <a:off x="239562" y="994087"/>
            <a:ext cx="3688004" cy="5522281"/>
          </a:xfrm>
          <a:prstGeom prst="rect">
            <a:avLst/>
          </a:prstGeom>
          <a:noFill/>
        </p:spPr>
        <p:txBody>
          <a:bodyPr wrap="square">
            <a:spAutoFit/>
          </a:bodyPr>
          <a:lstStyle/>
          <a:p>
            <a:pPr marL="171450" indent="-171450" algn="just">
              <a:lnSpc>
                <a:spcPct val="150000"/>
              </a:lnSpc>
              <a:buFont typeface="Arial" panose="020B0604020202020204" pitchFamily="34" charset="0"/>
              <a:buChar char="•"/>
            </a:pPr>
            <a:r>
              <a:rPr lang="en-ZA" sz="1300" dirty="0">
                <a:effectLst/>
                <a:latin typeface="Arial Narrow" panose="020B0604020202020204" pitchFamily="34" charset="0"/>
                <a:ea typeface="Times New Roman" panose="02020603050405020304" pitchFamily="18" charset="0"/>
                <a:cs typeface="Arial Narrow" panose="020B0604020202020204" pitchFamily="34" charset="0"/>
              </a:rPr>
              <a:t>Overall, recommendations for enabling conditions for technology adoption among tourism SMMEs</a:t>
            </a:r>
            <a:r>
              <a:rPr lang="en-ZA" sz="1300" dirty="0">
                <a:latin typeface="Arial Narrow" panose="020B0604020202020204" pitchFamily="34" charset="0"/>
                <a:ea typeface="Times New Roman" panose="02020603050405020304" pitchFamily="18" charset="0"/>
                <a:cs typeface="Arial Narrow" panose="020B0604020202020204" pitchFamily="34" charset="0"/>
              </a:rPr>
              <a:t> </a:t>
            </a:r>
            <a:r>
              <a:rPr lang="en-ZA" sz="1300" dirty="0">
                <a:effectLst/>
                <a:latin typeface="Arial Narrow" panose="020B0604020202020204" pitchFamily="34" charset="0"/>
                <a:ea typeface="Times New Roman" panose="02020603050405020304" pitchFamily="18" charset="0"/>
                <a:cs typeface="Arial Narrow" panose="020B0604020202020204" pitchFamily="34" charset="0"/>
              </a:rPr>
              <a:t>received high mean scores.</a:t>
            </a:r>
          </a:p>
          <a:p>
            <a:pPr marL="171450" indent="-171450" algn="just">
              <a:lnSpc>
                <a:spcPct val="150000"/>
              </a:lnSpc>
              <a:buFont typeface="Arial" panose="020B0604020202020204" pitchFamily="34" charset="0"/>
              <a:buChar char="•"/>
            </a:pPr>
            <a:r>
              <a:rPr lang="en-ZA" sz="1300" dirty="0">
                <a:latin typeface="Arial Narrow" panose="020B0604020202020204" pitchFamily="34" charset="0"/>
                <a:cs typeface="Arial Narrow" panose="020B0604020202020204" pitchFamily="34" charset="0"/>
              </a:rPr>
              <a:t>Highly recommended factors were access to affordable digital tools and platforms, digital skills training and upskilling programs, collaboration and partnering with service providers and better digital infrastructure, indicating the importance of affordability, capacity building and reliable infrastructure. </a:t>
            </a:r>
          </a:p>
          <a:p>
            <a:pPr marL="171450" indent="-171450" algn="just">
              <a:lnSpc>
                <a:spcPct val="150000"/>
              </a:lnSpc>
              <a:buFont typeface="Arial" panose="020B0604020202020204" pitchFamily="34" charset="0"/>
              <a:buChar char="•"/>
            </a:pPr>
            <a:r>
              <a:rPr lang="en-ZA" sz="1300" dirty="0">
                <a:latin typeface="Arial Narrow" panose="020B0604020202020204" pitchFamily="34" charset="0"/>
                <a:cs typeface="Arial Narrow" panose="020B0604020202020204" pitchFamily="34" charset="0"/>
              </a:rPr>
              <a:t>The results also revealed the demand for policy and financial support, as evidenced by respondents’ ratings for government incentives, peer networks and mentorship and financial support mechanisms. </a:t>
            </a:r>
          </a:p>
          <a:p>
            <a:pPr marL="171450" indent="-171450" algn="just">
              <a:lnSpc>
                <a:spcPct val="150000"/>
              </a:lnSpc>
              <a:buFont typeface="Arial" panose="020B0604020202020204" pitchFamily="34" charset="0"/>
              <a:buChar char="•"/>
            </a:pPr>
            <a:r>
              <a:rPr lang="en-GB" sz="1300" dirty="0">
                <a:latin typeface="Arial Narrow" panose="020B0604020202020204" pitchFamily="34" charset="0"/>
                <a:cs typeface="Arial Narrow" panose="020B0604020202020204" pitchFamily="34" charset="0"/>
              </a:rPr>
              <a:t>Highly recommended strategies for each province are highlighted in green and lower ones in yellow</a:t>
            </a:r>
          </a:p>
          <a:p>
            <a:pPr marL="171450" indent="-171450" algn="just">
              <a:lnSpc>
                <a:spcPct val="150000"/>
              </a:lnSpc>
              <a:buFont typeface="Arial" panose="020B0604020202020204" pitchFamily="34" charset="0"/>
              <a:buChar char="•"/>
            </a:pPr>
            <a:endParaRPr lang="en-ZA" sz="1400" dirty="0">
              <a:latin typeface="Arial Narrow" panose="020B0604020202020204" pitchFamily="34" charset="0"/>
              <a:cs typeface="Arial Narrow" panose="020B0604020202020204" pitchFamily="34" charset="0"/>
            </a:endParaRPr>
          </a:p>
          <a:p>
            <a:pPr algn="just">
              <a:lnSpc>
                <a:spcPct val="150000"/>
              </a:lnSpc>
              <a:buNone/>
            </a:pPr>
            <a:endParaRPr lang="en-ZA" sz="1400" dirty="0">
              <a:effectLst/>
              <a:latin typeface="Arial Narrow" panose="020B0604020202020204" pitchFamily="34" charset="0"/>
              <a:ea typeface="Times New Roman" panose="02020603050405020304" pitchFamily="18" charset="0"/>
              <a:cs typeface="Arial Narrow" panose="020B0604020202020204" pitchFamily="34" charset="0"/>
            </a:endParaRPr>
          </a:p>
          <a:p>
            <a:pPr algn="just">
              <a:lnSpc>
                <a:spcPct val="150000"/>
              </a:lnSpc>
              <a:buNone/>
            </a:pPr>
            <a:endParaRPr lang="en-ZA" sz="1400" dirty="0">
              <a:effectLst/>
              <a:latin typeface="Arial Narrow" panose="020B0604020202020204" pitchFamily="34" charset="0"/>
              <a:ea typeface="Times New Roman" panose="02020603050405020304" pitchFamily="18" charset="0"/>
              <a:cs typeface="Arial Narrow" panose="020B0604020202020204" pitchFamily="34" charset="0"/>
            </a:endParaRPr>
          </a:p>
        </p:txBody>
      </p:sp>
      <p:graphicFrame>
        <p:nvGraphicFramePr>
          <p:cNvPr id="7" name="Content Placeholder 6">
            <a:extLst>
              <a:ext uri="{FF2B5EF4-FFF2-40B4-BE49-F238E27FC236}">
                <a16:creationId xmlns:a16="http://schemas.microsoft.com/office/drawing/2014/main" id="{11716F06-7ADD-0FB8-5359-E031F7EBB63B}"/>
              </a:ext>
            </a:extLst>
          </p:cNvPr>
          <p:cNvGraphicFramePr>
            <a:graphicFrameLocks noGrp="1"/>
          </p:cNvGraphicFramePr>
          <p:nvPr>
            <p:ph idx="1"/>
            <p:extLst>
              <p:ext uri="{D42A27DB-BD31-4B8C-83A1-F6EECF244321}">
                <p14:modId xmlns:p14="http://schemas.microsoft.com/office/powerpoint/2010/main" val="587753963"/>
              </p:ext>
            </p:extLst>
          </p:nvPr>
        </p:nvGraphicFramePr>
        <p:xfrm>
          <a:off x="4107927" y="777240"/>
          <a:ext cx="7968042" cy="5303520"/>
        </p:xfrm>
        <a:graphic>
          <a:graphicData uri="http://schemas.openxmlformats.org/drawingml/2006/table">
            <a:tbl>
              <a:tblPr firstRow="1" firstCol="1" bandRow="1">
                <a:tableStyleId>{21E4AEA4-8DFA-4A89-87EB-49C32662AFE0}</a:tableStyleId>
              </a:tblPr>
              <a:tblGrid>
                <a:gridCol w="3617493">
                  <a:extLst>
                    <a:ext uri="{9D8B030D-6E8A-4147-A177-3AD203B41FA5}">
                      <a16:colId xmlns:a16="http://schemas.microsoft.com/office/drawing/2014/main" val="806455505"/>
                    </a:ext>
                  </a:extLst>
                </a:gridCol>
                <a:gridCol w="569494">
                  <a:extLst>
                    <a:ext uri="{9D8B030D-6E8A-4147-A177-3AD203B41FA5}">
                      <a16:colId xmlns:a16="http://schemas.microsoft.com/office/drawing/2014/main" val="148415941"/>
                    </a:ext>
                  </a:extLst>
                </a:gridCol>
                <a:gridCol w="813266">
                  <a:extLst>
                    <a:ext uri="{9D8B030D-6E8A-4147-A177-3AD203B41FA5}">
                      <a16:colId xmlns:a16="http://schemas.microsoft.com/office/drawing/2014/main" val="299214304"/>
                    </a:ext>
                  </a:extLst>
                </a:gridCol>
                <a:gridCol w="842211">
                  <a:extLst>
                    <a:ext uri="{9D8B030D-6E8A-4147-A177-3AD203B41FA5}">
                      <a16:colId xmlns:a16="http://schemas.microsoft.com/office/drawing/2014/main" val="93555843"/>
                    </a:ext>
                  </a:extLst>
                </a:gridCol>
                <a:gridCol w="601578">
                  <a:extLst>
                    <a:ext uri="{9D8B030D-6E8A-4147-A177-3AD203B41FA5}">
                      <a16:colId xmlns:a16="http://schemas.microsoft.com/office/drawing/2014/main" val="3283313066"/>
                    </a:ext>
                  </a:extLst>
                </a:gridCol>
                <a:gridCol w="810127">
                  <a:extLst>
                    <a:ext uri="{9D8B030D-6E8A-4147-A177-3AD203B41FA5}">
                      <a16:colId xmlns:a16="http://schemas.microsoft.com/office/drawing/2014/main" val="2504817248"/>
                    </a:ext>
                  </a:extLst>
                </a:gridCol>
                <a:gridCol w="713873">
                  <a:extLst>
                    <a:ext uri="{9D8B030D-6E8A-4147-A177-3AD203B41FA5}">
                      <a16:colId xmlns:a16="http://schemas.microsoft.com/office/drawing/2014/main" val="2091419979"/>
                    </a:ext>
                  </a:extLst>
                </a:gridCol>
              </a:tblGrid>
              <a:tr h="0">
                <a:tc>
                  <a:txBody>
                    <a:bodyPr/>
                    <a:lstStyle/>
                    <a:p>
                      <a:pPr algn="l">
                        <a:buNone/>
                      </a:pPr>
                      <a:r>
                        <a:rPr lang="en-ZA" sz="1200" b="1" kern="100" dirty="0">
                          <a:solidFill>
                            <a:srgbClr val="000000"/>
                          </a:solidFill>
                          <a:effectLst/>
                        </a:rPr>
                        <a:t>Recommendations</a:t>
                      </a:r>
                      <a:endParaRPr lang="en-ZA" sz="1200" b="1" kern="100" dirty="0">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algn="just">
                        <a:buNone/>
                      </a:pPr>
                      <a:r>
                        <a:rPr lang="en-ZA" sz="1200" b="1" kern="100" dirty="0">
                          <a:solidFill>
                            <a:srgbClr val="000000"/>
                          </a:solidFill>
                          <a:effectLst/>
                        </a:rPr>
                        <a:t>Free</a:t>
                      </a:r>
                    </a:p>
                    <a:p>
                      <a:pPr algn="just">
                        <a:buNone/>
                      </a:pPr>
                      <a:r>
                        <a:rPr lang="en-ZA" sz="1200" b="1" kern="100" dirty="0">
                          <a:solidFill>
                            <a:srgbClr val="000000"/>
                          </a:solidFill>
                          <a:effectLst/>
                        </a:rPr>
                        <a:t>State</a:t>
                      </a:r>
                      <a:endParaRPr lang="en-ZA" sz="1200" b="1" kern="100" dirty="0">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algn="just">
                        <a:buNone/>
                      </a:pPr>
                      <a:r>
                        <a:rPr lang="en-ZA" sz="1200" b="1" kern="100">
                          <a:solidFill>
                            <a:srgbClr val="000000"/>
                          </a:solidFill>
                          <a:effectLst/>
                        </a:rPr>
                        <a:t>Gauteng</a:t>
                      </a:r>
                      <a:endParaRPr lang="en-ZA" sz="1200" b="1" kern="100">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algn="just">
                        <a:buNone/>
                      </a:pPr>
                      <a:r>
                        <a:rPr lang="en-ZA" sz="1200" b="1" kern="100" dirty="0">
                          <a:solidFill>
                            <a:srgbClr val="000000"/>
                          </a:solidFill>
                          <a:effectLst/>
                        </a:rPr>
                        <a:t>Northern</a:t>
                      </a:r>
                    </a:p>
                    <a:p>
                      <a:pPr algn="just">
                        <a:buNone/>
                      </a:pPr>
                      <a:r>
                        <a:rPr lang="en-ZA" sz="1200" b="1" kern="100" dirty="0">
                          <a:solidFill>
                            <a:srgbClr val="000000"/>
                          </a:solidFill>
                          <a:effectLst/>
                        </a:rPr>
                        <a:t>Cape</a:t>
                      </a:r>
                      <a:endParaRPr lang="en-ZA" sz="1200" b="1" kern="100" dirty="0">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algn="just">
                        <a:buNone/>
                      </a:pPr>
                      <a:r>
                        <a:rPr lang="en-ZA" sz="1200" b="1" kern="100" dirty="0">
                          <a:solidFill>
                            <a:srgbClr val="000000"/>
                          </a:solidFill>
                          <a:effectLst/>
                        </a:rPr>
                        <a:t>North</a:t>
                      </a:r>
                    </a:p>
                    <a:p>
                      <a:pPr algn="just">
                        <a:buNone/>
                      </a:pPr>
                      <a:r>
                        <a:rPr lang="en-ZA" sz="1200" b="1" kern="100" dirty="0">
                          <a:solidFill>
                            <a:srgbClr val="000000"/>
                          </a:solidFill>
                          <a:effectLst/>
                        </a:rPr>
                        <a:t>West</a:t>
                      </a:r>
                      <a:endParaRPr lang="en-ZA" sz="1200" b="1" kern="100" dirty="0">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algn="just">
                        <a:buNone/>
                      </a:pPr>
                      <a:r>
                        <a:rPr lang="en-ZA" sz="1200" b="1" kern="100" dirty="0">
                          <a:solidFill>
                            <a:srgbClr val="000000"/>
                          </a:solidFill>
                          <a:effectLst/>
                        </a:rPr>
                        <a:t>Western</a:t>
                      </a:r>
                    </a:p>
                    <a:p>
                      <a:pPr algn="just">
                        <a:buNone/>
                      </a:pPr>
                      <a:r>
                        <a:rPr lang="en-ZA" sz="1200" b="1" kern="100" dirty="0">
                          <a:solidFill>
                            <a:srgbClr val="000000"/>
                          </a:solidFill>
                          <a:effectLst/>
                        </a:rPr>
                        <a:t>Cape</a:t>
                      </a:r>
                      <a:endParaRPr lang="en-ZA" sz="1200" b="1" kern="100" dirty="0">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algn="just">
                        <a:buNone/>
                      </a:pPr>
                      <a:r>
                        <a:rPr lang="en-ZA" sz="1200" b="1" kern="100" dirty="0">
                          <a:solidFill>
                            <a:srgbClr val="000000"/>
                          </a:solidFill>
                          <a:effectLst/>
                        </a:rPr>
                        <a:t>Overall</a:t>
                      </a:r>
                      <a:endParaRPr lang="en-ZA" sz="1200" b="1" kern="100" dirty="0">
                        <a:effectLst/>
                      </a:endParaRPr>
                    </a:p>
                    <a:p>
                      <a:pPr algn="just">
                        <a:buNone/>
                      </a:pPr>
                      <a:r>
                        <a:rPr lang="en-ZA" sz="1200" b="1" kern="100" dirty="0">
                          <a:solidFill>
                            <a:srgbClr val="000000"/>
                          </a:solidFill>
                          <a:effectLst/>
                        </a:rPr>
                        <a:t>Mean</a:t>
                      </a:r>
                      <a:endParaRPr lang="en-ZA" sz="1200" b="1" kern="100" dirty="0">
                        <a:effectLst/>
                        <a:latin typeface="+mn-lt"/>
                        <a:ea typeface="Times New Roman" panose="02020603050405020304" pitchFamily="18" charset="0"/>
                        <a:cs typeface="Times New Roman" panose="02020603050405020304" pitchFamily="18" charset="0"/>
                      </a:endParaRPr>
                    </a:p>
                  </a:txBody>
                  <a:tcPr marL="68580" marR="68580" marT="0" marB="0">
                    <a:solidFill>
                      <a:srgbClr val="55C5E9"/>
                    </a:solidFill>
                  </a:tcPr>
                </a:tc>
                <a:extLst>
                  <a:ext uri="{0D108BD9-81ED-4DB2-BD59-A6C34878D82A}">
                    <a16:rowId xmlns:a16="http://schemas.microsoft.com/office/drawing/2014/main" val="1181555496"/>
                  </a:ext>
                </a:extLst>
              </a:tr>
              <a:tr h="0">
                <a:tc>
                  <a:txBody>
                    <a:bodyPr/>
                    <a:lstStyle/>
                    <a:p>
                      <a:pPr algn="l">
                        <a:buNone/>
                      </a:pPr>
                      <a:r>
                        <a:rPr lang="en-ZA" sz="1200" b="0" kern="100" dirty="0">
                          <a:effectLst/>
                        </a:rPr>
                        <a:t>Government incentives (e.g., tax breaks, funding) would encourage my business to adopt digital technologies</a:t>
                      </a:r>
                      <a:endParaRPr lang="en-ZA" sz="1200" b="0" kern="100" dirty="0">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algn="just">
                        <a:buNone/>
                      </a:pPr>
                      <a:r>
                        <a:rPr lang="en-ZA" sz="1200" b="0" kern="100">
                          <a:effectLst/>
                        </a:rPr>
                        <a:t>4.09</a:t>
                      </a:r>
                      <a:endParaRPr lang="en-ZA" sz="1200" b="0" kern="100">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algn="just">
                        <a:buNone/>
                      </a:pPr>
                      <a:r>
                        <a:rPr lang="en-ZA" sz="1200" b="0" kern="100" dirty="0">
                          <a:effectLst/>
                        </a:rPr>
                        <a:t>4.29</a:t>
                      </a:r>
                      <a:endParaRPr lang="en-ZA" sz="1200" b="0" kern="100" dirty="0">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algn="just">
                        <a:buNone/>
                      </a:pPr>
                      <a:r>
                        <a:rPr lang="en-ZA" sz="1200" b="0" kern="100" dirty="0">
                          <a:effectLst/>
                        </a:rPr>
                        <a:t>4.41</a:t>
                      </a:r>
                      <a:endParaRPr lang="en-ZA" sz="1200" b="0" kern="100" dirty="0">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algn="just">
                        <a:buNone/>
                      </a:pPr>
                      <a:r>
                        <a:rPr lang="en-ZA" sz="1200" b="0" kern="100" dirty="0">
                          <a:effectLst/>
                          <a:highlight>
                            <a:srgbClr val="FFFF00"/>
                          </a:highlight>
                        </a:rPr>
                        <a:t>3.84</a:t>
                      </a:r>
                      <a:endParaRPr lang="en-ZA" sz="1200" b="0" kern="100" dirty="0">
                        <a:effectLst/>
                        <a:highlight>
                          <a:srgbClr val="FFFF00"/>
                        </a:highligh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algn="just">
                        <a:buNone/>
                      </a:pPr>
                      <a:r>
                        <a:rPr lang="en-ZA" sz="1200" b="0" kern="100">
                          <a:effectLst/>
                        </a:rPr>
                        <a:t>4.09</a:t>
                      </a:r>
                      <a:endParaRPr lang="en-ZA" sz="1200" b="0" kern="100">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algn="just">
                        <a:buNone/>
                      </a:pPr>
                      <a:r>
                        <a:rPr lang="en-ZA" sz="1200" b="0" kern="100">
                          <a:effectLst/>
                        </a:rPr>
                        <a:t>4,14</a:t>
                      </a:r>
                      <a:endParaRPr lang="en-ZA" sz="1200" b="0" kern="100">
                        <a:effectLst/>
                        <a:latin typeface="+mn-lt"/>
                        <a:ea typeface="Times New Roman" panose="02020603050405020304" pitchFamily="18" charset="0"/>
                        <a:cs typeface="Times New Roman" panose="02020603050405020304" pitchFamily="18" charset="0"/>
                      </a:endParaRPr>
                    </a:p>
                  </a:txBody>
                  <a:tcPr marL="68580" marR="68580" marT="0" marB="0">
                    <a:solidFill>
                      <a:srgbClr val="55C5E9"/>
                    </a:solidFill>
                  </a:tcPr>
                </a:tc>
                <a:extLst>
                  <a:ext uri="{0D108BD9-81ED-4DB2-BD59-A6C34878D82A}">
                    <a16:rowId xmlns:a16="http://schemas.microsoft.com/office/drawing/2014/main" val="2719453562"/>
                  </a:ext>
                </a:extLst>
              </a:tr>
              <a:tr h="0">
                <a:tc>
                  <a:txBody>
                    <a:bodyPr/>
                    <a:lstStyle/>
                    <a:p>
                      <a:pPr algn="l">
                        <a:buNone/>
                      </a:pPr>
                      <a:r>
                        <a:rPr lang="en-ZA" sz="1200" b="0" kern="100" dirty="0">
                          <a:effectLst/>
                        </a:rPr>
                        <a:t>Access to affordable digital tools and platforms would make it easier for my business to integrate technology</a:t>
                      </a:r>
                      <a:endParaRPr lang="en-ZA" sz="1200" b="0" kern="100" dirty="0">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algn="just">
                        <a:buNone/>
                      </a:pPr>
                      <a:r>
                        <a:rPr lang="en-ZA" sz="1200" b="0" kern="100" dirty="0">
                          <a:effectLst/>
                          <a:highlight>
                            <a:srgbClr val="00FF00"/>
                          </a:highlight>
                        </a:rPr>
                        <a:t>4.24</a:t>
                      </a:r>
                      <a:endParaRPr lang="en-ZA" sz="1200" b="0" kern="100" dirty="0">
                        <a:effectLst/>
                        <a:highlight>
                          <a:srgbClr val="00FF00"/>
                        </a:highligh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algn="just">
                        <a:buNone/>
                      </a:pPr>
                      <a:r>
                        <a:rPr lang="en-ZA" sz="1200" b="0" kern="100" dirty="0">
                          <a:effectLst/>
                          <a:highlight>
                            <a:srgbClr val="00FF00"/>
                          </a:highlight>
                        </a:rPr>
                        <a:t>4.54</a:t>
                      </a:r>
                      <a:endParaRPr lang="en-ZA" sz="1200" b="0" kern="100" dirty="0">
                        <a:effectLst/>
                        <a:highlight>
                          <a:srgbClr val="00FF00"/>
                        </a:highligh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algn="just">
                        <a:buNone/>
                      </a:pPr>
                      <a:r>
                        <a:rPr lang="en-ZA" sz="1200" b="0" kern="100">
                          <a:effectLst/>
                        </a:rPr>
                        <a:t>4.51</a:t>
                      </a:r>
                      <a:endParaRPr lang="en-ZA" sz="1200" b="0" kern="100">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algn="just">
                        <a:buNone/>
                      </a:pPr>
                      <a:r>
                        <a:rPr lang="en-ZA" sz="1200" b="0" kern="100" dirty="0">
                          <a:effectLst/>
                          <a:highlight>
                            <a:srgbClr val="00FF00"/>
                          </a:highlight>
                        </a:rPr>
                        <a:t>4.33</a:t>
                      </a:r>
                      <a:endParaRPr lang="en-ZA" sz="1200" b="0" kern="100" dirty="0">
                        <a:effectLst/>
                        <a:highlight>
                          <a:srgbClr val="00FF00"/>
                        </a:highligh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algn="just">
                        <a:buNone/>
                      </a:pPr>
                      <a:r>
                        <a:rPr lang="en-ZA" sz="1200" b="0" kern="100" dirty="0">
                          <a:effectLst/>
                          <a:highlight>
                            <a:srgbClr val="00FF00"/>
                          </a:highlight>
                        </a:rPr>
                        <a:t>4.21</a:t>
                      </a:r>
                      <a:endParaRPr lang="en-ZA" sz="1200" b="0" kern="100" dirty="0">
                        <a:effectLst/>
                        <a:highlight>
                          <a:srgbClr val="00FF00"/>
                        </a:highligh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algn="just">
                        <a:buNone/>
                      </a:pPr>
                      <a:r>
                        <a:rPr lang="en-ZA" sz="1200" b="0" kern="100">
                          <a:effectLst/>
                        </a:rPr>
                        <a:t>4,37</a:t>
                      </a:r>
                      <a:endParaRPr lang="en-ZA" sz="1200" b="0" kern="100">
                        <a:effectLst/>
                        <a:latin typeface="+mn-lt"/>
                        <a:ea typeface="Times New Roman" panose="02020603050405020304" pitchFamily="18" charset="0"/>
                        <a:cs typeface="Times New Roman" panose="02020603050405020304" pitchFamily="18" charset="0"/>
                      </a:endParaRPr>
                    </a:p>
                  </a:txBody>
                  <a:tcPr marL="68580" marR="68580" marT="0" marB="0">
                    <a:solidFill>
                      <a:srgbClr val="55C5E9"/>
                    </a:solidFill>
                  </a:tcPr>
                </a:tc>
                <a:extLst>
                  <a:ext uri="{0D108BD9-81ED-4DB2-BD59-A6C34878D82A}">
                    <a16:rowId xmlns:a16="http://schemas.microsoft.com/office/drawing/2014/main" val="2666134008"/>
                  </a:ext>
                </a:extLst>
              </a:tr>
              <a:tr h="0">
                <a:tc>
                  <a:txBody>
                    <a:bodyPr/>
                    <a:lstStyle/>
                    <a:p>
                      <a:pPr algn="l">
                        <a:buNone/>
                      </a:pPr>
                      <a:r>
                        <a:rPr lang="en-ZA" sz="1200" b="0" kern="100" dirty="0">
                          <a:effectLst/>
                        </a:rPr>
                        <a:t>Free/subsidised digital skills training and upskilling programs are essential for my business to successfully adopt new technologies</a:t>
                      </a:r>
                      <a:endParaRPr lang="en-ZA" sz="1200" b="0" kern="100" dirty="0">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algn="just">
                        <a:buNone/>
                      </a:pPr>
                      <a:r>
                        <a:rPr lang="en-ZA" sz="1200" b="0" kern="100">
                          <a:effectLst/>
                        </a:rPr>
                        <a:t>4.15</a:t>
                      </a:r>
                      <a:endParaRPr lang="en-ZA" sz="1200" b="0" kern="100">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algn="just">
                        <a:buNone/>
                      </a:pPr>
                      <a:r>
                        <a:rPr lang="en-ZA" sz="1200" b="0" kern="100" dirty="0">
                          <a:effectLst/>
                          <a:highlight>
                            <a:srgbClr val="00FF00"/>
                          </a:highlight>
                        </a:rPr>
                        <a:t>4.48</a:t>
                      </a:r>
                      <a:endParaRPr lang="en-ZA" sz="1200" b="0" kern="100" dirty="0">
                        <a:effectLst/>
                        <a:highlight>
                          <a:srgbClr val="00FF00"/>
                        </a:highligh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algn="just">
                        <a:buNone/>
                      </a:pPr>
                      <a:r>
                        <a:rPr lang="en-ZA" sz="1200" b="0" kern="100" dirty="0">
                          <a:effectLst/>
                          <a:highlight>
                            <a:srgbClr val="00FF00"/>
                          </a:highlight>
                        </a:rPr>
                        <a:t>4.56</a:t>
                      </a:r>
                      <a:endParaRPr lang="en-ZA" sz="1200" b="0" kern="100" dirty="0">
                        <a:effectLst/>
                        <a:highlight>
                          <a:srgbClr val="00FF00"/>
                        </a:highligh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algn="just">
                        <a:buNone/>
                      </a:pPr>
                      <a:r>
                        <a:rPr lang="en-ZA" sz="1200" b="0" kern="100">
                          <a:effectLst/>
                        </a:rPr>
                        <a:t>4.11</a:t>
                      </a:r>
                      <a:endParaRPr lang="en-ZA" sz="1200" b="0" kern="100">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algn="just">
                        <a:buNone/>
                      </a:pPr>
                      <a:r>
                        <a:rPr lang="en-ZA" sz="1200" b="0" kern="100">
                          <a:effectLst/>
                        </a:rPr>
                        <a:t>4.13</a:t>
                      </a:r>
                      <a:endParaRPr lang="en-ZA" sz="1200" b="0" kern="100">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algn="just">
                        <a:buNone/>
                      </a:pPr>
                      <a:r>
                        <a:rPr lang="en-ZA" sz="1200" b="0" kern="100">
                          <a:effectLst/>
                        </a:rPr>
                        <a:t>4,29</a:t>
                      </a:r>
                      <a:endParaRPr lang="en-ZA" sz="1200" b="0" kern="100">
                        <a:effectLst/>
                        <a:latin typeface="+mn-lt"/>
                        <a:ea typeface="Times New Roman" panose="02020603050405020304" pitchFamily="18" charset="0"/>
                        <a:cs typeface="Times New Roman" panose="02020603050405020304" pitchFamily="18" charset="0"/>
                      </a:endParaRPr>
                    </a:p>
                  </a:txBody>
                  <a:tcPr marL="68580" marR="68580" marT="0" marB="0">
                    <a:solidFill>
                      <a:srgbClr val="55C5E9"/>
                    </a:solidFill>
                  </a:tcPr>
                </a:tc>
                <a:extLst>
                  <a:ext uri="{0D108BD9-81ED-4DB2-BD59-A6C34878D82A}">
                    <a16:rowId xmlns:a16="http://schemas.microsoft.com/office/drawing/2014/main" val="2488799224"/>
                  </a:ext>
                </a:extLst>
              </a:tr>
              <a:tr h="0">
                <a:tc>
                  <a:txBody>
                    <a:bodyPr/>
                    <a:lstStyle/>
                    <a:p>
                      <a:pPr algn="l">
                        <a:buNone/>
                      </a:pPr>
                      <a:r>
                        <a:rPr lang="en-ZA" sz="1200" b="0" kern="100" dirty="0">
                          <a:effectLst/>
                        </a:rPr>
                        <a:t>Collaborating and partnering with digital service providers (e.g., software companies, internet providers) would help my business implement new technologies more effectively</a:t>
                      </a:r>
                      <a:endParaRPr lang="en-ZA" sz="1200" b="0" kern="100" dirty="0">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algn="just">
                        <a:buNone/>
                      </a:pPr>
                      <a:r>
                        <a:rPr lang="en-ZA" sz="1200" b="0" kern="100" dirty="0">
                          <a:effectLst/>
                          <a:highlight>
                            <a:srgbClr val="00FF00"/>
                          </a:highlight>
                        </a:rPr>
                        <a:t>4.26</a:t>
                      </a:r>
                      <a:endParaRPr lang="en-ZA" sz="1200" b="0" kern="100" dirty="0">
                        <a:effectLst/>
                        <a:highlight>
                          <a:srgbClr val="00FF00"/>
                        </a:highligh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algn="just">
                        <a:buNone/>
                      </a:pPr>
                      <a:r>
                        <a:rPr lang="en-ZA" sz="1200" b="0" kern="100" dirty="0">
                          <a:effectLst/>
                        </a:rPr>
                        <a:t>4.46</a:t>
                      </a:r>
                      <a:endParaRPr lang="en-ZA" sz="1200" b="0" kern="100" dirty="0">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algn="just">
                        <a:buNone/>
                      </a:pPr>
                      <a:r>
                        <a:rPr lang="en-ZA" sz="1200" b="0" kern="100" dirty="0">
                          <a:effectLst/>
                        </a:rPr>
                        <a:t>4.43</a:t>
                      </a:r>
                      <a:endParaRPr lang="en-ZA" sz="1200" b="0" kern="100" dirty="0">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algn="just">
                        <a:buNone/>
                      </a:pPr>
                      <a:r>
                        <a:rPr lang="en-ZA" sz="1200" b="0" kern="100" dirty="0">
                          <a:effectLst/>
                        </a:rPr>
                        <a:t>4.06</a:t>
                      </a:r>
                      <a:endParaRPr lang="en-ZA" sz="1200" b="0" kern="100" dirty="0">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algn="just">
                        <a:buNone/>
                      </a:pPr>
                      <a:r>
                        <a:rPr lang="en-ZA" sz="1200" b="0" kern="100" dirty="0">
                          <a:effectLst/>
                          <a:highlight>
                            <a:srgbClr val="00FF00"/>
                          </a:highlight>
                        </a:rPr>
                        <a:t>4.14</a:t>
                      </a:r>
                      <a:endParaRPr lang="en-ZA" sz="1200" b="0" kern="100" dirty="0">
                        <a:effectLst/>
                        <a:highlight>
                          <a:srgbClr val="00FF00"/>
                        </a:highligh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algn="just">
                        <a:buNone/>
                      </a:pPr>
                      <a:r>
                        <a:rPr lang="en-ZA" sz="1200" b="0" kern="100" dirty="0">
                          <a:effectLst/>
                        </a:rPr>
                        <a:t>4,27</a:t>
                      </a:r>
                      <a:endParaRPr lang="en-ZA" sz="1200" b="0" kern="100" dirty="0">
                        <a:effectLst/>
                        <a:latin typeface="+mn-lt"/>
                        <a:ea typeface="Times New Roman" panose="02020603050405020304" pitchFamily="18" charset="0"/>
                        <a:cs typeface="Times New Roman" panose="02020603050405020304" pitchFamily="18" charset="0"/>
                      </a:endParaRPr>
                    </a:p>
                  </a:txBody>
                  <a:tcPr marL="68580" marR="68580" marT="0" marB="0">
                    <a:solidFill>
                      <a:srgbClr val="55C5E9"/>
                    </a:solidFill>
                  </a:tcPr>
                </a:tc>
                <a:extLst>
                  <a:ext uri="{0D108BD9-81ED-4DB2-BD59-A6C34878D82A}">
                    <a16:rowId xmlns:a16="http://schemas.microsoft.com/office/drawing/2014/main" val="1797621776"/>
                  </a:ext>
                </a:extLst>
              </a:tr>
              <a:tr h="0">
                <a:tc>
                  <a:txBody>
                    <a:bodyPr/>
                    <a:lstStyle/>
                    <a:p>
                      <a:pPr algn="l">
                        <a:buNone/>
                      </a:pPr>
                      <a:r>
                        <a:rPr lang="en-ZA" sz="1200" b="0" kern="100" dirty="0">
                          <a:effectLst/>
                        </a:rPr>
                        <a:t>Peer networks and mentorship programs could help my business better understand and use digital technologies</a:t>
                      </a:r>
                      <a:endParaRPr lang="en-ZA" sz="1200" b="0" kern="100" dirty="0">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algn="just">
                        <a:buNone/>
                      </a:pPr>
                      <a:r>
                        <a:rPr lang="en-ZA" sz="1200" b="0" kern="100" dirty="0">
                          <a:effectLst/>
                          <a:highlight>
                            <a:srgbClr val="FFFF00"/>
                          </a:highlight>
                        </a:rPr>
                        <a:t>4.01</a:t>
                      </a:r>
                      <a:endParaRPr lang="en-ZA" sz="1200" b="0" kern="100" dirty="0">
                        <a:effectLst/>
                        <a:highlight>
                          <a:srgbClr val="FFFF00"/>
                        </a:highligh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algn="just">
                        <a:buNone/>
                      </a:pPr>
                      <a:r>
                        <a:rPr lang="en-ZA" sz="1200" b="0" kern="100">
                          <a:effectLst/>
                        </a:rPr>
                        <a:t>4.31</a:t>
                      </a:r>
                      <a:endParaRPr lang="en-ZA" sz="1200" b="0" kern="100">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algn="just">
                        <a:buNone/>
                      </a:pPr>
                      <a:r>
                        <a:rPr lang="en-ZA" sz="1200" b="0" kern="100">
                          <a:effectLst/>
                        </a:rPr>
                        <a:t>4.51</a:t>
                      </a:r>
                      <a:endParaRPr lang="en-ZA" sz="1200" b="0" kern="100">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algn="just">
                        <a:buNone/>
                      </a:pPr>
                      <a:r>
                        <a:rPr lang="en-ZA" sz="1200" b="0" kern="100">
                          <a:effectLst/>
                        </a:rPr>
                        <a:t>3.93</a:t>
                      </a:r>
                      <a:endParaRPr lang="en-ZA" sz="1200" b="0" kern="100">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algn="just">
                        <a:buNone/>
                      </a:pPr>
                      <a:r>
                        <a:rPr lang="en-ZA" sz="1200" b="0" kern="100">
                          <a:effectLst/>
                        </a:rPr>
                        <a:t>3.95</a:t>
                      </a:r>
                      <a:endParaRPr lang="en-ZA" sz="1200" b="0" kern="100">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algn="just">
                        <a:buNone/>
                      </a:pPr>
                      <a:r>
                        <a:rPr lang="en-ZA" sz="1200" b="0" kern="100">
                          <a:effectLst/>
                        </a:rPr>
                        <a:t>4,14</a:t>
                      </a:r>
                      <a:endParaRPr lang="en-ZA" sz="1200" b="0" kern="100">
                        <a:effectLst/>
                        <a:latin typeface="+mn-lt"/>
                        <a:ea typeface="Times New Roman" panose="02020603050405020304" pitchFamily="18" charset="0"/>
                        <a:cs typeface="Times New Roman" panose="02020603050405020304" pitchFamily="18" charset="0"/>
                      </a:endParaRPr>
                    </a:p>
                  </a:txBody>
                  <a:tcPr marL="68580" marR="68580" marT="0" marB="0">
                    <a:solidFill>
                      <a:srgbClr val="55C5E9"/>
                    </a:solidFill>
                  </a:tcPr>
                </a:tc>
                <a:extLst>
                  <a:ext uri="{0D108BD9-81ED-4DB2-BD59-A6C34878D82A}">
                    <a16:rowId xmlns:a16="http://schemas.microsoft.com/office/drawing/2014/main" val="746938532"/>
                  </a:ext>
                </a:extLst>
              </a:tr>
              <a:tr h="85023">
                <a:tc>
                  <a:txBody>
                    <a:bodyPr/>
                    <a:lstStyle/>
                    <a:p>
                      <a:pPr algn="l">
                        <a:buNone/>
                      </a:pPr>
                      <a:r>
                        <a:rPr lang="en-ZA" sz="1200" b="0" kern="100" dirty="0">
                          <a:effectLst/>
                        </a:rPr>
                        <a:t>Supportive regulatory environment could help to facilitate digital transformation in my business.</a:t>
                      </a:r>
                      <a:endParaRPr lang="en-ZA" sz="1200" b="0" kern="100" dirty="0">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algn="just">
                        <a:buNone/>
                      </a:pPr>
                      <a:r>
                        <a:rPr lang="en-ZA" sz="1200" b="0" kern="100">
                          <a:effectLst/>
                        </a:rPr>
                        <a:t>4.03</a:t>
                      </a:r>
                      <a:endParaRPr lang="en-ZA" sz="1200" b="0" kern="100">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algn="just">
                        <a:buNone/>
                      </a:pPr>
                      <a:r>
                        <a:rPr lang="en-ZA" sz="1200" b="0" kern="100">
                          <a:effectLst/>
                        </a:rPr>
                        <a:t>4.26</a:t>
                      </a:r>
                      <a:endParaRPr lang="en-ZA" sz="1200" b="0" kern="100">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algn="just">
                        <a:buNone/>
                      </a:pPr>
                      <a:r>
                        <a:rPr lang="en-ZA" sz="1200" b="0" kern="100" dirty="0">
                          <a:effectLst/>
                        </a:rPr>
                        <a:t>4.25</a:t>
                      </a:r>
                      <a:endParaRPr lang="en-ZA" sz="1200" b="0" kern="100" dirty="0">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algn="just">
                        <a:buNone/>
                      </a:pPr>
                      <a:r>
                        <a:rPr lang="en-ZA" sz="1200" b="0" kern="100">
                          <a:effectLst/>
                        </a:rPr>
                        <a:t>3.89</a:t>
                      </a:r>
                      <a:endParaRPr lang="en-ZA" sz="1200" b="0" kern="100">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algn="just">
                        <a:buNone/>
                      </a:pPr>
                      <a:r>
                        <a:rPr lang="en-ZA" sz="1200" b="0" kern="100">
                          <a:effectLst/>
                        </a:rPr>
                        <a:t>3.93</a:t>
                      </a:r>
                      <a:endParaRPr lang="en-ZA" sz="1200" b="0" kern="100">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algn="just">
                        <a:buNone/>
                      </a:pPr>
                      <a:r>
                        <a:rPr lang="en-ZA" sz="1200" b="0" kern="100">
                          <a:effectLst/>
                        </a:rPr>
                        <a:t>4,07</a:t>
                      </a:r>
                      <a:endParaRPr lang="en-ZA" sz="1200" b="0" kern="100">
                        <a:effectLst/>
                        <a:latin typeface="+mn-lt"/>
                        <a:ea typeface="Times New Roman" panose="02020603050405020304" pitchFamily="18" charset="0"/>
                        <a:cs typeface="Times New Roman" panose="02020603050405020304" pitchFamily="18" charset="0"/>
                      </a:endParaRPr>
                    </a:p>
                  </a:txBody>
                  <a:tcPr marL="68580" marR="68580" marT="0" marB="0">
                    <a:solidFill>
                      <a:srgbClr val="55C5E9"/>
                    </a:solidFill>
                  </a:tcPr>
                </a:tc>
                <a:extLst>
                  <a:ext uri="{0D108BD9-81ED-4DB2-BD59-A6C34878D82A}">
                    <a16:rowId xmlns:a16="http://schemas.microsoft.com/office/drawing/2014/main" val="1962563422"/>
                  </a:ext>
                </a:extLst>
              </a:tr>
              <a:tr h="0">
                <a:tc>
                  <a:txBody>
                    <a:bodyPr/>
                    <a:lstStyle/>
                    <a:p>
                      <a:pPr algn="l">
                        <a:buNone/>
                      </a:pPr>
                      <a:r>
                        <a:rPr lang="en-ZA" sz="1200" b="0" kern="100" dirty="0">
                          <a:effectLst/>
                        </a:rPr>
                        <a:t>Better digital infrastructure (e.g., improved internet access, cybersecurity) would enhance my business’s ability to adopt technology</a:t>
                      </a:r>
                      <a:endParaRPr lang="en-ZA" sz="1200" b="0" kern="100" dirty="0">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algn="just">
                        <a:buNone/>
                      </a:pPr>
                      <a:r>
                        <a:rPr lang="en-ZA" sz="1200" b="0" kern="100">
                          <a:effectLst/>
                        </a:rPr>
                        <a:t>4.20</a:t>
                      </a:r>
                      <a:endParaRPr lang="en-ZA" sz="1200" b="0" kern="100">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algn="just">
                        <a:buNone/>
                      </a:pPr>
                      <a:r>
                        <a:rPr lang="en-ZA" sz="1200" b="0" kern="100" dirty="0">
                          <a:effectLst/>
                        </a:rPr>
                        <a:t>4.34</a:t>
                      </a:r>
                      <a:endParaRPr lang="en-ZA" sz="1200" b="0" kern="100" dirty="0">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algn="just">
                        <a:buNone/>
                      </a:pPr>
                      <a:r>
                        <a:rPr lang="en-ZA" sz="1200" b="0" kern="100">
                          <a:effectLst/>
                        </a:rPr>
                        <a:t>4.54</a:t>
                      </a:r>
                      <a:endParaRPr lang="en-ZA" sz="1200" b="0" kern="100">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algn="just">
                        <a:buNone/>
                      </a:pPr>
                      <a:r>
                        <a:rPr lang="en-ZA" sz="1200" b="0" kern="100" dirty="0">
                          <a:effectLst/>
                          <a:highlight>
                            <a:srgbClr val="00FF00"/>
                          </a:highlight>
                        </a:rPr>
                        <a:t>4.16</a:t>
                      </a:r>
                      <a:endParaRPr lang="en-ZA" sz="1200" b="0" kern="100" dirty="0">
                        <a:effectLst/>
                        <a:highlight>
                          <a:srgbClr val="00FF00"/>
                        </a:highligh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algn="just">
                        <a:buNone/>
                      </a:pPr>
                      <a:r>
                        <a:rPr lang="en-ZA" sz="1200" b="0" kern="100">
                          <a:effectLst/>
                        </a:rPr>
                        <a:t>4.03</a:t>
                      </a:r>
                      <a:endParaRPr lang="en-ZA" sz="1200" b="0" kern="100">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algn="just">
                        <a:buNone/>
                      </a:pPr>
                      <a:r>
                        <a:rPr lang="en-ZA" sz="1200" b="0" kern="100">
                          <a:effectLst/>
                        </a:rPr>
                        <a:t>4,25</a:t>
                      </a:r>
                      <a:endParaRPr lang="en-ZA" sz="1200" b="0" kern="100">
                        <a:effectLst/>
                        <a:latin typeface="+mn-lt"/>
                        <a:ea typeface="Times New Roman" panose="02020603050405020304" pitchFamily="18" charset="0"/>
                        <a:cs typeface="Times New Roman" panose="02020603050405020304" pitchFamily="18" charset="0"/>
                      </a:endParaRPr>
                    </a:p>
                  </a:txBody>
                  <a:tcPr marL="68580" marR="68580" marT="0" marB="0">
                    <a:solidFill>
                      <a:srgbClr val="55C5E9"/>
                    </a:solidFill>
                  </a:tcPr>
                </a:tc>
                <a:extLst>
                  <a:ext uri="{0D108BD9-81ED-4DB2-BD59-A6C34878D82A}">
                    <a16:rowId xmlns:a16="http://schemas.microsoft.com/office/drawing/2014/main" val="2742636591"/>
                  </a:ext>
                </a:extLst>
              </a:tr>
              <a:tr h="0">
                <a:tc>
                  <a:txBody>
                    <a:bodyPr/>
                    <a:lstStyle/>
                    <a:p>
                      <a:pPr algn="l">
                        <a:buNone/>
                      </a:pPr>
                      <a:r>
                        <a:rPr lang="en-ZA" sz="1200" b="0" kern="100" dirty="0">
                          <a:effectLst/>
                        </a:rPr>
                        <a:t>Public-private partnerships could help small businesses like mine overcome barriers to digital transformation</a:t>
                      </a:r>
                      <a:endParaRPr lang="en-ZA" sz="1200" b="0" kern="100" dirty="0">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algn="just">
                        <a:buNone/>
                      </a:pPr>
                      <a:r>
                        <a:rPr lang="en-ZA" sz="1200" b="0" kern="100">
                          <a:effectLst/>
                        </a:rPr>
                        <a:t>4.04</a:t>
                      </a:r>
                      <a:endParaRPr lang="en-ZA" sz="1200" b="0" kern="100">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algn="just">
                        <a:buNone/>
                      </a:pPr>
                      <a:r>
                        <a:rPr lang="en-ZA" sz="1200" b="0" kern="100" dirty="0">
                          <a:effectLst/>
                          <a:highlight>
                            <a:srgbClr val="FFFF00"/>
                          </a:highlight>
                        </a:rPr>
                        <a:t>4.10</a:t>
                      </a:r>
                      <a:endParaRPr lang="en-ZA" sz="1200" b="0" kern="100" dirty="0">
                        <a:effectLst/>
                        <a:highlight>
                          <a:srgbClr val="FFFF00"/>
                        </a:highligh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algn="just">
                        <a:buNone/>
                      </a:pPr>
                      <a:r>
                        <a:rPr lang="en-ZA" sz="1200" b="0" kern="100" dirty="0">
                          <a:effectLst/>
                          <a:highlight>
                            <a:srgbClr val="FFFF00"/>
                          </a:highlight>
                        </a:rPr>
                        <a:t>4.24</a:t>
                      </a:r>
                      <a:endParaRPr lang="en-ZA" sz="1200" b="0" kern="100" dirty="0">
                        <a:effectLst/>
                        <a:highlight>
                          <a:srgbClr val="FFFF00"/>
                        </a:highligh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algn="just">
                        <a:buNone/>
                      </a:pPr>
                      <a:r>
                        <a:rPr lang="en-ZA" sz="1200" b="0" kern="100">
                          <a:effectLst/>
                        </a:rPr>
                        <a:t>3.95</a:t>
                      </a:r>
                      <a:endParaRPr lang="en-ZA" sz="1200" b="0" kern="100">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algn="just">
                        <a:buNone/>
                      </a:pPr>
                      <a:r>
                        <a:rPr lang="en-ZA" sz="1200" b="0" kern="100" dirty="0">
                          <a:effectLst/>
                          <a:highlight>
                            <a:srgbClr val="FFFF00"/>
                          </a:highlight>
                        </a:rPr>
                        <a:t>3.70</a:t>
                      </a:r>
                      <a:endParaRPr lang="en-ZA" sz="1200" b="0" kern="100" dirty="0">
                        <a:effectLst/>
                        <a:highlight>
                          <a:srgbClr val="FFFF00"/>
                        </a:highligh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algn="just">
                        <a:buNone/>
                      </a:pPr>
                      <a:r>
                        <a:rPr lang="en-ZA" sz="1200" b="0" kern="100">
                          <a:effectLst/>
                        </a:rPr>
                        <a:t>4,01</a:t>
                      </a:r>
                      <a:endParaRPr lang="en-ZA" sz="1200" b="0" kern="100">
                        <a:effectLst/>
                        <a:latin typeface="+mn-lt"/>
                        <a:ea typeface="Times New Roman" panose="02020603050405020304" pitchFamily="18" charset="0"/>
                        <a:cs typeface="Times New Roman" panose="02020603050405020304" pitchFamily="18" charset="0"/>
                      </a:endParaRPr>
                    </a:p>
                  </a:txBody>
                  <a:tcPr marL="68580" marR="68580" marT="0" marB="0">
                    <a:solidFill>
                      <a:srgbClr val="55C5E9"/>
                    </a:solidFill>
                  </a:tcPr>
                </a:tc>
                <a:extLst>
                  <a:ext uri="{0D108BD9-81ED-4DB2-BD59-A6C34878D82A}">
                    <a16:rowId xmlns:a16="http://schemas.microsoft.com/office/drawing/2014/main" val="3885536757"/>
                  </a:ext>
                </a:extLst>
              </a:tr>
              <a:tr h="0">
                <a:tc>
                  <a:txBody>
                    <a:bodyPr/>
                    <a:lstStyle/>
                    <a:p>
                      <a:pPr algn="l">
                        <a:buNone/>
                      </a:pPr>
                      <a:r>
                        <a:rPr lang="en-ZA" sz="1200" b="0" kern="100" dirty="0">
                          <a:effectLst/>
                        </a:rPr>
                        <a:t>Financial support such as grants, subsidies and low-interest loans can help me adopt digital technologies in my business. </a:t>
                      </a:r>
                      <a:endParaRPr lang="en-ZA" sz="1200" b="0" kern="100" dirty="0">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algn="just">
                        <a:buNone/>
                      </a:pPr>
                      <a:r>
                        <a:rPr lang="en-ZA" sz="1200" b="0" kern="100" dirty="0">
                          <a:effectLst/>
                        </a:rPr>
                        <a:t>4.06</a:t>
                      </a:r>
                      <a:endParaRPr lang="en-ZA" sz="1200" b="0" kern="100" dirty="0">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algn="just">
                        <a:buNone/>
                      </a:pPr>
                      <a:r>
                        <a:rPr lang="en-ZA" sz="1200" b="0" kern="100">
                          <a:effectLst/>
                        </a:rPr>
                        <a:t>4.20</a:t>
                      </a:r>
                      <a:endParaRPr lang="en-ZA" sz="1200" b="0" kern="100">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algn="just">
                        <a:buNone/>
                      </a:pPr>
                      <a:r>
                        <a:rPr lang="en-ZA" sz="1200" b="0" kern="100" dirty="0">
                          <a:effectLst/>
                          <a:highlight>
                            <a:srgbClr val="00FF00"/>
                          </a:highlight>
                        </a:rPr>
                        <a:t>4.62</a:t>
                      </a:r>
                      <a:endParaRPr lang="en-ZA" sz="1200" b="0" kern="100" dirty="0">
                        <a:effectLst/>
                        <a:highlight>
                          <a:srgbClr val="00FF00"/>
                        </a:highligh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algn="just">
                        <a:buNone/>
                      </a:pPr>
                      <a:r>
                        <a:rPr lang="en-ZA" sz="1200" b="0" kern="100">
                          <a:effectLst/>
                        </a:rPr>
                        <a:t>3.85</a:t>
                      </a:r>
                      <a:endParaRPr lang="en-ZA" sz="1200" b="0" kern="100">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algn="just">
                        <a:buNone/>
                      </a:pPr>
                      <a:r>
                        <a:rPr lang="en-ZA" sz="1200" b="0" kern="100">
                          <a:effectLst/>
                        </a:rPr>
                        <a:t>3.89</a:t>
                      </a:r>
                      <a:endParaRPr lang="en-ZA" sz="1200" b="0" kern="100">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algn="just">
                        <a:buNone/>
                      </a:pPr>
                      <a:r>
                        <a:rPr lang="en-ZA" sz="1200" b="0" kern="100" dirty="0">
                          <a:effectLst/>
                        </a:rPr>
                        <a:t>4,13</a:t>
                      </a:r>
                      <a:endParaRPr lang="en-ZA" sz="1200" b="0" kern="100" dirty="0">
                        <a:effectLst/>
                        <a:latin typeface="+mn-lt"/>
                        <a:ea typeface="Times New Roman" panose="02020603050405020304" pitchFamily="18" charset="0"/>
                        <a:cs typeface="Times New Roman" panose="02020603050405020304" pitchFamily="18" charset="0"/>
                      </a:endParaRPr>
                    </a:p>
                  </a:txBody>
                  <a:tcPr marL="68580" marR="68580" marT="0" marB="0">
                    <a:solidFill>
                      <a:srgbClr val="55C5E9"/>
                    </a:solidFill>
                  </a:tcPr>
                </a:tc>
                <a:extLst>
                  <a:ext uri="{0D108BD9-81ED-4DB2-BD59-A6C34878D82A}">
                    <a16:rowId xmlns:a16="http://schemas.microsoft.com/office/drawing/2014/main" val="2042983651"/>
                  </a:ext>
                </a:extLst>
              </a:tr>
            </a:tbl>
          </a:graphicData>
        </a:graphic>
      </p:graphicFrame>
    </p:spTree>
    <p:extLst>
      <p:ext uri="{BB962C8B-B14F-4D97-AF65-F5344CB8AC3E}">
        <p14:creationId xmlns:p14="http://schemas.microsoft.com/office/powerpoint/2010/main" val="123305270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407B1C55-B516-175C-B237-B7561313501C}"/>
              </a:ext>
            </a:extLst>
          </p:cNvPr>
          <p:cNvGraphicFramePr>
            <a:graphicFrameLocks noGrp="1"/>
          </p:cNvGraphicFramePr>
          <p:nvPr>
            <p:ph idx="1"/>
            <p:extLst>
              <p:ext uri="{D42A27DB-BD31-4B8C-83A1-F6EECF244321}">
                <p14:modId xmlns:p14="http://schemas.microsoft.com/office/powerpoint/2010/main" val="3825532095"/>
              </p:ext>
            </p:extLst>
          </p:nvPr>
        </p:nvGraphicFramePr>
        <p:xfrm>
          <a:off x="247984" y="990920"/>
          <a:ext cx="11452224" cy="4828481"/>
        </p:xfrm>
        <a:graphic>
          <a:graphicData uri="http://schemas.openxmlformats.org/drawingml/2006/table">
            <a:tbl>
              <a:tblPr firstRow="1" bandRow="1">
                <a:tableStyleId>{21E4AEA4-8DFA-4A89-87EB-49C32662AFE0}</a:tableStyleId>
              </a:tblPr>
              <a:tblGrid>
                <a:gridCol w="1348206">
                  <a:extLst>
                    <a:ext uri="{9D8B030D-6E8A-4147-A177-3AD203B41FA5}">
                      <a16:colId xmlns:a16="http://schemas.microsoft.com/office/drawing/2014/main" val="4192572114"/>
                    </a:ext>
                  </a:extLst>
                </a:gridCol>
                <a:gridCol w="3424989">
                  <a:extLst>
                    <a:ext uri="{9D8B030D-6E8A-4147-A177-3AD203B41FA5}">
                      <a16:colId xmlns:a16="http://schemas.microsoft.com/office/drawing/2014/main" val="1950025543"/>
                    </a:ext>
                  </a:extLst>
                </a:gridCol>
                <a:gridCol w="6679029">
                  <a:extLst>
                    <a:ext uri="{9D8B030D-6E8A-4147-A177-3AD203B41FA5}">
                      <a16:colId xmlns:a16="http://schemas.microsoft.com/office/drawing/2014/main" val="3242450627"/>
                    </a:ext>
                  </a:extLst>
                </a:gridCol>
              </a:tblGrid>
              <a:tr h="303400">
                <a:tc>
                  <a:txBody>
                    <a:bodyPr/>
                    <a:lstStyle/>
                    <a:p>
                      <a:r>
                        <a:rPr lang="en-ZA" sz="1400" dirty="0"/>
                        <a:t>Province</a:t>
                      </a:r>
                    </a:p>
                  </a:txBody>
                  <a:tcPr/>
                </a:tc>
                <a:tc>
                  <a:txBody>
                    <a:bodyPr/>
                    <a:lstStyle/>
                    <a:p>
                      <a:r>
                        <a:rPr lang="en-ZA" sz="1400" dirty="0"/>
                        <a:t>Stakeholder</a:t>
                      </a:r>
                    </a:p>
                  </a:txBody>
                  <a:tcPr/>
                </a:tc>
                <a:tc>
                  <a:txBody>
                    <a:bodyPr/>
                    <a:lstStyle/>
                    <a:p>
                      <a:r>
                        <a:rPr lang="en-ZA" sz="1400" dirty="0"/>
                        <a:t>Recommendation</a:t>
                      </a:r>
                    </a:p>
                  </a:txBody>
                  <a:tcPr/>
                </a:tc>
                <a:extLst>
                  <a:ext uri="{0D108BD9-81ED-4DB2-BD59-A6C34878D82A}">
                    <a16:rowId xmlns:a16="http://schemas.microsoft.com/office/drawing/2014/main" val="1789642187"/>
                  </a:ext>
                </a:extLst>
              </a:tr>
              <a:tr h="303400">
                <a:tc>
                  <a:txBody>
                    <a:bodyPr/>
                    <a:lstStyle/>
                    <a:p>
                      <a:r>
                        <a:rPr lang="en-ZA" sz="1400" dirty="0"/>
                        <a:t>Free State</a:t>
                      </a:r>
                    </a:p>
                  </a:txBody>
                  <a:tcPr/>
                </a:tc>
                <a:tc>
                  <a:txBody>
                    <a:bodyPr/>
                    <a:lstStyle/>
                    <a:p>
                      <a:r>
                        <a:rPr lang="en-ZA" sz="1400" dirty="0"/>
                        <a:t>Provincial government and municipalities</a:t>
                      </a:r>
                    </a:p>
                  </a:txBody>
                  <a:tcPr/>
                </a:tc>
                <a:tc>
                  <a:txBody>
                    <a:bodyPr/>
                    <a:lstStyle/>
                    <a:p>
                      <a:r>
                        <a:rPr lang="en-ZA" sz="1400" dirty="0"/>
                        <a:t>Introduce innovative support funds for tourism SMMEs</a:t>
                      </a:r>
                    </a:p>
                  </a:txBody>
                  <a:tcPr/>
                </a:tc>
                <a:extLst>
                  <a:ext uri="{0D108BD9-81ED-4DB2-BD59-A6C34878D82A}">
                    <a16:rowId xmlns:a16="http://schemas.microsoft.com/office/drawing/2014/main" val="66466581"/>
                  </a:ext>
                </a:extLst>
              </a:tr>
              <a:tr h="303400">
                <a:tc>
                  <a:txBody>
                    <a:bodyPr/>
                    <a:lstStyle/>
                    <a:p>
                      <a:endParaRPr lang="en-ZA" sz="1400"/>
                    </a:p>
                  </a:txBody>
                  <a:tcPr/>
                </a:tc>
                <a:tc>
                  <a:txBody>
                    <a:bodyPr/>
                    <a:lstStyle/>
                    <a:p>
                      <a:r>
                        <a:rPr lang="en-ZA" sz="1400" dirty="0"/>
                        <a:t>Tourism and business associations</a:t>
                      </a:r>
                    </a:p>
                  </a:txBody>
                  <a:tcPr/>
                </a:tc>
                <a:tc>
                  <a:txBody>
                    <a:bodyPr/>
                    <a:lstStyle/>
                    <a:p>
                      <a:r>
                        <a:rPr lang="en-GB" sz="1400" dirty="0"/>
                        <a:t>Facilitate mentorship, peer-learning and networks for digital adoption</a:t>
                      </a:r>
                      <a:endParaRPr lang="en-ZA" sz="1400" dirty="0"/>
                    </a:p>
                  </a:txBody>
                  <a:tcPr/>
                </a:tc>
                <a:extLst>
                  <a:ext uri="{0D108BD9-81ED-4DB2-BD59-A6C34878D82A}">
                    <a16:rowId xmlns:a16="http://schemas.microsoft.com/office/drawing/2014/main" val="2697690222"/>
                  </a:ext>
                </a:extLst>
              </a:tr>
              <a:tr h="515780">
                <a:tc>
                  <a:txBody>
                    <a:bodyPr/>
                    <a:lstStyle/>
                    <a:p>
                      <a:endParaRPr lang="en-ZA" sz="1400" dirty="0"/>
                    </a:p>
                  </a:txBody>
                  <a:tcPr/>
                </a:tc>
                <a:tc>
                  <a:txBody>
                    <a:bodyPr/>
                    <a:lstStyle/>
                    <a:p>
                      <a:r>
                        <a:rPr lang="en-ZA" sz="1400" dirty="0"/>
                        <a:t>Tourism SMME owners</a:t>
                      </a:r>
                    </a:p>
                  </a:txBody>
                  <a:tcPr/>
                </a:tc>
                <a:tc>
                  <a:txBody>
                    <a:bodyPr/>
                    <a:lstStyle/>
                    <a:p>
                      <a:r>
                        <a:rPr lang="en-ZA" sz="1400" dirty="0"/>
                        <a:t>Move toward innovative digital service delivery such as using AI, VR and immersive storytelling.</a:t>
                      </a:r>
                    </a:p>
                  </a:txBody>
                  <a:tcPr/>
                </a:tc>
                <a:extLst>
                  <a:ext uri="{0D108BD9-81ED-4DB2-BD59-A6C34878D82A}">
                    <a16:rowId xmlns:a16="http://schemas.microsoft.com/office/drawing/2014/main" val="2230485824"/>
                  </a:ext>
                </a:extLst>
              </a:tr>
              <a:tr h="303400">
                <a:tc>
                  <a:txBody>
                    <a:bodyPr/>
                    <a:lstStyle/>
                    <a:p>
                      <a:r>
                        <a:rPr lang="en-ZA" sz="1400" dirty="0"/>
                        <a:t>Gauteng</a:t>
                      </a:r>
                    </a:p>
                  </a:txBody>
                  <a:tcPr/>
                </a:tc>
                <a:tc>
                  <a:txBody>
                    <a:bodyPr/>
                    <a:lstStyle/>
                    <a:p>
                      <a:r>
                        <a:rPr lang="en-ZA" sz="1400" dirty="0"/>
                        <a:t>Government</a:t>
                      </a:r>
                    </a:p>
                  </a:txBody>
                  <a:tcPr/>
                </a:tc>
                <a:tc>
                  <a:txBody>
                    <a:bodyPr/>
                    <a:lstStyle/>
                    <a:p>
                      <a:r>
                        <a:rPr lang="en-GB" sz="1400" dirty="0"/>
                        <a:t>Position Gauteng as South Africa’s Smart-Tourism Innovation Hub</a:t>
                      </a:r>
                      <a:endParaRPr lang="en-ZA" sz="1400" dirty="0"/>
                    </a:p>
                  </a:txBody>
                  <a:tcPr/>
                </a:tc>
                <a:extLst>
                  <a:ext uri="{0D108BD9-81ED-4DB2-BD59-A6C34878D82A}">
                    <a16:rowId xmlns:a16="http://schemas.microsoft.com/office/drawing/2014/main" val="467693518"/>
                  </a:ext>
                </a:extLst>
              </a:tr>
              <a:tr h="515780">
                <a:tc>
                  <a:txBody>
                    <a:bodyPr/>
                    <a:lstStyle/>
                    <a:p>
                      <a:endParaRPr lang="en-ZA" sz="1400"/>
                    </a:p>
                  </a:txBody>
                  <a:tcPr/>
                </a:tc>
                <a:tc>
                  <a:txBody>
                    <a:bodyPr/>
                    <a:lstStyle/>
                    <a:p>
                      <a:r>
                        <a:rPr lang="en-ZA" sz="1400" dirty="0"/>
                        <a:t>Academics and institutions</a:t>
                      </a:r>
                    </a:p>
                    <a:p>
                      <a:endParaRPr lang="en-ZA" sz="1400" dirty="0"/>
                    </a:p>
                  </a:txBody>
                  <a:tcPr/>
                </a:tc>
                <a:tc>
                  <a:txBody>
                    <a:bodyPr/>
                    <a:lstStyle/>
                    <a:p>
                      <a:r>
                        <a:rPr lang="en-ZA" sz="1400" dirty="0"/>
                        <a:t>Industry partnerships for smart tourism pilots (co-develop and partner in research)</a:t>
                      </a:r>
                    </a:p>
                  </a:txBody>
                  <a:tcPr/>
                </a:tc>
                <a:extLst>
                  <a:ext uri="{0D108BD9-81ED-4DB2-BD59-A6C34878D82A}">
                    <a16:rowId xmlns:a16="http://schemas.microsoft.com/office/drawing/2014/main" val="1168225037"/>
                  </a:ext>
                </a:extLst>
              </a:tr>
              <a:tr h="303400">
                <a:tc>
                  <a:txBody>
                    <a:bodyPr/>
                    <a:lstStyle/>
                    <a:p>
                      <a:endParaRPr lang="en-ZA" sz="1400"/>
                    </a:p>
                  </a:txBody>
                  <a:tcPr/>
                </a:tc>
                <a:tc>
                  <a:txBody>
                    <a:bodyPr/>
                    <a:lstStyle/>
                    <a:p>
                      <a:r>
                        <a:rPr lang="en-ZA" sz="1400" dirty="0"/>
                        <a:t>Tourism SMME owners</a:t>
                      </a:r>
                    </a:p>
                  </a:txBody>
                  <a:tcPr/>
                </a:tc>
                <a:tc>
                  <a:txBody>
                    <a:bodyPr/>
                    <a:lstStyle/>
                    <a:p>
                      <a:r>
                        <a:rPr lang="en-GB" sz="1400" dirty="0"/>
                        <a:t>Invest in data analytics, omnichannel marketing, immersive experience design</a:t>
                      </a:r>
                      <a:endParaRPr lang="en-ZA" sz="1400" dirty="0"/>
                    </a:p>
                  </a:txBody>
                  <a:tcPr/>
                </a:tc>
                <a:extLst>
                  <a:ext uri="{0D108BD9-81ED-4DB2-BD59-A6C34878D82A}">
                    <a16:rowId xmlns:a16="http://schemas.microsoft.com/office/drawing/2014/main" val="2115398305"/>
                  </a:ext>
                </a:extLst>
              </a:tr>
              <a:tr h="728160">
                <a:tc>
                  <a:txBody>
                    <a:bodyPr/>
                    <a:lstStyle/>
                    <a:p>
                      <a:r>
                        <a:rPr lang="en-ZA" sz="1400" dirty="0"/>
                        <a:t>Northern Cape</a:t>
                      </a:r>
                    </a:p>
                  </a:txBody>
                  <a:tcPr/>
                </a:tc>
                <a:tc>
                  <a:txBody>
                    <a:bodyPr/>
                    <a:lstStyle/>
                    <a:p>
                      <a:r>
                        <a:rPr lang="en-ZA" sz="1400" dirty="0"/>
                        <a:t>Municipalities, SEDA</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400" dirty="0"/>
                        <a:t>Establish rural innovation incubators and strengthen internet connectivity in remote areas</a:t>
                      </a:r>
                    </a:p>
                    <a:p>
                      <a:endParaRPr lang="en-ZA" sz="1400" dirty="0"/>
                    </a:p>
                  </a:txBody>
                  <a:tcPr/>
                </a:tc>
                <a:extLst>
                  <a:ext uri="{0D108BD9-81ED-4DB2-BD59-A6C34878D82A}">
                    <a16:rowId xmlns:a16="http://schemas.microsoft.com/office/drawing/2014/main" val="2083205817"/>
                  </a:ext>
                </a:extLst>
              </a:tr>
              <a:tr h="500321">
                <a:tc>
                  <a:txBody>
                    <a:bodyPr/>
                    <a:lstStyle/>
                    <a:p>
                      <a:r>
                        <a:rPr lang="en-ZA" sz="1400" dirty="0"/>
                        <a:t>North West</a:t>
                      </a:r>
                    </a:p>
                  </a:txBody>
                  <a:tcPr/>
                </a:tc>
                <a:tc>
                  <a:txBody>
                    <a:bodyPr/>
                    <a:lstStyle/>
                    <a:p>
                      <a:r>
                        <a:rPr lang="en-ZA" sz="1400" dirty="0"/>
                        <a:t>Universities and TVET colleges</a:t>
                      </a:r>
                    </a:p>
                  </a:txBody>
                  <a:tcPr/>
                </a:tc>
                <a:tc>
                  <a:txBody>
                    <a:bodyPr/>
                    <a:lstStyle/>
                    <a:p>
                      <a:r>
                        <a:rPr lang="en-GB" sz="1400" dirty="0"/>
                        <a:t>Provide short courses on digital innovation and resilience</a:t>
                      </a:r>
                      <a:endParaRPr lang="en-ZA" sz="1400" dirty="0"/>
                    </a:p>
                  </a:txBody>
                  <a:tcPr/>
                </a:tc>
                <a:extLst>
                  <a:ext uri="{0D108BD9-81ED-4DB2-BD59-A6C34878D82A}">
                    <a16:rowId xmlns:a16="http://schemas.microsoft.com/office/drawing/2014/main" val="776790398"/>
                  </a:ext>
                </a:extLst>
              </a:tr>
              <a:tr h="515780">
                <a:tc>
                  <a:txBody>
                    <a:bodyPr/>
                    <a:lstStyle/>
                    <a:p>
                      <a:endParaRPr lang="en-ZA" sz="1400"/>
                    </a:p>
                  </a:txBody>
                  <a:tcPr/>
                </a:tc>
                <a:tc>
                  <a:txBody>
                    <a:bodyPr/>
                    <a:lstStyle/>
                    <a:p>
                      <a:r>
                        <a:rPr lang="en-ZA" sz="1400" dirty="0"/>
                        <a:t>Governments and industry associations </a:t>
                      </a:r>
                    </a:p>
                  </a:txBody>
                  <a:tcPr/>
                </a:tc>
                <a:tc>
                  <a:txBody>
                    <a:bodyPr/>
                    <a:lstStyle/>
                    <a:p>
                      <a:r>
                        <a:rPr lang="en-ZA" sz="1400" dirty="0"/>
                        <a:t>Establish innovation hubs.</a:t>
                      </a:r>
                    </a:p>
                    <a:p>
                      <a:r>
                        <a:rPr lang="en-ZA" sz="1400" dirty="0"/>
                        <a:t>Organise provincial digital innovation challenges</a:t>
                      </a:r>
                    </a:p>
                  </a:txBody>
                  <a:tcPr/>
                </a:tc>
                <a:extLst>
                  <a:ext uri="{0D108BD9-81ED-4DB2-BD59-A6C34878D82A}">
                    <a16:rowId xmlns:a16="http://schemas.microsoft.com/office/drawing/2014/main" val="1745389288"/>
                  </a:ext>
                </a:extLst>
              </a:tr>
              <a:tr h="515780">
                <a:tc>
                  <a:txBody>
                    <a:bodyPr/>
                    <a:lstStyle/>
                    <a:p>
                      <a:r>
                        <a:rPr lang="en-ZA" sz="1400" dirty="0"/>
                        <a:t>Western Cape</a:t>
                      </a:r>
                    </a:p>
                  </a:txBody>
                  <a:tcPr/>
                </a:tc>
                <a:tc>
                  <a:txBody>
                    <a:bodyPr/>
                    <a:lstStyle/>
                    <a:p>
                      <a:r>
                        <a:rPr lang="en-ZA" sz="1400" dirty="0"/>
                        <a:t>Government</a:t>
                      </a:r>
                    </a:p>
                  </a:txBody>
                  <a:tcPr/>
                </a:tc>
                <a:tc>
                  <a:txBody>
                    <a:bodyPr/>
                    <a:lstStyle/>
                    <a:p>
                      <a:r>
                        <a:rPr lang="en-GB" sz="1400" dirty="0"/>
                        <a:t>Promote the adoption of advanced digital tools (AI, AR/VR, blockchain) through tax incentives.</a:t>
                      </a:r>
                      <a:endParaRPr lang="en-ZA" sz="1400" dirty="0"/>
                    </a:p>
                  </a:txBody>
                  <a:tcPr/>
                </a:tc>
                <a:extLst>
                  <a:ext uri="{0D108BD9-81ED-4DB2-BD59-A6C34878D82A}">
                    <a16:rowId xmlns:a16="http://schemas.microsoft.com/office/drawing/2014/main" val="3900912894"/>
                  </a:ext>
                </a:extLst>
              </a:tr>
            </a:tbl>
          </a:graphicData>
        </a:graphic>
      </p:graphicFrame>
      <p:sp>
        <p:nvSpPr>
          <p:cNvPr id="3" name="Title 2">
            <a:extLst>
              <a:ext uri="{FF2B5EF4-FFF2-40B4-BE49-F238E27FC236}">
                <a16:creationId xmlns:a16="http://schemas.microsoft.com/office/drawing/2014/main" id="{07510D75-4E67-5BB0-E0FF-3C8B47419269}"/>
              </a:ext>
            </a:extLst>
          </p:cNvPr>
          <p:cNvSpPr>
            <a:spLocks noGrp="1"/>
          </p:cNvSpPr>
          <p:nvPr>
            <p:ph type="title"/>
          </p:nvPr>
        </p:nvSpPr>
        <p:spPr>
          <a:xfrm>
            <a:off x="862734" y="352033"/>
            <a:ext cx="11054043" cy="381766"/>
          </a:xfrm>
        </p:spPr>
        <p:txBody>
          <a:bodyPr/>
          <a:lstStyle/>
          <a:p>
            <a:r>
              <a:rPr lang="en-US" sz="2800" dirty="0"/>
              <a:t>Context-specific recommendations for policy and practice </a:t>
            </a:r>
          </a:p>
        </p:txBody>
      </p:sp>
    </p:spTree>
    <p:extLst>
      <p:ext uri="{BB962C8B-B14F-4D97-AF65-F5344CB8AC3E}">
        <p14:creationId xmlns:p14="http://schemas.microsoft.com/office/powerpoint/2010/main" val="331673416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DFA1025-2949-61EF-9B1F-D5E8DC4FB63F}"/>
              </a:ext>
            </a:extLst>
          </p:cNvPr>
          <p:cNvSpPr>
            <a:spLocks noGrp="1"/>
          </p:cNvSpPr>
          <p:nvPr>
            <p:ph idx="1"/>
          </p:nvPr>
        </p:nvSpPr>
        <p:spPr/>
        <p:txBody>
          <a:bodyPr/>
          <a:lstStyle/>
          <a:p>
            <a:pPr algn="just"/>
            <a:r>
              <a:rPr lang="en-GB" sz="1600" dirty="0">
                <a:latin typeface="Arial Narrow" panose="020B0606020202030204" pitchFamily="34" charset="0"/>
              </a:rPr>
              <a:t>In addition to increasing the availability of funding for tourism SMMEs, greater efforts should be made to reduce bureaucratic barriers that hinder access to these funds. </a:t>
            </a:r>
          </a:p>
          <a:p>
            <a:pPr algn="just"/>
            <a:r>
              <a:rPr lang="en-GB" sz="1600" dirty="0">
                <a:latin typeface="Arial Narrow" panose="020B0606020202030204" pitchFamily="34" charset="0"/>
              </a:rPr>
              <a:t>Strengthened collaboration among key stakeholders is essential to support SMMEs’ digital adoption and to ensure the efficient and effective implementation of related policies. For instance, partnerships between higher education institutions and government departments could facilitate the placement of unemployed graduates to assist SMMEs in adopting digital technologies.</a:t>
            </a:r>
          </a:p>
          <a:p>
            <a:pPr algn="just"/>
            <a:r>
              <a:rPr lang="en-GB" sz="1600" dirty="0">
                <a:latin typeface="Arial Narrow" panose="020B0606020202030204" pitchFamily="34" charset="0"/>
              </a:rPr>
              <a:t>Considering the contradiction between high demand for government support, perceived lack of support and low usage of available programmes, awareness of existing government programmes aimed at supporting SMMEs and fostering digital innovation should be enhanced through both formal and informal communication networks. These may include trade associations, as well as SMME-focused communication platforms such as WhatsApp and Facebook community groups.</a:t>
            </a:r>
          </a:p>
          <a:p>
            <a:pPr algn="just"/>
            <a:r>
              <a:rPr lang="en-GB" sz="1600" dirty="0">
                <a:latin typeface="Arial Narrow" panose="020B0606020202030204" pitchFamily="34" charset="0"/>
              </a:rPr>
              <a:t>The most developed provinces in terms of digital infrastructure should advance toward the delivery of immersive digital experiences. Conversely, resource-constrained provinces should prioritise low-cost technologies and innovations that promote sustainability and resilience, such as the adoption of greener energy solutions.</a:t>
            </a:r>
          </a:p>
          <a:p>
            <a:pPr algn="just"/>
            <a:r>
              <a:rPr lang="en-GB" sz="1600" dirty="0">
                <a:latin typeface="Arial Narrow" panose="020B0606020202030204" pitchFamily="34" charset="0"/>
              </a:rPr>
              <a:t>Academic institutions should also play a key role by offering digital literacy short courses and training programmes, supported by funding from relevant government departments. </a:t>
            </a:r>
          </a:p>
          <a:p>
            <a:pPr algn="just"/>
            <a:r>
              <a:rPr lang="en-GB" sz="1600" dirty="0">
                <a:latin typeface="Arial Narrow" panose="020B0606020202030204" pitchFamily="34" charset="0"/>
              </a:rPr>
              <a:t>Furthermore, establishing a formal professional body for tourism SMMEs could facilitate information sharing, advocate for fair representation, and promote equitable access to opportunities across all tourism subsectors and provinces.</a:t>
            </a:r>
          </a:p>
          <a:p>
            <a:pPr algn="just"/>
            <a:endParaRPr lang="en-ZA" sz="1600" dirty="0">
              <a:latin typeface="Arial Narrow" panose="020B0606020202030204" pitchFamily="34" charset="0"/>
            </a:endParaRPr>
          </a:p>
        </p:txBody>
      </p:sp>
      <p:sp>
        <p:nvSpPr>
          <p:cNvPr id="3" name="Title 2">
            <a:extLst>
              <a:ext uri="{FF2B5EF4-FFF2-40B4-BE49-F238E27FC236}">
                <a16:creationId xmlns:a16="http://schemas.microsoft.com/office/drawing/2014/main" id="{6BA6BDBA-91FE-BB9A-90F2-B759B02416C0}"/>
              </a:ext>
            </a:extLst>
          </p:cNvPr>
          <p:cNvSpPr>
            <a:spLocks noGrp="1"/>
          </p:cNvSpPr>
          <p:nvPr>
            <p:ph type="title"/>
          </p:nvPr>
        </p:nvSpPr>
        <p:spPr/>
        <p:txBody>
          <a:bodyPr/>
          <a:lstStyle/>
          <a:p>
            <a:r>
              <a:rPr lang="en-ZA" dirty="0"/>
              <a:t>Recommendations</a:t>
            </a:r>
          </a:p>
        </p:txBody>
      </p:sp>
    </p:spTree>
    <p:extLst>
      <p:ext uri="{BB962C8B-B14F-4D97-AF65-F5344CB8AC3E}">
        <p14:creationId xmlns:p14="http://schemas.microsoft.com/office/powerpoint/2010/main" val="193808325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DCA290-61CC-6FFB-64A8-6FDB25A30C2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4B001BB-42E1-DBD6-A8A8-A0BB315C9D4A}"/>
              </a:ext>
            </a:extLst>
          </p:cNvPr>
          <p:cNvSpPr>
            <a:spLocks noGrp="1"/>
          </p:cNvSpPr>
          <p:nvPr>
            <p:ph type="ctrTitle"/>
          </p:nvPr>
        </p:nvSpPr>
        <p:spPr/>
        <p:txBody>
          <a:bodyPr/>
          <a:lstStyle/>
          <a:p>
            <a:r>
              <a:rPr lang="en-GB" dirty="0"/>
              <a:t>The end </a:t>
            </a:r>
          </a:p>
        </p:txBody>
      </p:sp>
    </p:spTree>
    <p:extLst>
      <p:ext uri="{BB962C8B-B14F-4D97-AF65-F5344CB8AC3E}">
        <p14:creationId xmlns:p14="http://schemas.microsoft.com/office/powerpoint/2010/main" val="13473236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097D602-EB92-BECD-B213-EEBDE6E4E39E}"/>
              </a:ext>
            </a:extLst>
          </p:cNvPr>
          <p:cNvSpPr>
            <a:spLocks noGrp="1"/>
          </p:cNvSpPr>
          <p:nvPr>
            <p:ph idx="1"/>
          </p:nvPr>
        </p:nvSpPr>
        <p:spPr>
          <a:xfrm>
            <a:off x="6096000" y="370114"/>
            <a:ext cx="5866246" cy="5682343"/>
          </a:xfrm>
        </p:spPr>
        <p:txBody>
          <a:bodyPr/>
          <a:lstStyle/>
          <a:p>
            <a:pPr algn="just">
              <a:lnSpc>
                <a:spcPct val="100000"/>
              </a:lnSpc>
              <a:spcBef>
                <a:spcPts val="0"/>
              </a:spcBef>
            </a:pPr>
            <a:r>
              <a:rPr lang="en-ZA" sz="1400" dirty="0">
                <a:effectLst/>
                <a:latin typeface="Arial Narrow" panose="020B0604020202020204" pitchFamily="34" charset="0"/>
                <a:ea typeface="Calibri" panose="020F0502020204030204" pitchFamily="34" charset="0"/>
                <a:cs typeface="Calibri" panose="020F0502020204030204" pitchFamily="34" charset="0"/>
              </a:rPr>
              <a:t>The proposed theoretical underpinning for this research will be drawn from the Diffusion of Innovation (DOI) theory, as well as the Unified Theory of Acceptance and Use of Technology (UTAUT2).</a:t>
            </a:r>
          </a:p>
          <a:p>
            <a:pPr algn="just">
              <a:lnSpc>
                <a:spcPct val="100000"/>
              </a:lnSpc>
              <a:spcBef>
                <a:spcPts val="0"/>
              </a:spcBef>
            </a:pPr>
            <a:r>
              <a:rPr lang="en-ZA" sz="1400" dirty="0">
                <a:effectLst/>
                <a:latin typeface="Arial Narrow" panose="020B0604020202020204" pitchFamily="34" charset="0"/>
                <a:ea typeface="Calibri" panose="020F0502020204030204" pitchFamily="34" charset="0"/>
                <a:cs typeface="Calibri" panose="020F0502020204030204" pitchFamily="34" charset="0"/>
              </a:rPr>
              <a:t>The Diffusion of Innovation (DOI) theory explains how new ideas, technologies, and practices spread within and between societies (Dibra, 2015), and focuses on the processes through which innovations are communicated, adopted, and integrated into social systems. This theory provides valuable insights into how and why certain innovations succeed while others fail. </a:t>
            </a:r>
          </a:p>
          <a:p>
            <a:pPr algn="just">
              <a:lnSpc>
                <a:spcPct val="100000"/>
              </a:lnSpc>
              <a:spcBef>
                <a:spcPts val="0"/>
              </a:spcBef>
            </a:pPr>
            <a:r>
              <a:rPr lang="en-ZA" sz="1400" dirty="0">
                <a:latin typeface="Arial Narrow" panose="020B0604020202020204" pitchFamily="34" charset="0"/>
                <a:ea typeface="Calibri" panose="020F0502020204030204" pitchFamily="34" charset="0"/>
                <a:cs typeface="Calibri" panose="020F0502020204030204" pitchFamily="34" charset="0"/>
              </a:rPr>
              <a:t>The Unified Theory of Acceptance and Use of Technology (UTAUT2) is an extension of the original UTAUT model, developed to provide a comprehensive framework for understanding how individuals accept and use technology. It is particularly useful for understanding technology adoption in consumer settings, such as mobile applications, online services, and smart devices; as well as  provides a nuanced view that incorporates not only practical considerations (like performance and effort) but also emotional factors (like enjoyment) and economic evaluations (like price value)</a:t>
            </a:r>
          </a:p>
          <a:p>
            <a:pPr algn="just">
              <a:lnSpc>
                <a:spcPct val="100000"/>
              </a:lnSpc>
              <a:spcBef>
                <a:spcPts val="0"/>
              </a:spcBef>
            </a:pPr>
            <a:r>
              <a:rPr lang="en-ZA" sz="1400" b="1" i="1" dirty="0">
                <a:latin typeface="Arial Narrow" panose="020B0604020202020204" pitchFamily="34" charset="0"/>
                <a:ea typeface="Calibri" panose="020F0502020204030204" pitchFamily="34" charset="0"/>
                <a:cs typeface="Calibri" panose="020F0502020204030204" pitchFamily="34" charset="0"/>
              </a:rPr>
              <a:t>By integrating the aforementioned components, the UTAUT2 offers a comprehensive framework that helps researchers and practitioners understand the multifaceted nature of technology acceptance - which is a key component of this research</a:t>
            </a:r>
          </a:p>
          <a:p>
            <a:pPr algn="just">
              <a:lnSpc>
                <a:spcPct val="100000"/>
              </a:lnSpc>
              <a:spcBef>
                <a:spcPts val="0"/>
              </a:spcBef>
            </a:pPr>
            <a:r>
              <a:rPr lang="en-ZA" sz="1400" b="1" i="1" dirty="0">
                <a:latin typeface="Arial Narrow" panose="020B0604020202020204" pitchFamily="34" charset="0"/>
                <a:ea typeface="Calibri" panose="020F0502020204030204" pitchFamily="34" charset="0"/>
                <a:cs typeface="Calibri" panose="020F0502020204030204" pitchFamily="34" charset="0"/>
              </a:rPr>
              <a:t>In terms of scope and application to the current study the DOI is broader, focusing on the overall diffusion process across social systems (Rogers et al., 2014), while UTAUT2 zeroes in on user acceptance and the specific reasons individuals decide to use a technology (Venkatesh et al., 2016). </a:t>
            </a:r>
            <a:endParaRPr lang="en-US" sz="1400" b="1" i="1" dirty="0"/>
          </a:p>
        </p:txBody>
      </p:sp>
      <p:sp>
        <p:nvSpPr>
          <p:cNvPr id="3" name="Title 2">
            <a:extLst>
              <a:ext uri="{FF2B5EF4-FFF2-40B4-BE49-F238E27FC236}">
                <a16:creationId xmlns:a16="http://schemas.microsoft.com/office/drawing/2014/main" id="{9A456319-2966-CFB7-994C-4D1CDFA131CC}"/>
              </a:ext>
            </a:extLst>
          </p:cNvPr>
          <p:cNvSpPr>
            <a:spLocks noGrp="1"/>
          </p:cNvSpPr>
          <p:nvPr>
            <p:ph type="title"/>
          </p:nvPr>
        </p:nvSpPr>
        <p:spPr>
          <a:xfrm>
            <a:off x="849086" y="195750"/>
            <a:ext cx="10971439" cy="424731"/>
          </a:xfrm>
        </p:spPr>
        <p:txBody>
          <a:bodyPr/>
          <a:lstStyle/>
          <a:p>
            <a:r>
              <a:rPr lang="en-US" dirty="0"/>
              <a:t>Theoretical background</a:t>
            </a:r>
          </a:p>
        </p:txBody>
      </p:sp>
      <p:sp>
        <p:nvSpPr>
          <p:cNvPr id="4" name="Rectangle 2">
            <a:extLst>
              <a:ext uri="{FF2B5EF4-FFF2-40B4-BE49-F238E27FC236}">
                <a16:creationId xmlns:a16="http://schemas.microsoft.com/office/drawing/2014/main" id="{DA0CF633-CE0A-E8DF-181A-D4FEBD95E9A3}"/>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C3C3C"/>
              </a:solidFill>
              <a:effectLst/>
              <a:uLnTx/>
              <a:uFillTx/>
              <a:latin typeface="Arial"/>
              <a:ea typeface="+mn-ea"/>
              <a:cs typeface="+mn-cs"/>
            </a:endParaRPr>
          </a:p>
        </p:txBody>
      </p:sp>
      <p:pic>
        <p:nvPicPr>
          <p:cNvPr id="1025" name="Picture 12">
            <a:extLst>
              <a:ext uri="{FF2B5EF4-FFF2-40B4-BE49-F238E27FC236}">
                <a16:creationId xmlns:a16="http://schemas.microsoft.com/office/drawing/2014/main" id="{BF6520CE-CAAE-F20F-1966-ABAEAB24D9F8}"/>
              </a:ext>
            </a:extLst>
          </p:cNvPr>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229754" y="620481"/>
            <a:ext cx="5727700" cy="57891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85384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72ECE3-2BA8-F5AA-A57E-094F55E6CF82}"/>
              </a:ext>
            </a:extLst>
          </p:cNvPr>
          <p:cNvSpPr>
            <a:spLocks noGrp="1"/>
          </p:cNvSpPr>
          <p:nvPr>
            <p:ph type="title"/>
          </p:nvPr>
        </p:nvSpPr>
        <p:spPr>
          <a:xfrm>
            <a:off x="838200" y="281999"/>
            <a:ext cx="10515600" cy="687498"/>
          </a:xfrm>
        </p:spPr>
        <p:txBody>
          <a:bodyPr>
            <a:normAutofit/>
          </a:bodyPr>
          <a:lstStyle/>
          <a:p>
            <a:r>
              <a:rPr lang="en-US" b="1" dirty="0"/>
              <a:t>SMMEs in South Africa</a:t>
            </a:r>
            <a:endParaRPr lang="en-ZA" dirty="0"/>
          </a:p>
        </p:txBody>
      </p:sp>
      <p:sp>
        <p:nvSpPr>
          <p:cNvPr id="3" name="Content Placeholder 2">
            <a:extLst>
              <a:ext uri="{FF2B5EF4-FFF2-40B4-BE49-F238E27FC236}">
                <a16:creationId xmlns:a16="http://schemas.microsoft.com/office/drawing/2014/main" id="{443EB43A-73D5-A552-B78D-41A084593DD9}"/>
              </a:ext>
            </a:extLst>
          </p:cNvPr>
          <p:cNvSpPr>
            <a:spLocks noGrp="1"/>
          </p:cNvSpPr>
          <p:nvPr>
            <p:ph sz="half" idx="1"/>
          </p:nvPr>
        </p:nvSpPr>
        <p:spPr>
          <a:xfrm>
            <a:off x="498764" y="1496291"/>
            <a:ext cx="5011233" cy="4893876"/>
          </a:xfrm>
        </p:spPr>
        <p:style>
          <a:lnRef idx="2">
            <a:schemeClr val="dk1"/>
          </a:lnRef>
          <a:fillRef idx="1">
            <a:schemeClr val="lt1"/>
          </a:fillRef>
          <a:effectRef idx="0">
            <a:schemeClr val="dk1"/>
          </a:effectRef>
          <a:fontRef idx="minor">
            <a:schemeClr val="dk1"/>
          </a:fontRef>
        </p:style>
        <p:txBody>
          <a:bodyPr>
            <a:normAutofit fontScale="70000" lnSpcReduction="20000"/>
          </a:bodyPr>
          <a:lstStyle/>
          <a:p>
            <a:pPr marL="0" indent="0">
              <a:buNone/>
            </a:pPr>
            <a:r>
              <a:rPr lang="en-US" sz="1600" b="1" dirty="0">
                <a:latin typeface="Arial Narrow" panose="020B0604020202020204" pitchFamily="34" charset="0"/>
                <a:cs typeface="Arial Narrow" panose="020B0604020202020204" pitchFamily="34" charset="0"/>
              </a:rPr>
              <a:t>Definition of SMMEs in South Africa</a:t>
            </a:r>
          </a:p>
          <a:p>
            <a:pPr>
              <a:buFont typeface="Arial" panose="020B0604020202020204" pitchFamily="34" charset="0"/>
              <a:buChar char="•"/>
            </a:pPr>
            <a:r>
              <a:rPr lang="en-US" sz="1600" b="1" dirty="0">
                <a:latin typeface="Arial Narrow" panose="020B0604020202020204" pitchFamily="34" charset="0"/>
                <a:cs typeface="Arial Narrow" panose="020B0604020202020204" pitchFamily="34" charset="0"/>
              </a:rPr>
              <a:t>Legal Framework</a:t>
            </a:r>
            <a:r>
              <a:rPr lang="en-US" sz="1600" dirty="0">
                <a:latin typeface="Arial Narrow" panose="020B0604020202020204" pitchFamily="34" charset="0"/>
                <a:cs typeface="Arial Narrow" panose="020B0604020202020204" pitchFamily="34" charset="0"/>
              </a:rPr>
              <a:t>: Defined by the National Small Business Act (1996, amended 2003, 2004, 2024), categorizing businesses based on employees, turnover, and gross assets.</a:t>
            </a:r>
          </a:p>
          <a:p>
            <a:pPr marL="0" indent="0">
              <a:buNone/>
            </a:pPr>
            <a:r>
              <a:rPr lang="en-US" sz="1600" b="1" dirty="0">
                <a:latin typeface="Arial Narrow" panose="020B0604020202020204" pitchFamily="34" charset="0"/>
                <a:cs typeface="Arial Narrow" panose="020B0604020202020204" pitchFamily="34" charset="0"/>
              </a:rPr>
              <a:t>Key Categories</a:t>
            </a:r>
            <a:r>
              <a:rPr lang="en-US" sz="1600" dirty="0">
                <a:latin typeface="Arial Narrow" panose="020B0604020202020204" pitchFamily="34" charset="0"/>
                <a:cs typeface="Arial Narrow" panose="020B0604020202020204" pitchFamily="34" charset="0"/>
              </a:rPr>
              <a:t>:</a:t>
            </a:r>
          </a:p>
          <a:p>
            <a:pPr marL="285750" indent="-285750"/>
            <a:r>
              <a:rPr lang="en-US" sz="1600" b="1" i="1" dirty="0">
                <a:latin typeface="Arial Narrow" panose="020B0604020202020204" pitchFamily="34" charset="0"/>
                <a:cs typeface="Arial Narrow" panose="020B0604020202020204" pitchFamily="34" charset="0"/>
              </a:rPr>
              <a:t>Survivalist Enterprises</a:t>
            </a:r>
            <a:r>
              <a:rPr lang="en-US" sz="1600" i="1" dirty="0">
                <a:latin typeface="Arial Narrow" panose="020B0604020202020204" pitchFamily="34" charset="0"/>
                <a:cs typeface="Arial Narrow" panose="020B0604020202020204" pitchFamily="34" charset="0"/>
              </a:rPr>
              <a:t>: </a:t>
            </a:r>
            <a:r>
              <a:rPr lang="en-US" sz="1600" dirty="0">
                <a:latin typeface="Arial Narrow" panose="020B0604020202020204" pitchFamily="34" charset="0"/>
                <a:cs typeface="Arial Narrow" panose="020B0604020202020204" pitchFamily="34" charset="0"/>
              </a:rPr>
              <a:t>Informal, no employees, turnover below VAT threshold, subsistence businesses.</a:t>
            </a:r>
          </a:p>
          <a:p>
            <a:pPr marL="285750" indent="-285750"/>
            <a:r>
              <a:rPr lang="en-US" sz="1600" b="1" i="1" dirty="0">
                <a:latin typeface="Arial Narrow" panose="020B0604020202020204" pitchFamily="34" charset="0"/>
                <a:cs typeface="Arial Narrow" panose="020B0604020202020204" pitchFamily="34" charset="0"/>
              </a:rPr>
              <a:t>Micro Enterprises</a:t>
            </a:r>
            <a:r>
              <a:rPr lang="en-US" sz="1600" i="1" dirty="0">
                <a:latin typeface="Arial Narrow" panose="020B0604020202020204" pitchFamily="34" charset="0"/>
                <a:cs typeface="Arial Narrow" panose="020B0604020202020204" pitchFamily="34" charset="0"/>
              </a:rPr>
              <a:t>: </a:t>
            </a:r>
            <a:r>
              <a:rPr lang="en-US" sz="1600" dirty="0">
                <a:latin typeface="Arial Narrow" panose="020B0604020202020204" pitchFamily="34" charset="0"/>
                <a:cs typeface="Arial Narrow" panose="020B0604020202020204" pitchFamily="34" charset="0"/>
              </a:rPr>
              <a:t>&lt;10 employees, turnover &lt;R15 million; includes small-scale guesthouses and local tour operators.</a:t>
            </a:r>
          </a:p>
          <a:p>
            <a:pPr marL="285750" indent="-285750"/>
            <a:r>
              <a:rPr lang="en-US" sz="1600" b="1" i="1" dirty="0">
                <a:latin typeface="Arial Narrow" panose="020B0604020202020204" pitchFamily="34" charset="0"/>
                <a:cs typeface="Arial Narrow" panose="020B0604020202020204" pitchFamily="34" charset="0"/>
              </a:rPr>
              <a:t>Small Enterprises</a:t>
            </a:r>
            <a:r>
              <a:rPr lang="en-US" sz="1600" i="1" dirty="0">
                <a:latin typeface="Arial Narrow" panose="020B0604020202020204" pitchFamily="34" charset="0"/>
                <a:cs typeface="Arial Narrow" panose="020B0604020202020204" pitchFamily="34" charset="0"/>
              </a:rPr>
              <a:t>: </a:t>
            </a:r>
            <a:r>
              <a:rPr lang="en-US" sz="1600" dirty="0">
                <a:latin typeface="Arial Narrow" panose="020B0604020202020204" pitchFamily="34" charset="0"/>
                <a:cs typeface="Arial Narrow" panose="020B0604020202020204" pitchFamily="34" charset="0"/>
              </a:rPr>
              <a:t>10-50 employees, turnover between R15 million and R60 million; includes boutique hotels and restaurants.</a:t>
            </a:r>
          </a:p>
          <a:p>
            <a:pPr marL="285750" indent="-285750"/>
            <a:r>
              <a:rPr lang="en-US" sz="1600" b="1" i="1" dirty="0">
                <a:latin typeface="Arial Narrow" panose="020B0604020202020204" pitchFamily="34" charset="0"/>
                <a:cs typeface="Arial Narrow" panose="020B0604020202020204" pitchFamily="34" charset="0"/>
              </a:rPr>
              <a:t>Medium Enterprises</a:t>
            </a:r>
            <a:r>
              <a:rPr lang="en-US" sz="1600" i="1" dirty="0">
                <a:latin typeface="Arial Narrow" panose="020B0604020202020204" pitchFamily="34" charset="0"/>
                <a:cs typeface="Arial Narrow" panose="020B0604020202020204" pitchFamily="34" charset="0"/>
              </a:rPr>
              <a:t>: </a:t>
            </a:r>
            <a:r>
              <a:rPr lang="en-US" sz="1600" dirty="0">
                <a:latin typeface="Arial Narrow" panose="020B0604020202020204" pitchFamily="34" charset="0"/>
                <a:cs typeface="Arial Narrow" panose="020B0604020202020204" pitchFamily="34" charset="0"/>
              </a:rPr>
              <a:t>51-200 employees, turnover between R60 million and R220 million; includes larger hotels and lodges.</a:t>
            </a:r>
          </a:p>
          <a:p>
            <a:endParaRPr lang="en-ZA" sz="600" dirty="0">
              <a:latin typeface="Arial Narrow" panose="020B0604020202020204" pitchFamily="34" charset="0"/>
              <a:cs typeface="Arial Narrow" panose="020B0604020202020204" pitchFamily="34" charset="0"/>
            </a:endParaRPr>
          </a:p>
        </p:txBody>
      </p:sp>
      <p:sp>
        <p:nvSpPr>
          <p:cNvPr id="4" name="Content Placeholder 3">
            <a:extLst>
              <a:ext uri="{FF2B5EF4-FFF2-40B4-BE49-F238E27FC236}">
                <a16:creationId xmlns:a16="http://schemas.microsoft.com/office/drawing/2014/main" id="{3C26D8B4-388D-1C5F-9408-B2839BFABD75}"/>
              </a:ext>
            </a:extLst>
          </p:cNvPr>
          <p:cNvSpPr>
            <a:spLocks noGrp="1"/>
          </p:cNvSpPr>
          <p:nvPr>
            <p:ph sz="half" idx="2"/>
          </p:nvPr>
        </p:nvSpPr>
        <p:spPr>
          <a:xfrm>
            <a:off x="5509997" y="1496291"/>
            <a:ext cx="6547552" cy="4893876"/>
          </a:xfrm>
        </p:spPr>
        <p:style>
          <a:lnRef idx="2">
            <a:schemeClr val="dk1"/>
          </a:lnRef>
          <a:fillRef idx="1">
            <a:schemeClr val="lt1"/>
          </a:fillRef>
          <a:effectRef idx="0">
            <a:schemeClr val="dk1"/>
          </a:effectRef>
          <a:fontRef idx="minor">
            <a:schemeClr val="dk1"/>
          </a:fontRef>
        </p:style>
        <p:txBody>
          <a:bodyPr>
            <a:normAutofit fontScale="70000" lnSpcReduction="20000"/>
          </a:bodyPr>
          <a:lstStyle/>
          <a:p>
            <a:pPr marL="0" indent="0">
              <a:buNone/>
            </a:pPr>
            <a:r>
              <a:rPr lang="en-US" b="1" dirty="0">
                <a:latin typeface="Arial Narrow" panose="020B0604020202020204" pitchFamily="34" charset="0"/>
                <a:cs typeface="Arial Narrow" panose="020B0604020202020204" pitchFamily="34" charset="0"/>
              </a:rPr>
              <a:t>Key Policies:</a:t>
            </a:r>
          </a:p>
          <a:p>
            <a:pPr marL="742950" lvl="1" indent="-285750"/>
            <a:r>
              <a:rPr lang="en-US" dirty="0">
                <a:latin typeface="Arial Narrow" panose="020B0604020202020204" pitchFamily="34" charset="0"/>
                <a:cs typeface="Arial Narrow" panose="020B0604020202020204" pitchFamily="34" charset="0"/>
              </a:rPr>
              <a:t>National Tourism Sector Strategy (NTSS) and National Development Plan (NDP) prioritize tourism SMMEs for job creation and economic development (Department of Tourism, 2017; National Planning Commission, 2012).</a:t>
            </a:r>
          </a:p>
          <a:p>
            <a:pPr marL="742950" lvl="1" indent="-285750"/>
            <a:r>
              <a:rPr lang="en-US" dirty="0">
                <a:latin typeface="Arial Narrow" panose="020B0604020202020204" pitchFamily="34" charset="0"/>
                <a:cs typeface="Arial Narrow" panose="020B0604020202020204" pitchFamily="34" charset="0"/>
              </a:rPr>
              <a:t>Tourism Enterprise Partnership (TEP) and Tourism Transformation Fund support previously disadvantaged groups in tourism (Rogerson, 2005).</a:t>
            </a:r>
          </a:p>
          <a:p>
            <a:pPr marL="0" indent="0">
              <a:buNone/>
            </a:pPr>
            <a:r>
              <a:rPr lang="en-US" b="1" dirty="0">
                <a:latin typeface="Arial Narrow" panose="020B0604020202020204" pitchFamily="34" charset="0"/>
                <a:cs typeface="Arial Narrow" panose="020B0604020202020204" pitchFamily="34" charset="0"/>
              </a:rPr>
              <a:t>Strategic Focus:</a:t>
            </a:r>
          </a:p>
          <a:p>
            <a:pPr marL="742950" lvl="1" indent="-285750"/>
            <a:r>
              <a:rPr lang="en-US" dirty="0">
                <a:latin typeface="Arial Narrow" panose="020B0604020202020204" pitchFamily="34" charset="0"/>
                <a:cs typeface="Arial Narrow" panose="020B0604020202020204" pitchFamily="34" charset="0"/>
              </a:rPr>
              <a:t>Access to Finance: Government-backed funding (e.g., SEFA, IDC) for more flexible loans (Fatoki, 2014).</a:t>
            </a:r>
          </a:p>
          <a:p>
            <a:pPr marL="742950" lvl="1" indent="-285750"/>
            <a:r>
              <a:rPr lang="en-US" dirty="0">
                <a:latin typeface="Arial Narrow" panose="020B0604020202020204" pitchFamily="34" charset="0"/>
                <a:cs typeface="Arial Narrow" panose="020B0604020202020204" pitchFamily="34" charset="0"/>
              </a:rPr>
              <a:t>Regulatory Reform: Simplification of business registration and compliance (National Planning Commission, 2012).</a:t>
            </a:r>
          </a:p>
          <a:p>
            <a:pPr marL="742950" lvl="1" indent="-285750"/>
            <a:r>
              <a:rPr lang="en-US" dirty="0">
                <a:latin typeface="Arial Narrow" panose="020B0604020202020204" pitchFamily="34" charset="0"/>
                <a:cs typeface="Arial Narrow" panose="020B0604020202020204" pitchFamily="34" charset="0"/>
              </a:rPr>
              <a:t>Infrastructure Development: Focus on improving infrastructure in rural areas (Rogerson, 2018).</a:t>
            </a:r>
          </a:p>
          <a:p>
            <a:pPr marL="0" indent="0">
              <a:buNone/>
            </a:pPr>
            <a:r>
              <a:rPr lang="en-US" b="1" dirty="0">
                <a:latin typeface="Arial Narrow" panose="020B0604020202020204" pitchFamily="34" charset="0"/>
                <a:cs typeface="Arial Narrow" panose="020B0604020202020204" pitchFamily="34" charset="0"/>
              </a:rPr>
              <a:t>Key Institutions:</a:t>
            </a:r>
          </a:p>
          <a:p>
            <a:pPr marL="742950" lvl="1" indent="-285750"/>
            <a:r>
              <a:rPr lang="en-US" dirty="0">
                <a:latin typeface="Arial Narrow" panose="020B0604020202020204" pitchFamily="34" charset="0"/>
                <a:cs typeface="Arial Narrow" panose="020B0604020202020204" pitchFamily="34" charset="0"/>
              </a:rPr>
              <a:t>DSBD: Leads small business policy development (Department of Small Business Development, 2019).</a:t>
            </a:r>
          </a:p>
          <a:p>
            <a:pPr marL="742950" lvl="1" indent="-285750"/>
            <a:r>
              <a:rPr lang="en-US" dirty="0">
                <a:latin typeface="Arial Narrow" panose="020B0604020202020204" pitchFamily="34" charset="0"/>
                <a:cs typeface="Arial Narrow" panose="020B0604020202020204" pitchFamily="34" charset="0"/>
              </a:rPr>
              <a:t>SEDA: Offers non-financial support like mentoring and training (SEDA, 2019).</a:t>
            </a:r>
          </a:p>
          <a:p>
            <a:pPr marL="742950" lvl="1" indent="-285750"/>
            <a:r>
              <a:rPr lang="en-US" dirty="0">
                <a:latin typeface="Arial Narrow" panose="020B0604020202020204" pitchFamily="34" charset="0"/>
                <a:cs typeface="Arial Narrow" panose="020B0604020202020204" pitchFamily="34" charset="0"/>
              </a:rPr>
              <a:t>SEFA: Provides financial support through loans and guarantees (Fatoki, 2014).</a:t>
            </a:r>
          </a:p>
          <a:p>
            <a:pPr marL="742950" lvl="1" indent="-285750"/>
            <a:r>
              <a:rPr lang="en-US" dirty="0">
                <a:latin typeface="Arial Narrow" panose="020B0604020202020204" pitchFamily="34" charset="0"/>
                <a:cs typeface="Arial Narrow" panose="020B0604020202020204" pitchFamily="34" charset="0"/>
              </a:rPr>
              <a:t>BBSDP: Supports black-owned small businesses (Department of Trade and Industry, 2018).</a:t>
            </a:r>
          </a:p>
          <a:p>
            <a:pPr marL="742950" lvl="1" indent="-285750"/>
            <a:r>
              <a:rPr lang="en-US" dirty="0">
                <a:latin typeface="Arial Narrow" panose="020B0604020202020204" pitchFamily="34" charset="0"/>
                <a:cs typeface="Arial Narrow" panose="020B0604020202020204" pitchFamily="34" charset="0"/>
              </a:rPr>
              <a:t>TEP: Focuses on tourism SMMEs with capacity-building programs and market linkages (Rogerson &amp; Rogerson, 2020).</a:t>
            </a:r>
          </a:p>
          <a:p>
            <a:pPr marL="0" indent="0">
              <a:buNone/>
            </a:pPr>
            <a:r>
              <a:rPr lang="en-US" b="1" dirty="0">
                <a:latin typeface="Arial Narrow" panose="020B0604020202020204" pitchFamily="34" charset="0"/>
                <a:cs typeface="Arial Narrow" panose="020B0604020202020204" pitchFamily="34" charset="0"/>
              </a:rPr>
              <a:t>Challenges:</a:t>
            </a:r>
          </a:p>
          <a:p>
            <a:pPr marL="742950" lvl="1" indent="-285750"/>
            <a:r>
              <a:rPr lang="en-US" dirty="0">
                <a:latin typeface="Arial Narrow" panose="020B0604020202020204" pitchFamily="34" charset="0"/>
                <a:cs typeface="Arial Narrow" panose="020B0604020202020204" pitchFamily="34" charset="0"/>
              </a:rPr>
              <a:t>Implementation Gaps: Bureaucratic inefficiencies, corruption, and lack of coordination delay support (Rogerson &amp; Rogerson, 2021).</a:t>
            </a:r>
          </a:p>
          <a:p>
            <a:pPr marL="742950" lvl="1" indent="-285750"/>
            <a:r>
              <a:rPr lang="en-US" dirty="0">
                <a:latin typeface="Arial Narrow" panose="020B0604020202020204" pitchFamily="34" charset="0"/>
                <a:cs typeface="Arial Narrow" panose="020B0604020202020204" pitchFamily="34" charset="0"/>
              </a:rPr>
              <a:t>Access to Finance: Complex application processes and high borrowing costs (Fatoki, 2014).</a:t>
            </a:r>
          </a:p>
          <a:p>
            <a:pPr marL="742950" lvl="1" indent="-285750"/>
            <a:r>
              <a:rPr lang="en-US" dirty="0">
                <a:latin typeface="Arial Narrow" panose="020B0604020202020204" pitchFamily="34" charset="0"/>
                <a:cs typeface="Arial Narrow" panose="020B0604020202020204" pitchFamily="34" charset="0"/>
              </a:rPr>
              <a:t>Regulatory Burden: Compliance with tax, </a:t>
            </a:r>
            <a:r>
              <a:rPr lang="en-US" dirty="0" err="1">
                <a:latin typeface="Arial Narrow" panose="020B0604020202020204" pitchFamily="34" charset="0"/>
                <a:cs typeface="Arial Narrow" panose="020B0604020202020204" pitchFamily="34" charset="0"/>
              </a:rPr>
              <a:t>labour</a:t>
            </a:r>
            <a:r>
              <a:rPr lang="en-US" dirty="0">
                <a:latin typeface="Arial Narrow" panose="020B0604020202020204" pitchFamily="34" charset="0"/>
                <a:cs typeface="Arial Narrow" panose="020B0604020202020204" pitchFamily="34" charset="0"/>
              </a:rPr>
              <a:t> laws, and sector-specific standards is difficult for small businesses (Rogerson, 2018).</a:t>
            </a:r>
          </a:p>
          <a:p>
            <a:endParaRPr lang="en-ZA" sz="600" dirty="0">
              <a:latin typeface="Arial Narrow" panose="020B0604020202020204" pitchFamily="34" charset="0"/>
              <a:cs typeface="Arial Narrow" panose="020B0604020202020204" pitchFamily="34" charset="0"/>
            </a:endParaRPr>
          </a:p>
        </p:txBody>
      </p:sp>
    </p:spTree>
    <p:extLst>
      <p:ext uri="{BB962C8B-B14F-4D97-AF65-F5344CB8AC3E}">
        <p14:creationId xmlns:p14="http://schemas.microsoft.com/office/powerpoint/2010/main" val="36090368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41545E2-7219-6D5B-8458-DA2DF81088BB}"/>
              </a:ext>
            </a:extLst>
          </p:cNvPr>
          <p:cNvSpPr>
            <a:spLocks noGrp="1"/>
          </p:cNvSpPr>
          <p:nvPr>
            <p:ph type="title"/>
          </p:nvPr>
        </p:nvSpPr>
        <p:spPr/>
        <p:txBody>
          <a:bodyPr>
            <a:normAutofit fontScale="90000"/>
          </a:bodyPr>
          <a:lstStyle/>
          <a:p>
            <a:r>
              <a:rPr lang="en-US" b="1" dirty="0"/>
              <a:t>Tourism SMMEs in South Africa: Key Drivers of Economic Growth and Inclusive Development</a:t>
            </a:r>
            <a:endParaRPr lang="en-ZA" dirty="0"/>
          </a:p>
        </p:txBody>
      </p:sp>
      <p:sp>
        <p:nvSpPr>
          <p:cNvPr id="5" name="Content Placeholder 4">
            <a:extLst>
              <a:ext uri="{FF2B5EF4-FFF2-40B4-BE49-F238E27FC236}">
                <a16:creationId xmlns:a16="http://schemas.microsoft.com/office/drawing/2014/main" id="{3A2032AC-FD29-112E-01A9-ACCF94AFA4FA}"/>
              </a:ext>
            </a:extLst>
          </p:cNvPr>
          <p:cNvSpPr>
            <a:spLocks noGrp="1"/>
          </p:cNvSpPr>
          <p:nvPr>
            <p:ph idx="1"/>
          </p:nvPr>
        </p:nvSpPr>
        <p:spPr>
          <a:xfrm>
            <a:off x="368301" y="1268413"/>
            <a:ext cx="5107214" cy="4716462"/>
          </a:xfrm>
        </p:spPr>
        <p:style>
          <a:lnRef idx="2">
            <a:schemeClr val="dk1"/>
          </a:lnRef>
          <a:fillRef idx="1">
            <a:schemeClr val="lt1"/>
          </a:fillRef>
          <a:effectRef idx="0">
            <a:schemeClr val="dk1"/>
          </a:effectRef>
          <a:fontRef idx="minor">
            <a:schemeClr val="dk1"/>
          </a:fontRef>
        </p:style>
        <p:txBody>
          <a:bodyPr>
            <a:normAutofit fontScale="92500" lnSpcReduction="20000"/>
          </a:bodyPr>
          <a:lstStyle/>
          <a:p>
            <a:pPr>
              <a:buFont typeface="Arial" panose="020B0604020202020204" pitchFamily="34" charset="0"/>
              <a:buChar char="•"/>
            </a:pPr>
            <a:r>
              <a:rPr lang="en-US" b="1" dirty="0">
                <a:latin typeface="Arial Narrow" panose="020B0604020202020204" pitchFamily="34" charset="0"/>
                <a:cs typeface="Arial Narrow" panose="020B0604020202020204" pitchFamily="34" charset="0"/>
              </a:rPr>
              <a:t>Economic Importance</a:t>
            </a:r>
            <a:r>
              <a:rPr lang="en-US" dirty="0">
                <a:latin typeface="Arial Narrow" panose="020B0604020202020204" pitchFamily="34" charset="0"/>
                <a:cs typeface="Arial Narrow" panose="020B0604020202020204" pitchFamily="34" charset="0"/>
              </a:rPr>
              <a:t>: SMMEs play a pivotal role in South Africa's economy, especially post-apartheid, contributing significantly to economic growth, job creation, and poverty alleviation (</a:t>
            </a:r>
            <a:r>
              <a:rPr lang="en-US" dirty="0" err="1">
                <a:latin typeface="Arial Narrow" panose="020B0604020202020204" pitchFamily="34" charset="0"/>
                <a:cs typeface="Arial Narrow" panose="020B0604020202020204" pitchFamily="34" charset="0"/>
              </a:rPr>
              <a:t>Maziriri</a:t>
            </a:r>
            <a:r>
              <a:rPr lang="en-US" dirty="0">
                <a:latin typeface="Arial Narrow" panose="020B0604020202020204" pitchFamily="34" charset="0"/>
                <a:cs typeface="Arial Narrow" panose="020B0604020202020204" pitchFamily="34" charset="0"/>
              </a:rPr>
              <a:t> &amp; </a:t>
            </a:r>
            <a:r>
              <a:rPr lang="en-US" dirty="0" err="1">
                <a:latin typeface="Arial Narrow" panose="020B0604020202020204" pitchFamily="34" charset="0"/>
                <a:cs typeface="Arial Narrow" panose="020B0604020202020204" pitchFamily="34" charset="0"/>
              </a:rPr>
              <a:t>Chivandi</a:t>
            </a:r>
            <a:r>
              <a:rPr lang="en-US" dirty="0">
                <a:latin typeface="Arial Narrow" panose="020B0604020202020204" pitchFamily="34" charset="0"/>
                <a:cs typeface="Arial Narrow" panose="020B0604020202020204" pitchFamily="34" charset="0"/>
              </a:rPr>
              <a:t>, 2020; Rogerson, 2004).</a:t>
            </a:r>
          </a:p>
          <a:p>
            <a:pPr>
              <a:buFont typeface="Arial" panose="020B0604020202020204" pitchFamily="34" charset="0"/>
              <a:buChar char="•"/>
            </a:pPr>
            <a:r>
              <a:rPr lang="en-US" b="1" dirty="0">
                <a:latin typeface="Arial Narrow" panose="020B0604020202020204" pitchFamily="34" charset="0"/>
                <a:cs typeface="Arial Narrow" panose="020B0604020202020204" pitchFamily="34" charset="0"/>
              </a:rPr>
              <a:t>Tourism Sector</a:t>
            </a:r>
            <a:r>
              <a:rPr lang="en-US" dirty="0">
                <a:latin typeface="Arial Narrow" panose="020B0604020202020204" pitchFamily="34" charset="0"/>
                <a:cs typeface="Arial Narrow" panose="020B0604020202020204" pitchFamily="34" charset="0"/>
              </a:rPr>
              <a:t>: Tourism is crucial, contributing 8.2% to GDP and providing 8.8% of jobs in 2023 (WTTC, 2024). Around 95% of tourism enterprises are SMMEs (Rogerson &amp; Rogerson, 2020).</a:t>
            </a:r>
          </a:p>
          <a:p>
            <a:pPr>
              <a:buFont typeface="Arial" panose="020B0604020202020204" pitchFamily="34" charset="0"/>
              <a:buChar char="•"/>
            </a:pPr>
            <a:r>
              <a:rPr lang="en-US" b="1" dirty="0">
                <a:latin typeface="Arial Narrow" panose="020B0604020202020204" pitchFamily="34" charset="0"/>
                <a:cs typeface="Arial Narrow" panose="020B0604020202020204" pitchFamily="34" charset="0"/>
              </a:rPr>
              <a:t>Key Areas of Impact</a:t>
            </a:r>
            <a:r>
              <a:rPr lang="en-US" dirty="0">
                <a:latin typeface="Arial Narrow" panose="020B0604020202020204" pitchFamily="34" charset="0"/>
                <a:cs typeface="Arial Narrow" panose="020B0604020202020204" pitchFamily="34" charset="0"/>
              </a:rPr>
              <a:t>: These enterprises span across accommodation, transport, food, and entertainment, fostering inclusive growth for marginalized groups (Black South Africans, women, rural communities) and contributing to local economic development (LED).</a:t>
            </a:r>
          </a:p>
          <a:p>
            <a:pPr>
              <a:buFont typeface="Arial" panose="020B0604020202020204" pitchFamily="34" charset="0"/>
              <a:buChar char="•"/>
            </a:pPr>
            <a:r>
              <a:rPr lang="en-US" b="1" dirty="0">
                <a:latin typeface="Arial Narrow" panose="020B0604020202020204" pitchFamily="34" charset="0"/>
                <a:cs typeface="Arial Narrow" panose="020B0604020202020204" pitchFamily="34" charset="0"/>
              </a:rPr>
              <a:t>Challenges:</a:t>
            </a:r>
            <a:r>
              <a:rPr lang="en-US" dirty="0">
                <a:latin typeface="Arial Narrow" panose="020B0604020202020204" pitchFamily="34" charset="0"/>
                <a:cs typeface="Arial Narrow" panose="020B0604020202020204" pitchFamily="34" charset="0"/>
              </a:rPr>
              <a:t> Despite their significance, tourism SMMEs face growth barriers, including lack of tailored support, limited resources, and socio-economic challenges.</a:t>
            </a:r>
          </a:p>
          <a:p>
            <a:endParaRPr lang="en-ZA" dirty="0">
              <a:latin typeface="Arial Narrow" panose="020B0604020202020204" pitchFamily="34" charset="0"/>
              <a:cs typeface="Arial Narrow" panose="020B0604020202020204" pitchFamily="34" charset="0"/>
            </a:endParaRPr>
          </a:p>
        </p:txBody>
      </p:sp>
      <p:sp>
        <p:nvSpPr>
          <p:cNvPr id="2" name="Content Placeholder 2">
            <a:extLst>
              <a:ext uri="{FF2B5EF4-FFF2-40B4-BE49-F238E27FC236}">
                <a16:creationId xmlns:a16="http://schemas.microsoft.com/office/drawing/2014/main" id="{186E697E-3215-3A85-5421-31E90771336B}"/>
              </a:ext>
            </a:extLst>
          </p:cNvPr>
          <p:cNvSpPr txBox="1">
            <a:spLocks/>
          </p:cNvSpPr>
          <p:nvPr/>
        </p:nvSpPr>
        <p:spPr>
          <a:xfrm>
            <a:off x="6281057" y="1268413"/>
            <a:ext cx="5539468" cy="4716462"/>
          </a:xfrm>
          <a:prstGeom prst="rect">
            <a:avLst/>
          </a:prstGeom>
        </p:spPr>
        <p:style>
          <a:lnRef idx="2">
            <a:schemeClr val="dk1"/>
          </a:lnRef>
          <a:fillRef idx="1">
            <a:schemeClr val="lt1"/>
          </a:fillRef>
          <a:effectRef idx="0">
            <a:schemeClr val="dk1"/>
          </a:effectRef>
          <a:fontRef idx="minor">
            <a:schemeClr val="dk1"/>
          </a:fontRef>
        </p:style>
        <p:txBody>
          <a:bodyPr vert="horz" lIns="0" tIns="45720" rIns="91440" bIns="45720" rtlCol="0">
            <a:normAutofit fontScale="85000" lnSpcReduction="10000"/>
          </a:bodyPr>
          <a:lstStyle>
            <a:lvl1pPr marL="165100" indent="-165100" algn="l" defTabSz="914400" rtl="0" eaLnBrk="1" latinLnBrk="0" hangingPunct="1">
              <a:lnSpc>
                <a:spcPct val="120000"/>
              </a:lnSpc>
              <a:spcBef>
                <a:spcPts val="300"/>
              </a:spcBef>
              <a:buFont typeface="Arial" panose="020B0604020202020204" pitchFamily="34" charset="0"/>
              <a:buChar char="•"/>
              <a:defRPr sz="1800" kern="1200">
                <a:solidFill>
                  <a:schemeClr val="dk1"/>
                </a:solidFill>
                <a:latin typeface="+mn-lt"/>
                <a:ea typeface="+mn-ea"/>
                <a:cs typeface="+mn-cs"/>
              </a:defRPr>
            </a:lvl1pPr>
            <a:lvl2pPr marL="338138" indent="-182563" algn="l" defTabSz="914400" rtl="0" eaLnBrk="1" latinLnBrk="0" hangingPunct="1">
              <a:lnSpc>
                <a:spcPct val="120000"/>
              </a:lnSpc>
              <a:spcBef>
                <a:spcPts val="300"/>
              </a:spcBef>
              <a:buFont typeface="Arial" panose="020B0604020202020204" pitchFamily="34" charset="0"/>
              <a:buChar char="•"/>
              <a:defRPr sz="1600" kern="1200">
                <a:solidFill>
                  <a:schemeClr val="dk1"/>
                </a:solidFill>
                <a:latin typeface="+mn-lt"/>
                <a:ea typeface="+mn-ea"/>
                <a:cs typeface="+mn-cs"/>
              </a:defRPr>
            </a:lvl2pPr>
            <a:lvl3pPr marL="530225" indent="-182563" algn="l" defTabSz="914400" rtl="0" eaLnBrk="1" latinLnBrk="0" hangingPunct="1">
              <a:lnSpc>
                <a:spcPct val="120000"/>
              </a:lnSpc>
              <a:spcBef>
                <a:spcPts val="300"/>
              </a:spcBef>
              <a:buFont typeface="Arial" panose="020B0604020202020204" pitchFamily="34" charset="0"/>
              <a:buChar char="•"/>
              <a:defRPr sz="1400" kern="1200">
                <a:solidFill>
                  <a:schemeClr val="dk1"/>
                </a:solidFill>
                <a:latin typeface="+mn-lt"/>
                <a:ea typeface="+mn-ea"/>
                <a:cs typeface="+mn-cs"/>
              </a:defRPr>
            </a:lvl3pPr>
            <a:lvl4pPr marL="676275" indent="-155575" algn="l" defTabSz="914400" rtl="0" eaLnBrk="1" latinLnBrk="0" hangingPunct="1">
              <a:lnSpc>
                <a:spcPct val="120000"/>
              </a:lnSpc>
              <a:spcBef>
                <a:spcPts val="300"/>
              </a:spcBef>
              <a:buFont typeface="Arial" panose="020B0604020202020204" pitchFamily="34" charset="0"/>
              <a:buChar char="•"/>
              <a:defRPr sz="1200" kern="1200">
                <a:solidFill>
                  <a:schemeClr val="dk1"/>
                </a:solidFill>
                <a:latin typeface="+mn-lt"/>
                <a:ea typeface="+mn-ea"/>
                <a:cs typeface="+mn-cs"/>
              </a:defRPr>
            </a:lvl4pPr>
            <a:lvl5pPr marL="822325" indent="-136525" algn="l" defTabSz="914400" rtl="0" eaLnBrk="1" latinLnBrk="0" hangingPunct="1">
              <a:lnSpc>
                <a:spcPct val="120000"/>
              </a:lnSpc>
              <a:spcBef>
                <a:spcPts val="300"/>
              </a:spcBef>
              <a:buFont typeface="Arial" panose="020B0604020202020204" pitchFamily="34" charset="0"/>
              <a:buChar char="•"/>
              <a:defRPr sz="10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algn="just">
              <a:buFont typeface="+mj-lt"/>
              <a:buAutoNum type="arabicPeriod"/>
            </a:pPr>
            <a:r>
              <a:rPr lang="en-US" sz="2000" b="1" dirty="0">
                <a:latin typeface="Arial Narrow" panose="020B0604020202020204" pitchFamily="34" charset="0"/>
                <a:cs typeface="Arial Narrow" panose="020B0604020202020204" pitchFamily="34" charset="0"/>
              </a:rPr>
              <a:t>Access to Finance</a:t>
            </a:r>
            <a:r>
              <a:rPr lang="en-US" sz="2000" dirty="0">
                <a:latin typeface="Arial Narrow" panose="020B0604020202020204" pitchFamily="34" charset="0"/>
                <a:cs typeface="Arial Narrow" panose="020B0604020202020204" pitchFamily="34" charset="0"/>
              </a:rPr>
              <a:t>: Difficulty in securing capital due to stringent bank requirements and tourism’s high-risk perception. Many SMMEs rely on personal savings or informal loans, limiting growth potential (Fatoki, 2011; Moagi et al., 2021).</a:t>
            </a:r>
          </a:p>
          <a:p>
            <a:pPr algn="just">
              <a:buFont typeface="+mj-lt"/>
              <a:buAutoNum type="arabicPeriod"/>
            </a:pPr>
            <a:r>
              <a:rPr lang="en-US" sz="2000" b="1" dirty="0">
                <a:latin typeface="Arial Narrow" panose="020B0604020202020204" pitchFamily="34" charset="0"/>
                <a:cs typeface="Arial Narrow" panose="020B0604020202020204" pitchFamily="34" charset="0"/>
              </a:rPr>
              <a:t>Market Access</a:t>
            </a:r>
            <a:r>
              <a:rPr lang="en-US" sz="2000" dirty="0">
                <a:latin typeface="Arial Narrow" panose="020B0604020202020204" pitchFamily="34" charset="0"/>
                <a:cs typeface="Arial Narrow" panose="020B0604020202020204" pitchFamily="34" charset="0"/>
              </a:rPr>
              <a:t>: Limited access to markets and inadequate marketing capabilities, including underuse of social media and digital platforms. Digital literacy remains a barrier (Cant, 2012; Sheik, 2023).</a:t>
            </a:r>
          </a:p>
          <a:p>
            <a:pPr algn="just">
              <a:buFont typeface="+mj-lt"/>
              <a:buAutoNum type="arabicPeriod"/>
            </a:pPr>
            <a:r>
              <a:rPr lang="en-US" sz="2000" b="1" dirty="0">
                <a:latin typeface="Arial Narrow" panose="020B0604020202020204" pitchFamily="34" charset="0"/>
                <a:cs typeface="Arial Narrow" panose="020B0604020202020204" pitchFamily="34" charset="0"/>
              </a:rPr>
              <a:t>Human Resource Capacity</a:t>
            </a:r>
            <a:r>
              <a:rPr lang="en-US" sz="2000" dirty="0">
                <a:latin typeface="Arial Narrow" panose="020B0604020202020204" pitchFamily="34" charset="0"/>
                <a:cs typeface="Arial Narrow" panose="020B0604020202020204" pitchFamily="34" charset="0"/>
              </a:rPr>
              <a:t>: Limited access to skilled labor, affecting service quality, especially in rural areas with few training opportunities (Adinolfi et al., 2018; Nicolaides, 2020).</a:t>
            </a:r>
          </a:p>
          <a:p>
            <a:pPr algn="just">
              <a:buFont typeface="+mj-lt"/>
              <a:buAutoNum type="arabicPeriod"/>
            </a:pPr>
            <a:r>
              <a:rPr lang="en-US" sz="2000" b="1" dirty="0">
                <a:latin typeface="Arial Narrow" panose="020B0604020202020204" pitchFamily="34" charset="0"/>
                <a:cs typeface="Arial Narrow" panose="020B0604020202020204" pitchFamily="34" charset="0"/>
              </a:rPr>
              <a:t>Systemic Issues</a:t>
            </a:r>
            <a:r>
              <a:rPr lang="en-US" sz="2000" dirty="0">
                <a:latin typeface="Arial Narrow" panose="020B0604020202020204" pitchFamily="34" charset="0"/>
                <a:cs typeface="Arial Narrow" panose="020B0604020202020204" pitchFamily="34" charset="0"/>
              </a:rPr>
              <a:t>: Poor infrastructure, regulatory challenges, and seasonal demand fluctuations further hinder growth (</a:t>
            </a:r>
            <a:r>
              <a:rPr lang="en-US" sz="2000" dirty="0" err="1">
                <a:latin typeface="Arial Narrow" panose="020B0604020202020204" pitchFamily="34" charset="0"/>
                <a:cs typeface="Arial Narrow" panose="020B0604020202020204" pitchFamily="34" charset="0"/>
              </a:rPr>
              <a:t>Enwereji</a:t>
            </a:r>
            <a:r>
              <a:rPr lang="en-US" sz="2000" dirty="0">
                <a:latin typeface="Arial Narrow" panose="020B0604020202020204" pitchFamily="34" charset="0"/>
                <a:cs typeface="Arial Narrow" panose="020B0604020202020204" pitchFamily="34" charset="0"/>
              </a:rPr>
              <a:t>, 2023; Harilal &amp; Nyikana, 2019).</a:t>
            </a:r>
          </a:p>
          <a:p>
            <a:pPr algn="just"/>
            <a:endParaRPr lang="en-ZA" sz="2000" dirty="0">
              <a:latin typeface="Arial Narrow" panose="020B0604020202020204" pitchFamily="34" charset="0"/>
              <a:cs typeface="Arial Narrow" panose="020B0604020202020204" pitchFamily="34" charset="0"/>
            </a:endParaRPr>
          </a:p>
        </p:txBody>
      </p:sp>
      <p:sp>
        <p:nvSpPr>
          <p:cNvPr id="7" name="Right Bracket 6">
            <a:extLst>
              <a:ext uri="{FF2B5EF4-FFF2-40B4-BE49-F238E27FC236}">
                <a16:creationId xmlns:a16="http://schemas.microsoft.com/office/drawing/2014/main" id="{4E6925EC-32A1-0D4A-8A59-11CCE38186F0}"/>
              </a:ext>
            </a:extLst>
          </p:cNvPr>
          <p:cNvSpPr/>
          <p:nvPr/>
        </p:nvSpPr>
        <p:spPr>
          <a:xfrm>
            <a:off x="5236029" y="4811486"/>
            <a:ext cx="130628" cy="778101"/>
          </a:xfrm>
          <a:prstGeom prst="rightBracket">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ZA"/>
          </a:p>
        </p:txBody>
      </p:sp>
      <p:cxnSp>
        <p:nvCxnSpPr>
          <p:cNvPr id="9" name="Straight Arrow Connector 8">
            <a:extLst>
              <a:ext uri="{FF2B5EF4-FFF2-40B4-BE49-F238E27FC236}">
                <a16:creationId xmlns:a16="http://schemas.microsoft.com/office/drawing/2014/main" id="{E1C1E432-BCB1-4DB5-B0CC-1C9DE67AD344}"/>
              </a:ext>
            </a:extLst>
          </p:cNvPr>
          <p:cNvCxnSpPr/>
          <p:nvPr/>
        </p:nvCxnSpPr>
        <p:spPr>
          <a:xfrm flipV="1">
            <a:off x="5366657" y="1654629"/>
            <a:ext cx="914400" cy="339634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91619B87-70F9-0111-54E2-3C209A158F8F}"/>
              </a:ext>
            </a:extLst>
          </p:cNvPr>
          <p:cNvCxnSpPr/>
          <p:nvPr/>
        </p:nvCxnSpPr>
        <p:spPr>
          <a:xfrm flipV="1">
            <a:off x="5366657" y="2808514"/>
            <a:ext cx="914400" cy="224245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E5324232-D44D-F894-32E1-7FEE4543A237}"/>
              </a:ext>
            </a:extLst>
          </p:cNvPr>
          <p:cNvCxnSpPr/>
          <p:nvPr/>
        </p:nvCxnSpPr>
        <p:spPr>
          <a:xfrm flipV="1">
            <a:off x="5366657" y="3842657"/>
            <a:ext cx="914400" cy="120831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928730DF-B2B4-1228-5934-05F6A703A159}"/>
              </a:ext>
            </a:extLst>
          </p:cNvPr>
          <p:cNvCxnSpPr/>
          <p:nvPr/>
        </p:nvCxnSpPr>
        <p:spPr>
          <a:xfrm flipV="1">
            <a:off x="5366657" y="4702629"/>
            <a:ext cx="914400" cy="34834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481066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1F582B-9A91-FDFB-A87F-26A081640F3F}"/>
              </a:ext>
            </a:extLst>
          </p:cNvPr>
          <p:cNvSpPr>
            <a:spLocks noGrp="1"/>
          </p:cNvSpPr>
          <p:nvPr>
            <p:ph type="title"/>
          </p:nvPr>
        </p:nvSpPr>
        <p:spPr>
          <a:xfrm>
            <a:off x="838200" y="365126"/>
            <a:ext cx="10515600" cy="719396"/>
          </a:xfrm>
        </p:spPr>
        <p:txBody>
          <a:bodyPr>
            <a:normAutofit fontScale="90000"/>
          </a:bodyPr>
          <a:lstStyle/>
          <a:p>
            <a:r>
              <a:rPr lang="en-US" sz="3600" b="1" dirty="0"/>
              <a:t>Digital Technology and Innovation in Tourism SMMEs</a:t>
            </a:r>
            <a:endParaRPr lang="en-ZA" sz="3600" dirty="0"/>
          </a:p>
        </p:txBody>
      </p:sp>
      <p:sp>
        <p:nvSpPr>
          <p:cNvPr id="3" name="Content Placeholder 2">
            <a:extLst>
              <a:ext uri="{FF2B5EF4-FFF2-40B4-BE49-F238E27FC236}">
                <a16:creationId xmlns:a16="http://schemas.microsoft.com/office/drawing/2014/main" id="{296D9736-9188-913A-B3FB-6B6E52022621}"/>
              </a:ext>
            </a:extLst>
          </p:cNvPr>
          <p:cNvSpPr>
            <a:spLocks noGrp="1"/>
          </p:cNvSpPr>
          <p:nvPr>
            <p:ph sz="half" idx="1"/>
          </p:nvPr>
        </p:nvSpPr>
        <p:spPr>
          <a:xfrm>
            <a:off x="540327" y="1190847"/>
            <a:ext cx="5915891" cy="4986116"/>
          </a:xfrm>
        </p:spPr>
        <p:style>
          <a:lnRef idx="2">
            <a:schemeClr val="dk1"/>
          </a:lnRef>
          <a:fillRef idx="1">
            <a:schemeClr val="lt1"/>
          </a:fillRef>
          <a:effectRef idx="0">
            <a:schemeClr val="dk1"/>
          </a:effectRef>
          <a:fontRef idx="minor">
            <a:schemeClr val="dk1"/>
          </a:fontRef>
        </p:style>
        <p:txBody>
          <a:bodyPr>
            <a:normAutofit fontScale="92500" lnSpcReduction="20000"/>
          </a:bodyPr>
          <a:lstStyle/>
          <a:p>
            <a:pPr marL="0" indent="0" algn="just">
              <a:spcBef>
                <a:spcPts val="0"/>
              </a:spcBef>
              <a:buNone/>
            </a:pPr>
            <a:r>
              <a:rPr lang="en-US" sz="1400" b="1" dirty="0">
                <a:latin typeface="Arial Narrow" panose="020B0604020202020204" pitchFamily="34" charset="0"/>
                <a:cs typeface="Arial Narrow" panose="020B0604020202020204" pitchFamily="34" charset="0"/>
              </a:rPr>
              <a:t>Importance of Digital Technology:</a:t>
            </a:r>
          </a:p>
          <a:p>
            <a:pPr marL="285750" indent="-285750" algn="just"/>
            <a:r>
              <a:rPr lang="en-US" sz="1400" dirty="0">
                <a:latin typeface="Arial Narrow" panose="020B0604020202020204" pitchFamily="34" charset="0"/>
                <a:cs typeface="Arial Narrow" panose="020B0604020202020204" pitchFamily="34" charset="0"/>
              </a:rPr>
              <a:t>Digital tools like ICTs, e-commerce, social media, AR/VR, and the metaverse have become essential for tourism SMMEs, especially post-COVID-19 (Thomas, 2024).</a:t>
            </a:r>
          </a:p>
          <a:p>
            <a:pPr marL="285750" indent="-285750" algn="just"/>
            <a:r>
              <a:rPr lang="en-US" sz="1400" dirty="0">
                <a:latin typeface="Arial Narrow" panose="020B0604020202020204" pitchFamily="34" charset="0"/>
                <a:cs typeface="Arial Narrow" panose="020B0604020202020204" pitchFamily="34" charset="0"/>
              </a:rPr>
              <a:t>These technologies help adapt to changing consumer demands and provide new opportunities for business growth (Majeed et al., 2020).</a:t>
            </a:r>
          </a:p>
          <a:p>
            <a:pPr marL="0" indent="0" algn="just">
              <a:buNone/>
            </a:pPr>
            <a:r>
              <a:rPr lang="en-US" sz="1400" b="1" dirty="0">
                <a:latin typeface="Arial Narrow" panose="020B0604020202020204" pitchFamily="34" charset="0"/>
                <a:cs typeface="Arial Narrow" panose="020B0604020202020204" pitchFamily="34" charset="0"/>
              </a:rPr>
              <a:t>Impact on Tourism:</a:t>
            </a:r>
          </a:p>
          <a:p>
            <a:pPr marL="285750" indent="-285750" algn="just"/>
            <a:r>
              <a:rPr lang="en-US" sz="1400" dirty="0">
                <a:latin typeface="Arial Narrow" panose="020B0604020202020204" pitchFamily="34" charset="0"/>
                <a:cs typeface="Arial Narrow" panose="020B0604020202020204" pitchFamily="34" charset="0"/>
              </a:rPr>
              <a:t>Digital innovations like Central Reservation Systems (CRS) and Global Distribution Systems (GDS) have long been pivotal in tourism (</a:t>
            </a:r>
            <a:r>
              <a:rPr lang="en-US" sz="1400" dirty="0" err="1">
                <a:latin typeface="Arial Narrow" panose="020B0604020202020204" pitchFamily="34" charset="0"/>
                <a:cs typeface="Arial Narrow" panose="020B0604020202020204" pitchFamily="34" charset="0"/>
              </a:rPr>
              <a:t>Dhaigude</a:t>
            </a:r>
            <a:r>
              <a:rPr lang="en-US" sz="1400" dirty="0">
                <a:latin typeface="Arial Narrow" panose="020B0604020202020204" pitchFamily="34" charset="0"/>
                <a:cs typeface="Arial Narrow" panose="020B0604020202020204" pitchFamily="34" charset="0"/>
              </a:rPr>
              <a:t> et al., 2016).</a:t>
            </a:r>
          </a:p>
          <a:p>
            <a:pPr marL="285750" indent="-285750" algn="just"/>
            <a:r>
              <a:rPr lang="en-US" sz="1400" dirty="0">
                <a:latin typeface="Arial Narrow" panose="020B0604020202020204" pitchFamily="34" charset="0"/>
                <a:cs typeface="Arial Narrow" panose="020B0604020202020204" pitchFamily="34" charset="0"/>
              </a:rPr>
              <a:t>Digital tools improve customer journey through seamless communication, real-time booking, and personalized experiences (</a:t>
            </a:r>
            <a:r>
              <a:rPr lang="en-US" sz="1400" dirty="0" err="1">
                <a:latin typeface="Arial Narrow" panose="020B0604020202020204" pitchFamily="34" charset="0"/>
                <a:cs typeface="Arial Narrow" panose="020B0604020202020204" pitchFamily="34" charset="0"/>
              </a:rPr>
              <a:t>Tsourgiannis</a:t>
            </a:r>
            <a:r>
              <a:rPr lang="en-US" sz="1400" dirty="0">
                <a:latin typeface="Arial Narrow" panose="020B0604020202020204" pitchFamily="34" charset="0"/>
                <a:cs typeface="Arial Narrow" panose="020B0604020202020204" pitchFamily="34" charset="0"/>
              </a:rPr>
              <a:t> &amp; </a:t>
            </a:r>
            <a:r>
              <a:rPr lang="en-US" sz="1400" dirty="0" err="1">
                <a:latin typeface="Arial Narrow" panose="020B0604020202020204" pitchFamily="34" charset="0"/>
                <a:cs typeface="Arial Narrow" panose="020B0604020202020204" pitchFamily="34" charset="0"/>
              </a:rPr>
              <a:t>Valsamidis</a:t>
            </a:r>
            <a:r>
              <a:rPr lang="en-US" sz="1400" dirty="0">
                <a:latin typeface="Arial Narrow" panose="020B0604020202020204" pitchFamily="34" charset="0"/>
                <a:cs typeface="Arial Narrow" panose="020B0604020202020204" pitchFamily="34" charset="0"/>
              </a:rPr>
              <a:t>, 2019).</a:t>
            </a:r>
          </a:p>
          <a:p>
            <a:pPr marL="0" indent="0" algn="just">
              <a:buNone/>
            </a:pPr>
            <a:r>
              <a:rPr lang="en-US" sz="1400" b="1" dirty="0">
                <a:latin typeface="Arial Narrow" panose="020B0604020202020204" pitchFamily="34" charset="0"/>
                <a:cs typeface="Arial Narrow" panose="020B0604020202020204" pitchFamily="34" charset="0"/>
              </a:rPr>
              <a:t>Opportunities:</a:t>
            </a:r>
          </a:p>
          <a:p>
            <a:pPr marL="285750" indent="-285750" algn="just"/>
            <a:r>
              <a:rPr lang="en-US" sz="1400" dirty="0">
                <a:latin typeface="Arial Narrow" panose="020B0604020202020204" pitchFamily="34" charset="0"/>
                <a:cs typeface="Arial Narrow" panose="020B0604020202020204" pitchFamily="34" charset="0"/>
              </a:rPr>
              <a:t>Global reach and enhanced customer engagement through tailored recommendations and interactive guides (</a:t>
            </a:r>
            <a:r>
              <a:rPr lang="en-US" sz="1400" dirty="0" err="1">
                <a:latin typeface="Arial Narrow" panose="020B0604020202020204" pitchFamily="34" charset="0"/>
                <a:cs typeface="Arial Narrow" panose="020B0604020202020204" pitchFamily="34" charset="0"/>
              </a:rPr>
              <a:t>Chamboko</a:t>
            </a:r>
            <a:r>
              <a:rPr lang="en-US" sz="1400" dirty="0">
                <a:latin typeface="Arial Narrow" panose="020B0604020202020204" pitchFamily="34" charset="0"/>
                <a:cs typeface="Arial Narrow" panose="020B0604020202020204" pitchFamily="34" charset="0"/>
              </a:rPr>
              <a:t>-Mpotaringa &amp; Tichaawa, 2023).</a:t>
            </a:r>
          </a:p>
          <a:p>
            <a:pPr marL="285750" indent="-285750" algn="just"/>
            <a:r>
              <a:rPr lang="en-US" sz="1400" dirty="0">
                <a:latin typeface="Arial Narrow" panose="020B0604020202020204" pitchFamily="34" charset="0"/>
                <a:cs typeface="Arial Narrow" panose="020B0604020202020204" pitchFamily="34" charset="0"/>
              </a:rPr>
              <a:t>Data analytics enable personalized travel experiences, better decision-making, and operational efficiencies, boosting profitability (Majeed et al., 2020; Li et al., 2022).</a:t>
            </a:r>
          </a:p>
          <a:p>
            <a:pPr marL="0" indent="0" algn="just">
              <a:buNone/>
            </a:pPr>
            <a:r>
              <a:rPr lang="en-US" sz="1400" b="1" dirty="0">
                <a:latin typeface="Arial Narrow" panose="020B0604020202020204" pitchFamily="34" charset="0"/>
                <a:cs typeface="Arial Narrow" panose="020B0604020202020204" pitchFamily="34" charset="0"/>
              </a:rPr>
              <a:t>Challenges:</a:t>
            </a:r>
          </a:p>
          <a:p>
            <a:pPr marL="285750" indent="-285750" algn="just"/>
            <a:r>
              <a:rPr lang="en-US" sz="1400" dirty="0">
                <a:latin typeface="Arial Narrow" panose="020B0604020202020204" pitchFamily="34" charset="0"/>
                <a:cs typeface="Arial Narrow" panose="020B0604020202020204" pitchFamily="34" charset="0"/>
              </a:rPr>
              <a:t>Financial Constraints: High technology costs and limited funding (Sibiya et al., 2023).</a:t>
            </a:r>
          </a:p>
          <a:p>
            <a:pPr marL="285750" indent="-285750" algn="just"/>
            <a:r>
              <a:rPr lang="en-US" sz="1400" dirty="0">
                <a:latin typeface="Arial Narrow" panose="020B0604020202020204" pitchFamily="34" charset="0"/>
                <a:cs typeface="Arial Narrow" panose="020B0604020202020204" pitchFamily="34" charset="0"/>
              </a:rPr>
              <a:t>Lack of Expertise: Insufficient technical knowledge and staff resistance to digital changes (Cheng et al., 2023).</a:t>
            </a:r>
          </a:p>
          <a:p>
            <a:pPr marL="285750" indent="-285750" algn="just"/>
            <a:r>
              <a:rPr lang="en-US" sz="1400" dirty="0">
                <a:latin typeface="Arial Narrow" panose="020B0604020202020204" pitchFamily="34" charset="0"/>
                <a:cs typeface="Arial Narrow" panose="020B0604020202020204" pitchFamily="34" charset="0"/>
              </a:rPr>
              <a:t>Infrastructure Issues: Poor Internet connectivity, particularly in rural areas, hampers effective digital implementation.</a:t>
            </a:r>
          </a:p>
          <a:p>
            <a:pPr algn="just"/>
            <a:endParaRPr lang="en-ZA" sz="600" dirty="0">
              <a:latin typeface="Arial Narrow" panose="020B0604020202020204" pitchFamily="34" charset="0"/>
              <a:cs typeface="Arial Narrow" panose="020B0604020202020204" pitchFamily="34" charset="0"/>
            </a:endParaRPr>
          </a:p>
        </p:txBody>
      </p:sp>
      <p:sp>
        <p:nvSpPr>
          <p:cNvPr id="4" name="Content Placeholder 3">
            <a:extLst>
              <a:ext uri="{FF2B5EF4-FFF2-40B4-BE49-F238E27FC236}">
                <a16:creationId xmlns:a16="http://schemas.microsoft.com/office/drawing/2014/main" id="{9CD7C2C1-D98D-244A-4FDB-D1DFC464F26E}"/>
              </a:ext>
            </a:extLst>
          </p:cNvPr>
          <p:cNvSpPr>
            <a:spLocks noGrp="1"/>
          </p:cNvSpPr>
          <p:nvPr>
            <p:ph sz="half" idx="2"/>
          </p:nvPr>
        </p:nvSpPr>
        <p:spPr>
          <a:xfrm>
            <a:off x="6592186" y="1190847"/>
            <a:ext cx="5350432" cy="4986116"/>
          </a:xfrm>
        </p:spPr>
        <p:style>
          <a:lnRef idx="2">
            <a:schemeClr val="dk1"/>
          </a:lnRef>
          <a:fillRef idx="1">
            <a:schemeClr val="lt1"/>
          </a:fillRef>
          <a:effectRef idx="0">
            <a:schemeClr val="dk1"/>
          </a:effectRef>
          <a:fontRef idx="minor">
            <a:schemeClr val="dk1"/>
          </a:fontRef>
        </p:style>
        <p:txBody>
          <a:bodyPr>
            <a:noAutofit/>
          </a:bodyPr>
          <a:lstStyle/>
          <a:p>
            <a:pPr marL="0" indent="0" algn="just">
              <a:buNone/>
            </a:pPr>
            <a:r>
              <a:rPr lang="en-US" sz="1400" b="1" dirty="0">
                <a:latin typeface="Arial Narrow" panose="020B0604020202020204" pitchFamily="34" charset="0"/>
                <a:cs typeface="Arial Narrow" panose="020B0604020202020204" pitchFamily="34" charset="0"/>
              </a:rPr>
              <a:t>The Importance of Digital Adaptation for Tourism SMMEs</a:t>
            </a:r>
          </a:p>
          <a:p>
            <a:pPr marL="0" indent="0" algn="just">
              <a:buNone/>
            </a:pPr>
            <a:r>
              <a:rPr lang="en-US" sz="1400" b="1" dirty="0">
                <a:latin typeface="Arial Narrow" panose="020B0604020202020204" pitchFamily="34" charset="0"/>
                <a:cs typeface="Arial Narrow" panose="020B0604020202020204" pitchFamily="34" charset="0"/>
              </a:rPr>
              <a:t>Digital Transformation in Tourism:</a:t>
            </a:r>
          </a:p>
          <a:p>
            <a:pPr marL="285750" indent="-285750" algn="just"/>
            <a:r>
              <a:rPr lang="en-US" sz="1400" dirty="0">
                <a:latin typeface="Arial Narrow" panose="020B0604020202020204" pitchFamily="34" charset="0"/>
                <a:cs typeface="Arial Narrow" panose="020B0604020202020204" pitchFamily="34" charset="0"/>
              </a:rPr>
              <a:t>Online platforms, social media, digital payments, and mobile apps are reshaping customer interactions (</a:t>
            </a:r>
            <a:r>
              <a:rPr lang="en-US" sz="1400" dirty="0" err="1">
                <a:latin typeface="Arial Narrow" panose="020B0604020202020204" pitchFamily="34" charset="0"/>
                <a:cs typeface="Arial Narrow" panose="020B0604020202020204" pitchFamily="34" charset="0"/>
              </a:rPr>
              <a:t>Schegg</a:t>
            </a:r>
            <a:r>
              <a:rPr lang="en-US" sz="1400" dirty="0">
                <a:latin typeface="Arial Narrow" panose="020B0604020202020204" pitchFamily="34" charset="0"/>
                <a:cs typeface="Arial Narrow" panose="020B0604020202020204" pitchFamily="34" charset="0"/>
              </a:rPr>
              <a:t> &amp; Stangl, 2017).</a:t>
            </a:r>
          </a:p>
          <a:p>
            <a:pPr marL="285750" indent="-285750" algn="just"/>
            <a:r>
              <a:rPr lang="en-US" sz="1400" dirty="0">
                <a:latin typeface="Arial Narrow" panose="020B0604020202020204" pitchFamily="34" charset="0"/>
                <a:cs typeface="Arial Narrow" panose="020B0604020202020204" pitchFamily="34" charset="0"/>
              </a:rPr>
              <a:t>Digital technologies offer SMMEs improved market reach, operational efficiency, and customer engagement (Rogerson &amp; Rogerson, 2020).</a:t>
            </a:r>
          </a:p>
          <a:p>
            <a:pPr marL="0" indent="0" algn="just">
              <a:buNone/>
            </a:pPr>
            <a:r>
              <a:rPr lang="en-US" sz="1400" b="1" dirty="0">
                <a:latin typeface="Arial Narrow" panose="020B0604020202020204" pitchFamily="34" charset="0"/>
                <a:cs typeface="Arial Narrow" panose="020B0604020202020204" pitchFamily="34" charset="0"/>
              </a:rPr>
              <a:t>Opportunities for Growth:</a:t>
            </a:r>
          </a:p>
          <a:p>
            <a:pPr marL="285750" indent="-285750" algn="just"/>
            <a:r>
              <a:rPr lang="en-US" sz="1400" dirty="0">
                <a:latin typeface="Arial Narrow" panose="020B0604020202020204" pitchFamily="34" charset="0"/>
                <a:cs typeface="Arial Narrow" panose="020B0604020202020204" pitchFamily="34" charset="0"/>
              </a:rPr>
              <a:t>Social media platforms like Instagram, Facebook, and TripAdvisor help micro enterprises reach global customers affordably (Rogerson, 2019).</a:t>
            </a:r>
          </a:p>
          <a:p>
            <a:pPr marL="285750" indent="-285750" algn="just"/>
            <a:r>
              <a:rPr lang="en-US" sz="1400" dirty="0">
                <a:latin typeface="Arial Narrow" panose="020B0604020202020204" pitchFamily="34" charset="0"/>
                <a:cs typeface="Arial Narrow" panose="020B0604020202020204" pitchFamily="34" charset="0"/>
              </a:rPr>
              <a:t>Digital tools can help informal businesses formalize, access financial services, and engage in government programs (Mametja et al., 2023).</a:t>
            </a:r>
          </a:p>
          <a:p>
            <a:pPr marL="0" indent="0" algn="just">
              <a:buNone/>
            </a:pPr>
            <a:r>
              <a:rPr lang="en-US" sz="1400" b="1" dirty="0">
                <a:latin typeface="Arial Narrow" panose="020B0604020202020204" pitchFamily="34" charset="0"/>
                <a:cs typeface="Arial Narrow" panose="020B0604020202020204" pitchFamily="34" charset="0"/>
              </a:rPr>
              <a:t>Post-COVID Digital Resilience:</a:t>
            </a:r>
          </a:p>
          <a:p>
            <a:pPr marL="285750" indent="-285750" algn="just"/>
            <a:r>
              <a:rPr lang="en-US" sz="1400" dirty="0">
                <a:latin typeface="Arial Narrow" panose="020B0604020202020204" pitchFamily="34" charset="0"/>
                <a:cs typeface="Arial Narrow" panose="020B0604020202020204" pitchFamily="34" charset="0"/>
              </a:rPr>
              <a:t>The pandemic accelerated the shift to digital, emphasizing the importance of digital resilience for tourism SMMEs' recovery and growth (Rogerson &amp; Rogerson, 2021).</a:t>
            </a:r>
          </a:p>
          <a:p>
            <a:pPr marL="285750" indent="-285750" algn="just"/>
            <a:r>
              <a:rPr lang="en-US" sz="1400" dirty="0">
                <a:latin typeface="Arial Narrow" panose="020B0604020202020204" pitchFamily="34" charset="0"/>
                <a:cs typeface="Arial Narrow" panose="020B0604020202020204" pitchFamily="34" charset="0"/>
              </a:rPr>
              <a:t>Digital technologies have become key for adapting to changing travel trends and ensuring future success.</a:t>
            </a:r>
          </a:p>
        </p:txBody>
      </p:sp>
    </p:spTree>
    <p:extLst>
      <p:ext uri="{BB962C8B-B14F-4D97-AF65-F5344CB8AC3E}">
        <p14:creationId xmlns:p14="http://schemas.microsoft.com/office/powerpoint/2010/main" val="40705989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88DE954-E98E-515C-BF84-0686218A7418}"/>
              </a:ext>
            </a:extLst>
          </p:cNvPr>
          <p:cNvSpPr>
            <a:spLocks noGrp="1"/>
          </p:cNvSpPr>
          <p:nvPr>
            <p:ph idx="1"/>
          </p:nvPr>
        </p:nvSpPr>
        <p:spPr>
          <a:xfrm>
            <a:off x="159488" y="1029904"/>
            <a:ext cx="6751675" cy="3322320"/>
          </a:xfrm>
        </p:spPr>
        <p:txBody>
          <a:bodyPr/>
          <a:lstStyle/>
          <a:p>
            <a:pPr algn="just"/>
            <a:r>
              <a:rPr lang="en-ZA" sz="1600" dirty="0">
                <a:effectLst/>
                <a:latin typeface="Arial Narrow" panose="020B0604020202020204" pitchFamily="34" charset="0"/>
                <a:ea typeface="Calibri" panose="020F0502020204030204" pitchFamily="34" charset="0"/>
                <a:cs typeface="Calibri" panose="020F0502020204030204" pitchFamily="34" charset="0"/>
              </a:rPr>
              <a:t>Th</a:t>
            </a:r>
            <a:r>
              <a:rPr lang="en-ZA" sz="1600" dirty="0">
                <a:latin typeface="Arial Narrow" panose="020B0604020202020204" pitchFamily="34" charset="0"/>
                <a:ea typeface="Calibri" panose="020F0502020204030204" pitchFamily="34" charset="0"/>
                <a:cs typeface="Calibri" panose="020F0502020204030204" pitchFamily="34" charset="0"/>
              </a:rPr>
              <a:t>is</a:t>
            </a:r>
            <a:r>
              <a:rPr lang="en-ZA" sz="1600" dirty="0">
                <a:effectLst/>
                <a:latin typeface="Arial Narrow" panose="020B0604020202020204" pitchFamily="34" charset="0"/>
                <a:ea typeface="Calibri" panose="020F0502020204030204" pitchFamily="34" charset="0"/>
                <a:cs typeface="Calibri" panose="020F0502020204030204" pitchFamily="34" charset="0"/>
              </a:rPr>
              <a:t> study adopted a case study approach </a:t>
            </a:r>
            <a:r>
              <a:rPr lang="en-ZA" sz="1600" dirty="0">
                <a:latin typeface="Arial Narrow" panose="020B0604020202020204" pitchFamily="34" charset="0"/>
                <a:ea typeface="Calibri" panose="020F0502020204030204" pitchFamily="34" charset="0"/>
                <a:cs typeface="Calibri" panose="020F0502020204030204" pitchFamily="34" charset="0"/>
              </a:rPr>
              <a:t>to ensure a </a:t>
            </a:r>
            <a:r>
              <a:rPr lang="en-GB" sz="1600" dirty="0">
                <a:latin typeface="Arial Narrow" panose="020B0604020202020204" pitchFamily="34" charset="0"/>
                <a:ea typeface="Calibri" panose="020F0502020204030204" pitchFamily="34" charset="0"/>
                <a:cs typeface="Calibri" panose="020F0502020204030204" pitchFamily="34" charset="0"/>
              </a:rPr>
              <a:t>diverse context, which provides comparative insights, policy relevance, aligning with South Africa’s development goals and a holistic understanding of the research phenomenon.</a:t>
            </a:r>
          </a:p>
          <a:p>
            <a:pPr algn="just"/>
            <a:r>
              <a:rPr lang="en-ZA" sz="1600" dirty="0">
                <a:effectLst/>
                <a:latin typeface="Arial Narrow" panose="020B0604020202020204" pitchFamily="34" charset="0"/>
                <a:ea typeface="Calibri" panose="020F0502020204030204" pitchFamily="34" charset="0"/>
                <a:cs typeface="Calibri" panose="020F0502020204030204" pitchFamily="34" charset="0"/>
              </a:rPr>
              <a:t> Western Cape and Gauteng were selected as leading provinces in GDP contribution, better infrastructure and higher technology adoption, North West as the moderate and Free State and Northern Cape as the lower contributors.</a:t>
            </a:r>
          </a:p>
          <a:p>
            <a:pPr algn="just"/>
            <a:r>
              <a:rPr lang="en-ZA" sz="1600" dirty="0">
                <a:latin typeface="Arial Narrow" panose="020B0604020202020204" pitchFamily="34" charset="0"/>
                <a:ea typeface="Calibri" panose="020F0502020204030204" pitchFamily="34" charset="0"/>
                <a:cs typeface="Calibri" panose="020F0502020204030204" pitchFamily="34" charset="0"/>
              </a:rPr>
              <a:t>The study</a:t>
            </a:r>
            <a:r>
              <a:rPr lang="en-ZA" sz="1600" dirty="0">
                <a:effectLst/>
                <a:latin typeface="Arial Narrow" panose="020B0604020202020204" pitchFamily="34" charset="0"/>
                <a:ea typeface="Calibri" panose="020F0502020204030204" pitchFamily="34" charset="0"/>
                <a:cs typeface="Calibri" panose="020F0502020204030204" pitchFamily="34" charset="0"/>
              </a:rPr>
              <a:t> employed a mixed-methods research design</a:t>
            </a:r>
            <a:r>
              <a:rPr lang="en-ZA" sz="1600" dirty="0">
                <a:latin typeface="Arial Narrow" panose="020B0604020202020204" pitchFamily="34" charset="0"/>
                <a:ea typeface="Calibri" panose="020F0502020204030204" pitchFamily="34" charset="0"/>
                <a:cs typeface="Calibri" panose="020F0502020204030204" pitchFamily="34" charset="0"/>
              </a:rPr>
              <a:t>.</a:t>
            </a:r>
          </a:p>
          <a:p>
            <a:pPr algn="just"/>
            <a:r>
              <a:rPr lang="en-ZA" sz="1600" dirty="0">
                <a:effectLst/>
                <a:latin typeface="Arial Narrow" panose="020B0604020202020204" pitchFamily="34" charset="0"/>
                <a:ea typeface="Calibri" panose="020F0502020204030204" pitchFamily="34" charset="0"/>
                <a:cs typeface="Calibri" panose="020F0502020204030204" pitchFamily="34" charset="0"/>
              </a:rPr>
              <a:t>The combination of quantitative and qualitative approaches provides multiple perspectives on the digital landscapes of the tourism SMMEs in South Africa and how to foster the digital transformation of these enterprises for sustained and resilient growth. </a:t>
            </a:r>
          </a:p>
          <a:p>
            <a:pPr algn="just"/>
            <a:r>
              <a:rPr lang="en-ZA" sz="1600" dirty="0">
                <a:effectLst/>
                <a:latin typeface="Arial Narrow" panose="020B0604020202020204" pitchFamily="34" charset="0"/>
                <a:ea typeface="Calibri" panose="020F0502020204030204" pitchFamily="34" charset="0"/>
                <a:cs typeface="Calibri" panose="020F0502020204030204" pitchFamily="34" charset="0"/>
              </a:rPr>
              <a:t>Following a </a:t>
            </a:r>
            <a:r>
              <a:rPr lang="en-ZA" sz="1600" i="1" dirty="0">
                <a:effectLst/>
                <a:latin typeface="Arial Narrow" panose="020B0604020202020204" pitchFamily="34" charset="0"/>
                <a:ea typeface="Calibri" panose="020F0502020204030204" pitchFamily="34" charset="0"/>
                <a:cs typeface="Calibri" panose="020F0502020204030204" pitchFamily="34" charset="0"/>
              </a:rPr>
              <a:t>quantitative dominant mixed methods design</a:t>
            </a:r>
            <a:r>
              <a:rPr lang="en-ZA" sz="1600" i="1" dirty="0">
                <a:latin typeface="Arial Narrow" panose="020B0604020202020204" pitchFamily="34" charset="0"/>
                <a:ea typeface="Calibri" panose="020F0502020204030204" pitchFamily="34" charset="0"/>
                <a:cs typeface="Calibri" panose="020F0502020204030204" pitchFamily="34" charset="0"/>
              </a:rPr>
              <a:t> </a:t>
            </a:r>
            <a:r>
              <a:rPr lang="en-ZA" sz="1600" dirty="0">
                <a:effectLst/>
                <a:latin typeface="Arial Narrow" panose="020B0604020202020204" pitchFamily="34" charset="0"/>
                <a:ea typeface="Calibri" panose="020F0502020204030204" pitchFamily="34" charset="0"/>
                <a:cs typeface="Calibri" panose="020F0502020204030204" pitchFamily="34" charset="0"/>
              </a:rPr>
              <a:t>and being conducted in three phases, the first phase of the research constituted a systematic literature review to understand the current digital technological adoption landscapes by tourism SMMEs, the second phase </a:t>
            </a:r>
            <a:r>
              <a:rPr lang="en-ZA" sz="1600" dirty="0">
                <a:latin typeface="Arial Narrow" panose="020B0604020202020204" pitchFamily="34" charset="0"/>
                <a:ea typeface="Calibri" panose="020F0502020204030204" pitchFamily="34" charset="0"/>
                <a:cs typeface="Calibri" panose="020F0502020204030204" pitchFamily="34" charset="0"/>
              </a:rPr>
              <a:t>entails</a:t>
            </a:r>
            <a:r>
              <a:rPr lang="en-ZA" sz="1600" dirty="0">
                <a:effectLst/>
                <a:latin typeface="Arial Narrow" panose="020B0604020202020204" pitchFamily="34" charset="0"/>
                <a:ea typeface="Calibri" panose="020F0502020204030204" pitchFamily="34" charset="0"/>
                <a:cs typeface="Calibri" panose="020F0502020204030204" pitchFamily="34" charset="0"/>
              </a:rPr>
              <a:t> the collection of quantitative data, and the last</a:t>
            </a:r>
            <a:r>
              <a:rPr lang="en-ZA" sz="1600" dirty="0"/>
              <a:t> </a:t>
            </a:r>
            <a:r>
              <a:rPr lang="en-ZA" sz="1600" dirty="0">
                <a:effectLst/>
                <a:latin typeface="Arial Narrow" panose="020B0604020202020204" pitchFamily="34" charset="0"/>
                <a:ea typeface="Calibri" panose="020F0502020204030204" pitchFamily="34" charset="0"/>
                <a:cs typeface="Calibri" panose="020F0502020204030204" pitchFamily="34" charset="0"/>
              </a:rPr>
              <a:t>phase, currently ongoing, is the collection of qualitative data.</a:t>
            </a:r>
          </a:p>
          <a:p>
            <a:pPr algn="just"/>
            <a:r>
              <a:rPr lang="en-ZA" sz="1600" dirty="0">
                <a:latin typeface="Arial Narrow" panose="020B0604020202020204" pitchFamily="34" charset="0"/>
                <a:ea typeface="Calibri" panose="020F0502020204030204" pitchFamily="34" charset="0"/>
                <a:cs typeface="Calibri" panose="020F0502020204030204" pitchFamily="34" charset="0"/>
              </a:rPr>
              <a:t>Ethical clearance was applied for and obtained before data collection commenced</a:t>
            </a:r>
            <a:endParaRPr lang="en-ZA" sz="1600" dirty="0">
              <a:latin typeface="Arial Narrow" panose="020B0604020202020204" pitchFamily="34" charset="0"/>
              <a:ea typeface="Calibri" panose="020F0502020204030204" pitchFamily="34" charset="0"/>
              <a:cs typeface="Times New Roman" panose="02020603050405020304" pitchFamily="18" charset="0"/>
            </a:endParaRPr>
          </a:p>
          <a:p>
            <a:pPr lvl="1" algn="just"/>
            <a:endParaRPr lang="en-ZA" sz="1400" dirty="0">
              <a:latin typeface="Arial Narrow" panose="020B0604020202020204" pitchFamily="34" charset="0"/>
              <a:ea typeface="Calibri" panose="020F0502020204030204" pitchFamily="34" charset="0"/>
              <a:cs typeface="Times New Roman" panose="02020603050405020304" pitchFamily="18" charset="0"/>
            </a:endParaRPr>
          </a:p>
        </p:txBody>
      </p:sp>
      <p:sp>
        <p:nvSpPr>
          <p:cNvPr id="3" name="Title 2">
            <a:extLst>
              <a:ext uri="{FF2B5EF4-FFF2-40B4-BE49-F238E27FC236}">
                <a16:creationId xmlns:a16="http://schemas.microsoft.com/office/drawing/2014/main" id="{257A14D0-0F1A-F3EA-9880-D404B359E26B}"/>
              </a:ext>
            </a:extLst>
          </p:cNvPr>
          <p:cNvSpPr>
            <a:spLocks noGrp="1"/>
          </p:cNvSpPr>
          <p:nvPr>
            <p:ph type="title"/>
          </p:nvPr>
        </p:nvSpPr>
        <p:spPr/>
        <p:txBody>
          <a:bodyPr/>
          <a:lstStyle/>
          <a:p>
            <a:r>
              <a:rPr lang="en-US" sz="2800" dirty="0"/>
              <a:t>Research methodology</a:t>
            </a:r>
          </a:p>
        </p:txBody>
      </p:sp>
      <p:sp>
        <p:nvSpPr>
          <p:cNvPr id="4" name="Rectangle 2">
            <a:extLst>
              <a:ext uri="{FF2B5EF4-FFF2-40B4-BE49-F238E27FC236}">
                <a16:creationId xmlns:a16="http://schemas.microsoft.com/office/drawing/2014/main" id="{682CCF56-D711-9535-F26E-8D26F9CF121D}"/>
              </a:ext>
            </a:extLst>
          </p:cNvPr>
          <p:cNvSpPr>
            <a:spLocks noChangeArrowheads="1"/>
          </p:cNvSpPr>
          <p:nvPr/>
        </p:nvSpPr>
        <p:spPr bwMode="auto">
          <a:xfrm>
            <a:off x="5665978" y="0"/>
            <a:ext cx="13622147"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6" name="Picture 5" descr="A diagram of a map&#10;&#10;AI-generated content may be incorrect.">
            <a:extLst>
              <a:ext uri="{FF2B5EF4-FFF2-40B4-BE49-F238E27FC236}">
                <a16:creationId xmlns:a16="http://schemas.microsoft.com/office/drawing/2014/main" id="{E7FD1B99-478C-1DD2-B800-94F9BAC6D4C9}"/>
              </a:ext>
            </a:extLst>
          </p:cNvPr>
          <p:cNvPicPr>
            <a:picLocks noChangeAspect="1"/>
          </p:cNvPicPr>
          <p:nvPr/>
        </p:nvPicPr>
        <p:blipFill>
          <a:blip r:embed="rId2"/>
          <a:stretch>
            <a:fillRect/>
          </a:stretch>
        </p:blipFill>
        <p:spPr>
          <a:xfrm>
            <a:off x="7008473" y="308345"/>
            <a:ext cx="5024039" cy="5756375"/>
          </a:xfrm>
          <a:prstGeom prst="rect">
            <a:avLst/>
          </a:prstGeom>
        </p:spPr>
      </p:pic>
    </p:spTree>
    <p:extLst>
      <p:ext uri="{BB962C8B-B14F-4D97-AF65-F5344CB8AC3E}">
        <p14:creationId xmlns:p14="http://schemas.microsoft.com/office/powerpoint/2010/main" val="36157388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E7B2E1-11B0-A0EF-2808-528BFB14EA94}"/>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8A95C3E-6B70-F2CA-85C7-E9BD6EAA1FD5}"/>
              </a:ext>
            </a:extLst>
          </p:cNvPr>
          <p:cNvSpPr>
            <a:spLocks noGrp="1"/>
          </p:cNvSpPr>
          <p:nvPr>
            <p:ph idx="1"/>
          </p:nvPr>
        </p:nvSpPr>
        <p:spPr>
          <a:xfrm>
            <a:off x="368300" y="1210492"/>
            <a:ext cx="5727700" cy="4774384"/>
          </a:xfrm>
        </p:spPr>
        <p:txBody>
          <a:bodyPr vert="horz" lIns="0" tIns="45720" rIns="91440" bIns="45720" rtlCol="0">
            <a:normAutofit/>
          </a:bodyPr>
          <a:lstStyle/>
          <a:p>
            <a:pPr marL="0" indent="0">
              <a:lnSpc>
                <a:spcPct val="110000"/>
              </a:lnSpc>
              <a:buNone/>
            </a:pPr>
            <a:r>
              <a:rPr lang="en-US" sz="1400" b="1" dirty="0">
                <a:latin typeface="Arial Narrow" panose="020B0604020202020204" pitchFamily="34" charset="0"/>
                <a:cs typeface="Arial Narrow" panose="020B0604020202020204" pitchFamily="34" charset="0"/>
              </a:rPr>
              <a:t>Quantitative approach</a:t>
            </a:r>
          </a:p>
          <a:p>
            <a:pPr>
              <a:lnSpc>
                <a:spcPct val="110000"/>
              </a:lnSpc>
            </a:pPr>
            <a:r>
              <a:rPr lang="en-ZA" sz="1400" dirty="0">
                <a:effectLst/>
                <a:latin typeface="Arial Narrow" panose="020B0604020202020204" pitchFamily="34" charset="0"/>
                <a:cs typeface="Arial Narrow" panose="020B0604020202020204" pitchFamily="34" charset="0"/>
              </a:rPr>
              <a:t>The first population group of this research is formal (registered) tourism SMMEs in South Africa.</a:t>
            </a:r>
          </a:p>
          <a:p>
            <a:pPr>
              <a:lnSpc>
                <a:spcPct val="110000"/>
              </a:lnSpc>
            </a:pPr>
            <a:r>
              <a:rPr lang="en-ZA" sz="1400" dirty="0">
                <a:effectLst/>
                <a:latin typeface="Arial Narrow" panose="020B0604020202020204" pitchFamily="34" charset="0"/>
                <a:cs typeface="Arial Narrow" panose="020B0604020202020204" pitchFamily="34" charset="0"/>
              </a:rPr>
              <a:t>The researchers used a combination of stratified, purposive, (selection based on SMME category) and snowball sampling.</a:t>
            </a:r>
          </a:p>
          <a:p>
            <a:pPr>
              <a:lnSpc>
                <a:spcPct val="110000"/>
              </a:lnSpc>
            </a:pPr>
            <a:r>
              <a:rPr lang="en-ZA" sz="1400" dirty="0">
                <a:effectLst/>
                <a:latin typeface="Arial Narrow" panose="020B0604020202020204" pitchFamily="34" charset="0"/>
                <a:cs typeface="Arial Narrow" panose="020B0604020202020204" pitchFamily="34" charset="0"/>
              </a:rPr>
              <a:t>In total, 400 surveys were collected. </a:t>
            </a:r>
          </a:p>
          <a:p>
            <a:pPr>
              <a:lnSpc>
                <a:spcPct val="110000"/>
              </a:lnSpc>
            </a:pPr>
            <a:r>
              <a:rPr lang="en-ZA" sz="1400" dirty="0">
                <a:effectLst/>
                <a:latin typeface="Arial Narrow" panose="020B0604020202020204" pitchFamily="34" charset="0"/>
                <a:cs typeface="Arial Narrow" panose="020B0604020202020204" pitchFamily="34" charset="0"/>
              </a:rPr>
              <a:t>The quantitative data collected from the questionnaires </a:t>
            </a:r>
            <a:r>
              <a:rPr lang="en-ZA" sz="1400" dirty="0">
                <a:latin typeface="Arial Narrow" panose="020B0604020202020204" pitchFamily="34" charset="0"/>
                <a:cs typeface="Arial Narrow" panose="020B0604020202020204" pitchFamily="34" charset="0"/>
              </a:rPr>
              <a:t>has been </a:t>
            </a:r>
            <a:r>
              <a:rPr lang="en-ZA" sz="1400" dirty="0">
                <a:effectLst/>
                <a:latin typeface="Arial Narrow" panose="020B0604020202020204" pitchFamily="34" charset="0"/>
                <a:cs typeface="Arial Narrow" panose="020B0604020202020204" pitchFamily="34" charset="0"/>
              </a:rPr>
              <a:t>captured and analysed using the Statistical Package for Social Sciences (SPSS) software</a:t>
            </a:r>
            <a:r>
              <a:rPr lang="en-ZA" sz="1400" dirty="0">
                <a:latin typeface="Arial Narrow" panose="020B0604020202020204" pitchFamily="34" charset="0"/>
                <a:cs typeface="Arial Narrow" panose="020B0604020202020204" pitchFamily="34" charset="0"/>
              </a:rPr>
              <a:t>.</a:t>
            </a:r>
          </a:p>
        </p:txBody>
      </p:sp>
      <p:sp>
        <p:nvSpPr>
          <p:cNvPr id="3" name="Title 2">
            <a:extLst>
              <a:ext uri="{FF2B5EF4-FFF2-40B4-BE49-F238E27FC236}">
                <a16:creationId xmlns:a16="http://schemas.microsoft.com/office/drawing/2014/main" id="{0C7B67ED-7F38-0BDC-C885-29F36533349F}"/>
              </a:ext>
            </a:extLst>
          </p:cNvPr>
          <p:cNvSpPr>
            <a:spLocks noGrp="1"/>
          </p:cNvSpPr>
          <p:nvPr>
            <p:ph type="title"/>
          </p:nvPr>
        </p:nvSpPr>
        <p:spPr>
          <a:xfrm>
            <a:off x="753035" y="195750"/>
            <a:ext cx="11067490" cy="720000"/>
          </a:xfrm>
        </p:spPr>
        <p:txBody>
          <a:bodyPr vert="horz" lIns="0" tIns="0" rIns="0" bIns="0" rtlCol="0" anchor="b">
            <a:normAutofit/>
          </a:bodyPr>
          <a:lstStyle/>
          <a:p>
            <a:r>
              <a:rPr lang="en-US"/>
              <a:t>Research methodology cont.</a:t>
            </a:r>
          </a:p>
        </p:txBody>
      </p:sp>
      <p:sp>
        <p:nvSpPr>
          <p:cNvPr id="5" name="Rectangle 1">
            <a:extLst>
              <a:ext uri="{FF2B5EF4-FFF2-40B4-BE49-F238E27FC236}">
                <a16:creationId xmlns:a16="http://schemas.microsoft.com/office/drawing/2014/main" id="{F3E5DAE3-FA66-150F-F63F-77BB225D589C}"/>
              </a:ext>
            </a:extLst>
          </p:cNvPr>
          <p:cNvSpPr>
            <a:spLocks noChangeArrowheads="1"/>
          </p:cNvSpPr>
          <p:nvPr/>
        </p:nvSpPr>
        <p:spPr bwMode="auto">
          <a:xfrm>
            <a:off x="466912" y="3522627"/>
            <a:ext cx="5530475" cy="334733"/>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0" tIns="45720" rIns="91440" bIns="45720" numCol="1" rtlCol="0" anchorCtr="0" compatLnSpc="1">
            <a:prstTxWarp prst="textNoShape">
              <a:avLst/>
            </a:prstTxWarp>
            <a:normAutofit/>
          </a:bodyPr>
          <a:lstStyle/>
          <a:p>
            <a:pPr marR="0" fontAlgn="base">
              <a:lnSpc>
                <a:spcPct val="90000"/>
              </a:lnSpc>
              <a:spcAft>
                <a:spcPts val="600"/>
              </a:spcAft>
              <a:buClrTx/>
              <a:buSzTx/>
              <a:tabLst/>
            </a:pPr>
            <a:r>
              <a:rPr kumimoji="0" lang="en-US" altLang="en-US" sz="1400" b="1" u="none" strike="noStrike" cap="none" normalizeH="0" baseline="0" dirty="0">
                <a:ln>
                  <a:noFill/>
                </a:ln>
                <a:solidFill>
                  <a:schemeClr val="tx1">
                    <a:lumMod val="50000"/>
                  </a:schemeClr>
                </a:solidFill>
                <a:effectLst/>
                <a:latin typeface="Arial Narrow" panose="020B0604020202020204" pitchFamily="34" charset="0"/>
                <a:cs typeface="Arial Narrow" panose="020B0604020202020204" pitchFamily="34" charset="0"/>
              </a:rPr>
              <a:t>Table: Summary of sample frame</a:t>
            </a:r>
          </a:p>
        </p:txBody>
      </p:sp>
      <p:graphicFrame>
        <p:nvGraphicFramePr>
          <p:cNvPr id="4" name="Table 3">
            <a:extLst>
              <a:ext uri="{FF2B5EF4-FFF2-40B4-BE49-F238E27FC236}">
                <a16:creationId xmlns:a16="http://schemas.microsoft.com/office/drawing/2014/main" id="{79717325-8616-BB2B-43FF-A01FBC106F44}"/>
              </a:ext>
            </a:extLst>
          </p:cNvPr>
          <p:cNvGraphicFramePr>
            <a:graphicFrameLocks noGrp="1"/>
          </p:cNvGraphicFramePr>
          <p:nvPr>
            <p:extLst>
              <p:ext uri="{D42A27DB-BD31-4B8C-83A1-F6EECF244321}">
                <p14:modId xmlns:p14="http://schemas.microsoft.com/office/powerpoint/2010/main" val="2704102822"/>
              </p:ext>
            </p:extLst>
          </p:nvPr>
        </p:nvGraphicFramePr>
        <p:xfrm>
          <a:off x="368300" y="3857360"/>
          <a:ext cx="5530476" cy="2343990"/>
        </p:xfrm>
        <a:graphic>
          <a:graphicData uri="http://schemas.openxmlformats.org/drawingml/2006/table">
            <a:tbl>
              <a:tblPr firstRow="1" bandRow="1">
                <a:tableStyleId>{21E4AEA4-8DFA-4A89-87EB-49C32662AFE0}</a:tableStyleId>
              </a:tblPr>
              <a:tblGrid>
                <a:gridCol w="2166967">
                  <a:extLst>
                    <a:ext uri="{9D8B030D-6E8A-4147-A177-3AD203B41FA5}">
                      <a16:colId xmlns:a16="http://schemas.microsoft.com/office/drawing/2014/main" val="247543258"/>
                    </a:ext>
                  </a:extLst>
                </a:gridCol>
                <a:gridCol w="780059">
                  <a:extLst>
                    <a:ext uri="{9D8B030D-6E8A-4147-A177-3AD203B41FA5}">
                      <a16:colId xmlns:a16="http://schemas.microsoft.com/office/drawing/2014/main" val="2178692197"/>
                    </a:ext>
                  </a:extLst>
                </a:gridCol>
                <a:gridCol w="1401020">
                  <a:extLst>
                    <a:ext uri="{9D8B030D-6E8A-4147-A177-3AD203B41FA5}">
                      <a16:colId xmlns:a16="http://schemas.microsoft.com/office/drawing/2014/main" val="1957217234"/>
                    </a:ext>
                  </a:extLst>
                </a:gridCol>
                <a:gridCol w="1182430">
                  <a:extLst>
                    <a:ext uri="{9D8B030D-6E8A-4147-A177-3AD203B41FA5}">
                      <a16:colId xmlns:a16="http://schemas.microsoft.com/office/drawing/2014/main" val="2439617888"/>
                    </a:ext>
                  </a:extLst>
                </a:gridCol>
              </a:tblGrid>
              <a:tr h="604900">
                <a:tc>
                  <a:txBody>
                    <a:bodyPr/>
                    <a:lstStyle/>
                    <a:p>
                      <a:pPr algn="just">
                        <a:buNone/>
                      </a:pPr>
                      <a:r>
                        <a:rPr lang="en-ZA" sz="1200" b="1" i="0" dirty="0">
                          <a:solidFill>
                            <a:srgbClr val="000000"/>
                          </a:solidFill>
                          <a:effectLst/>
                          <a:latin typeface="Arial Narrow" panose="020B0604020202020204" pitchFamily="34" charset="0"/>
                          <a:cs typeface="Arial Narrow" panose="020B0604020202020204" pitchFamily="34" charset="0"/>
                        </a:rPr>
                        <a:t>SMME category</a:t>
                      </a:r>
                      <a:endParaRPr lang="en-ZA" sz="1200" b="1" i="0" dirty="0">
                        <a:effectLst/>
                        <a:latin typeface="Arial Narrow" panose="020B0604020202020204" pitchFamily="34" charset="0"/>
                        <a:cs typeface="Arial Narrow" panose="020B0604020202020204" pitchFamily="34" charset="0"/>
                      </a:endParaRPr>
                    </a:p>
                  </a:txBody>
                  <a:tcPr marL="70887" marR="70887" marT="0" marB="0"/>
                </a:tc>
                <a:tc>
                  <a:txBody>
                    <a:bodyPr/>
                    <a:lstStyle/>
                    <a:p>
                      <a:pPr algn="just">
                        <a:buNone/>
                      </a:pPr>
                      <a:r>
                        <a:rPr lang="en-ZA" sz="1200" b="1" i="0">
                          <a:solidFill>
                            <a:srgbClr val="000000"/>
                          </a:solidFill>
                          <a:effectLst/>
                          <a:latin typeface="Arial Narrow" panose="020B0604020202020204" pitchFamily="34" charset="0"/>
                          <a:cs typeface="Arial Narrow" panose="020B0604020202020204" pitchFamily="34" charset="0"/>
                        </a:rPr>
                        <a:t>Ratio of category</a:t>
                      </a:r>
                      <a:endParaRPr lang="en-ZA" sz="1200" b="1" i="0">
                        <a:effectLst/>
                        <a:latin typeface="Arial Narrow" panose="020B0604020202020204" pitchFamily="34" charset="0"/>
                        <a:cs typeface="Arial Narrow" panose="020B0604020202020204" pitchFamily="34" charset="0"/>
                      </a:endParaRPr>
                    </a:p>
                    <a:p>
                      <a:pPr algn="just">
                        <a:buNone/>
                      </a:pPr>
                      <a:r>
                        <a:rPr lang="en-ZA" sz="1200" b="1" i="0">
                          <a:solidFill>
                            <a:srgbClr val="000000"/>
                          </a:solidFill>
                          <a:effectLst/>
                          <a:latin typeface="Arial Narrow" panose="020B0604020202020204" pitchFamily="34" charset="0"/>
                          <a:cs typeface="Arial Narrow" panose="020B0604020202020204" pitchFamily="34" charset="0"/>
                        </a:rPr>
                        <a:t>(in %)</a:t>
                      </a:r>
                      <a:endParaRPr lang="en-ZA" sz="1200" b="1" i="0">
                        <a:effectLst/>
                        <a:latin typeface="Arial Narrow" panose="020B0604020202020204" pitchFamily="34" charset="0"/>
                        <a:cs typeface="Arial Narrow" panose="020B0604020202020204" pitchFamily="34" charset="0"/>
                      </a:endParaRPr>
                    </a:p>
                  </a:txBody>
                  <a:tcPr marL="70887" marR="70887" marT="0" marB="0"/>
                </a:tc>
                <a:tc>
                  <a:txBody>
                    <a:bodyPr/>
                    <a:lstStyle/>
                    <a:p>
                      <a:pPr algn="just">
                        <a:buNone/>
                      </a:pPr>
                      <a:r>
                        <a:rPr lang="en-ZA" sz="1200" b="1" i="0">
                          <a:solidFill>
                            <a:srgbClr val="000000"/>
                          </a:solidFill>
                          <a:effectLst/>
                          <a:latin typeface="Arial Narrow" panose="020B0604020202020204" pitchFamily="34" charset="0"/>
                          <a:cs typeface="Arial Narrow" panose="020B0604020202020204" pitchFamily="34" charset="0"/>
                        </a:rPr>
                        <a:t>Sample size per category</a:t>
                      </a:r>
                      <a:endParaRPr lang="en-ZA" sz="1200" b="1" i="0">
                        <a:effectLst/>
                        <a:latin typeface="Arial Narrow" panose="020B0604020202020204" pitchFamily="34" charset="0"/>
                        <a:cs typeface="Arial Narrow" panose="020B0604020202020204" pitchFamily="34" charset="0"/>
                      </a:endParaRPr>
                    </a:p>
                  </a:txBody>
                  <a:tcPr marL="70887" marR="70887" marT="0" marB="0"/>
                </a:tc>
                <a:tc>
                  <a:txBody>
                    <a:bodyPr/>
                    <a:lstStyle/>
                    <a:p>
                      <a:pPr algn="just">
                        <a:buNone/>
                      </a:pPr>
                      <a:r>
                        <a:rPr lang="en-ZA" sz="1200" b="1" i="0" dirty="0">
                          <a:solidFill>
                            <a:srgbClr val="000000"/>
                          </a:solidFill>
                          <a:effectLst/>
                          <a:latin typeface="Arial Narrow" panose="020B0604020202020204" pitchFamily="34" charset="0"/>
                          <a:cs typeface="Arial Narrow" panose="020B0604020202020204" pitchFamily="34" charset="0"/>
                        </a:rPr>
                        <a:t>Sample size per province</a:t>
                      </a:r>
                      <a:endParaRPr lang="en-ZA" sz="1200" b="1" i="0" dirty="0">
                        <a:effectLst/>
                        <a:latin typeface="Arial Narrow" panose="020B0604020202020204" pitchFamily="34" charset="0"/>
                        <a:cs typeface="Arial Narrow" panose="020B0604020202020204" pitchFamily="34" charset="0"/>
                      </a:endParaRPr>
                    </a:p>
                  </a:txBody>
                  <a:tcPr marL="70887" marR="70887" marT="0" marB="0"/>
                </a:tc>
                <a:extLst>
                  <a:ext uri="{0D108BD9-81ED-4DB2-BD59-A6C34878D82A}">
                    <a16:rowId xmlns:a16="http://schemas.microsoft.com/office/drawing/2014/main" val="210340784"/>
                  </a:ext>
                </a:extLst>
              </a:tr>
              <a:tr h="226838">
                <a:tc>
                  <a:txBody>
                    <a:bodyPr/>
                    <a:lstStyle/>
                    <a:p>
                      <a:pPr algn="just">
                        <a:buNone/>
                      </a:pPr>
                      <a:r>
                        <a:rPr lang="en-ZA" sz="1200" b="0" i="0" dirty="0">
                          <a:solidFill>
                            <a:srgbClr val="000000"/>
                          </a:solidFill>
                          <a:effectLst/>
                          <a:latin typeface="Arial Narrow" panose="020B0604020202020204" pitchFamily="34" charset="0"/>
                          <a:cs typeface="Arial Narrow" panose="020B0604020202020204" pitchFamily="34" charset="0"/>
                        </a:rPr>
                        <a:t>Accommodation</a:t>
                      </a:r>
                      <a:endParaRPr lang="en-ZA" sz="1200" b="0" i="0" dirty="0">
                        <a:effectLst/>
                        <a:latin typeface="Arial Narrow" panose="020B0604020202020204" pitchFamily="34" charset="0"/>
                        <a:cs typeface="Arial Narrow" panose="020B0604020202020204" pitchFamily="34" charset="0"/>
                      </a:endParaRPr>
                    </a:p>
                  </a:txBody>
                  <a:tcPr marL="70887" marR="70887" marT="0" marB="0"/>
                </a:tc>
                <a:tc>
                  <a:txBody>
                    <a:bodyPr/>
                    <a:lstStyle/>
                    <a:p>
                      <a:pPr algn="just">
                        <a:buNone/>
                      </a:pPr>
                      <a:r>
                        <a:rPr lang="en-ZA" sz="1200" b="0" i="0">
                          <a:solidFill>
                            <a:srgbClr val="000000"/>
                          </a:solidFill>
                          <a:effectLst/>
                          <a:latin typeface="Arial Narrow" panose="020B0604020202020204" pitchFamily="34" charset="0"/>
                          <a:cs typeface="Arial Narrow" panose="020B0604020202020204" pitchFamily="34" charset="0"/>
                        </a:rPr>
                        <a:t>42.2</a:t>
                      </a:r>
                      <a:endParaRPr lang="en-ZA" sz="1200" b="0" i="0">
                        <a:effectLst/>
                        <a:latin typeface="Arial Narrow" panose="020B0604020202020204" pitchFamily="34" charset="0"/>
                        <a:cs typeface="Arial Narrow" panose="020B0604020202020204" pitchFamily="34" charset="0"/>
                      </a:endParaRPr>
                    </a:p>
                  </a:txBody>
                  <a:tcPr marL="70887" marR="70887" marT="0" marB="0"/>
                </a:tc>
                <a:tc>
                  <a:txBody>
                    <a:bodyPr/>
                    <a:lstStyle/>
                    <a:p>
                      <a:pPr algn="just">
                        <a:buNone/>
                      </a:pPr>
                      <a:r>
                        <a:rPr lang="en-ZA" sz="1200" b="0" i="0">
                          <a:solidFill>
                            <a:srgbClr val="000000"/>
                          </a:solidFill>
                          <a:effectLst/>
                          <a:latin typeface="Arial Narrow" panose="020B0604020202020204" pitchFamily="34" charset="0"/>
                          <a:cs typeface="Arial Narrow" panose="020B0604020202020204" pitchFamily="34" charset="0"/>
                        </a:rPr>
                        <a:t>162</a:t>
                      </a:r>
                      <a:endParaRPr lang="en-ZA" sz="1200" b="0" i="0">
                        <a:effectLst/>
                        <a:latin typeface="Arial Narrow" panose="020B0604020202020204" pitchFamily="34" charset="0"/>
                        <a:cs typeface="Arial Narrow" panose="020B0604020202020204" pitchFamily="34" charset="0"/>
                      </a:endParaRPr>
                    </a:p>
                  </a:txBody>
                  <a:tcPr marL="70887" marR="70887" marT="0" marB="0"/>
                </a:tc>
                <a:tc>
                  <a:txBody>
                    <a:bodyPr/>
                    <a:lstStyle/>
                    <a:p>
                      <a:pPr algn="just">
                        <a:buNone/>
                      </a:pPr>
                      <a:r>
                        <a:rPr lang="en-ZA" sz="1200" b="0" i="0">
                          <a:solidFill>
                            <a:srgbClr val="000000"/>
                          </a:solidFill>
                          <a:effectLst/>
                          <a:latin typeface="Arial Narrow" panose="020B0604020202020204" pitchFamily="34" charset="0"/>
                          <a:cs typeface="Arial Narrow" panose="020B0604020202020204" pitchFamily="34" charset="0"/>
                        </a:rPr>
                        <a:t>33</a:t>
                      </a:r>
                      <a:endParaRPr lang="en-ZA" sz="1200" b="0" i="0">
                        <a:effectLst/>
                        <a:latin typeface="Arial Narrow" panose="020B0604020202020204" pitchFamily="34" charset="0"/>
                        <a:cs typeface="Arial Narrow" panose="020B0604020202020204" pitchFamily="34" charset="0"/>
                      </a:endParaRPr>
                    </a:p>
                  </a:txBody>
                  <a:tcPr marL="70887" marR="70887" marT="0" marB="0"/>
                </a:tc>
                <a:extLst>
                  <a:ext uri="{0D108BD9-81ED-4DB2-BD59-A6C34878D82A}">
                    <a16:rowId xmlns:a16="http://schemas.microsoft.com/office/drawing/2014/main" val="98090223"/>
                  </a:ext>
                </a:extLst>
              </a:tr>
              <a:tr h="226838">
                <a:tc>
                  <a:txBody>
                    <a:bodyPr/>
                    <a:lstStyle/>
                    <a:p>
                      <a:pPr algn="just">
                        <a:buNone/>
                      </a:pPr>
                      <a:r>
                        <a:rPr lang="en-ZA" sz="1200" b="0" i="0">
                          <a:solidFill>
                            <a:srgbClr val="000000"/>
                          </a:solidFill>
                          <a:effectLst/>
                          <a:latin typeface="Arial Narrow" panose="020B0604020202020204" pitchFamily="34" charset="0"/>
                          <a:cs typeface="Arial Narrow" panose="020B0604020202020204" pitchFamily="34" charset="0"/>
                        </a:rPr>
                        <a:t>Attractions and activities</a:t>
                      </a:r>
                      <a:endParaRPr lang="en-ZA" sz="1200" b="0" i="0">
                        <a:effectLst/>
                        <a:latin typeface="Arial Narrow" panose="020B0604020202020204" pitchFamily="34" charset="0"/>
                        <a:cs typeface="Arial Narrow" panose="020B0604020202020204" pitchFamily="34" charset="0"/>
                      </a:endParaRPr>
                    </a:p>
                  </a:txBody>
                  <a:tcPr marL="70887" marR="70887" marT="0" marB="0"/>
                </a:tc>
                <a:tc>
                  <a:txBody>
                    <a:bodyPr/>
                    <a:lstStyle/>
                    <a:p>
                      <a:pPr algn="just">
                        <a:buNone/>
                      </a:pPr>
                      <a:r>
                        <a:rPr lang="en-ZA" sz="1200" b="0" i="0">
                          <a:solidFill>
                            <a:srgbClr val="000000"/>
                          </a:solidFill>
                          <a:effectLst/>
                          <a:latin typeface="Arial Narrow" panose="020B0604020202020204" pitchFamily="34" charset="0"/>
                          <a:cs typeface="Arial Narrow" panose="020B0604020202020204" pitchFamily="34" charset="0"/>
                        </a:rPr>
                        <a:t>9.7</a:t>
                      </a:r>
                      <a:endParaRPr lang="en-ZA" sz="1200" b="0" i="0">
                        <a:effectLst/>
                        <a:latin typeface="Arial Narrow" panose="020B0604020202020204" pitchFamily="34" charset="0"/>
                        <a:cs typeface="Arial Narrow" panose="020B0604020202020204" pitchFamily="34" charset="0"/>
                      </a:endParaRPr>
                    </a:p>
                  </a:txBody>
                  <a:tcPr marL="70887" marR="70887" marT="0" marB="0"/>
                </a:tc>
                <a:tc>
                  <a:txBody>
                    <a:bodyPr/>
                    <a:lstStyle/>
                    <a:p>
                      <a:pPr algn="just">
                        <a:buNone/>
                      </a:pPr>
                      <a:r>
                        <a:rPr lang="en-ZA" sz="1200" b="0" i="0">
                          <a:solidFill>
                            <a:srgbClr val="000000"/>
                          </a:solidFill>
                          <a:effectLst/>
                          <a:latin typeface="Arial Narrow" panose="020B0604020202020204" pitchFamily="34" charset="0"/>
                          <a:cs typeface="Arial Narrow" panose="020B0604020202020204" pitchFamily="34" charset="0"/>
                        </a:rPr>
                        <a:t>38</a:t>
                      </a:r>
                      <a:endParaRPr lang="en-ZA" sz="1200" b="0" i="0">
                        <a:effectLst/>
                        <a:latin typeface="Arial Narrow" panose="020B0604020202020204" pitchFamily="34" charset="0"/>
                        <a:cs typeface="Arial Narrow" panose="020B0604020202020204" pitchFamily="34" charset="0"/>
                      </a:endParaRPr>
                    </a:p>
                  </a:txBody>
                  <a:tcPr marL="70887" marR="70887" marT="0" marB="0"/>
                </a:tc>
                <a:tc>
                  <a:txBody>
                    <a:bodyPr/>
                    <a:lstStyle/>
                    <a:p>
                      <a:pPr algn="just">
                        <a:buNone/>
                      </a:pPr>
                      <a:r>
                        <a:rPr lang="en-ZA" sz="1200" b="0" i="0">
                          <a:solidFill>
                            <a:srgbClr val="000000"/>
                          </a:solidFill>
                          <a:effectLst/>
                          <a:latin typeface="Arial Narrow" panose="020B0604020202020204" pitchFamily="34" charset="0"/>
                          <a:cs typeface="Arial Narrow" panose="020B0604020202020204" pitchFamily="34" charset="0"/>
                        </a:rPr>
                        <a:t>8</a:t>
                      </a:r>
                      <a:endParaRPr lang="en-ZA" sz="1200" b="0" i="0">
                        <a:effectLst/>
                        <a:latin typeface="Arial Narrow" panose="020B0604020202020204" pitchFamily="34" charset="0"/>
                        <a:cs typeface="Arial Narrow" panose="020B0604020202020204" pitchFamily="34" charset="0"/>
                      </a:endParaRPr>
                    </a:p>
                  </a:txBody>
                  <a:tcPr marL="70887" marR="70887" marT="0" marB="0"/>
                </a:tc>
                <a:extLst>
                  <a:ext uri="{0D108BD9-81ED-4DB2-BD59-A6C34878D82A}">
                    <a16:rowId xmlns:a16="http://schemas.microsoft.com/office/drawing/2014/main" val="1865963208"/>
                  </a:ext>
                </a:extLst>
              </a:tr>
              <a:tr h="415869">
                <a:tc>
                  <a:txBody>
                    <a:bodyPr/>
                    <a:lstStyle/>
                    <a:p>
                      <a:pPr algn="just">
                        <a:buNone/>
                      </a:pPr>
                      <a:r>
                        <a:rPr lang="en-ZA" sz="1200" b="0" i="0">
                          <a:solidFill>
                            <a:srgbClr val="000000"/>
                          </a:solidFill>
                          <a:effectLst/>
                          <a:latin typeface="Arial Narrow" panose="020B0604020202020204" pitchFamily="34" charset="0"/>
                          <a:cs typeface="Arial Narrow" panose="020B0604020202020204" pitchFamily="34" charset="0"/>
                        </a:rPr>
                        <a:t>Meetings, exhibitions and special events</a:t>
                      </a:r>
                      <a:endParaRPr lang="en-ZA" sz="1200" b="0" i="0">
                        <a:effectLst/>
                        <a:latin typeface="Arial Narrow" panose="020B0604020202020204" pitchFamily="34" charset="0"/>
                        <a:cs typeface="Arial Narrow" panose="020B0604020202020204" pitchFamily="34" charset="0"/>
                      </a:endParaRPr>
                    </a:p>
                  </a:txBody>
                  <a:tcPr marL="70887" marR="70887" marT="0" marB="0"/>
                </a:tc>
                <a:tc>
                  <a:txBody>
                    <a:bodyPr/>
                    <a:lstStyle/>
                    <a:p>
                      <a:pPr algn="just">
                        <a:buNone/>
                      </a:pPr>
                      <a:r>
                        <a:rPr lang="en-ZA" sz="1200" b="0" i="0">
                          <a:solidFill>
                            <a:srgbClr val="000000"/>
                          </a:solidFill>
                          <a:effectLst/>
                          <a:latin typeface="Arial Narrow" panose="020B0604020202020204" pitchFamily="34" charset="0"/>
                          <a:cs typeface="Arial Narrow" panose="020B0604020202020204" pitchFamily="34" charset="0"/>
                        </a:rPr>
                        <a:t>4.4</a:t>
                      </a:r>
                      <a:endParaRPr lang="en-ZA" sz="1200" b="0" i="0">
                        <a:effectLst/>
                        <a:latin typeface="Arial Narrow" panose="020B0604020202020204" pitchFamily="34" charset="0"/>
                        <a:cs typeface="Arial Narrow" panose="020B0604020202020204" pitchFamily="34" charset="0"/>
                      </a:endParaRPr>
                    </a:p>
                  </a:txBody>
                  <a:tcPr marL="70887" marR="70887" marT="0" marB="0"/>
                </a:tc>
                <a:tc>
                  <a:txBody>
                    <a:bodyPr/>
                    <a:lstStyle/>
                    <a:p>
                      <a:pPr algn="just">
                        <a:buNone/>
                      </a:pPr>
                      <a:r>
                        <a:rPr lang="en-ZA" sz="1200" b="0" i="0">
                          <a:solidFill>
                            <a:srgbClr val="000000"/>
                          </a:solidFill>
                          <a:effectLst/>
                          <a:latin typeface="Arial Narrow" panose="020B0604020202020204" pitchFamily="34" charset="0"/>
                          <a:cs typeface="Arial Narrow" panose="020B0604020202020204" pitchFamily="34" charset="0"/>
                        </a:rPr>
                        <a:t>17</a:t>
                      </a:r>
                      <a:endParaRPr lang="en-ZA" sz="1200" b="0" i="0">
                        <a:effectLst/>
                        <a:latin typeface="Arial Narrow" panose="020B0604020202020204" pitchFamily="34" charset="0"/>
                        <a:cs typeface="Arial Narrow" panose="020B0604020202020204" pitchFamily="34" charset="0"/>
                      </a:endParaRPr>
                    </a:p>
                  </a:txBody>
                  <a:tcPr marL="70887" marR="70887" marT="0" marB="0"/>
                </a:tc>
                <a:tc>
                  <a:txBody>
                    <a:bodyPr/>
                    <a:lstStyle/>
                    <a:p>
                      <a:pPr algn="just">
                        <a:buNone/>
                      </a:pPr>
                      <a:r>
                        <a:rPr lang="en-ZA" sz="1200" b="0" i="0">
                          <a:solidFill>
                            <a:srgbClr val="000000"/>
                          </a:solidFill>
                          <a:effectLst/>
                          <a:latin typeface="Arial Narrow" panose="020B0604020202020204" pitchFamily="34" charset="0"/>
                          <a:cs typeface="Arial Narrow" panose="020B0604020202020204" pitchFamily="34" charset="0"/>
                        </a:rPr>
                        <a:t>4</a:t>
                      </a:r>
                      <a:endParaRPr lang="en-ZA" sz="1200" b="0" i="0">
                        <a:effectLst/>
                        <a:latin typeface="Arial Narrow" panose="020B0604020202020204" pitchFamily="34" charset="0"/>
                        <a:cs typeface="Arial Narrow" panose="020B0604020202020204" pitchFamily="34" charset="0"/>
                      </a:endParaRPr>
                    </a:p>
                  </a:txBody>
                  <a:tcPr marL="70887" marR="70887" marT="0" marB="0"/>
                </a:tc>
                <a:extLst>
                  <a:ext uri="{0D108BD9-81ED-4DB2-BD59-A6C34878D82A}">
                    <a16:rowId xmlns:a16="http://schemas.microsoft.com/office/drawing/2014/main" val="4158992675"/>
                  </a:ext>
                </a:extLst>
              </a:tr>
              <a:tr h="226838">
                <a:tc>
                  <a:txBody>
                    <a:bodyPr/>
                    <a:lstStyle/>
                    <a:p>
                      <a:pPr algn="just">
                        <a:buNone/>
                      </a:pPr>
                      <a:r>
                        <a:rPr lang="en-ZA" sz="1200" b="0" i="0" dirty="0">
                          <a:solidFill>
                            <a:srgbClr val="000000"/>
                          </a:solidFill>
                          <a:effectLst/>
                          <a:latin typeface="Arial Narrow" panose="020B0604020202020204" pitchFamily="34" charset="0"/>
                          <a:cs typeface="Arial Narrow" panose="020B0604020202020204" pitchFamily="34" charset="0"/>
                        </a:rPr>
                        <a:t>Travel services</a:t>
                      </a:r>
                      <a:endParaRPr lang="en-ZA" sz="1200" b="0" i="0" dirty="0">
                        <a:effectLst/>
                        <a:latin typeface="Arial Narrow" panose="020B0604020202020204" pitchFamily="34" charset="0"/>
                        <a:cs typeface="Arial Narrow" panose="020B0604020202020204" pitchFamily="34" charset="0"/>
                      </a:endParaRPr>
                    </a:p>
                  </a:txBody>
                  <a:tcPr marL="70887" marR="70887" marT="0" marB="0"/>
                </a:tc>
                <a:tc>
                  <a:txBody>
                    <a:bodyPr/>
                    <a:lstStyle/>
                    <a:p>
                      <a:pPr algn="just">
                        <a:buNone/>
                      </a:pPr>
                      <a:r>
                        <a:rPr lang="en-ZA" sz="1200" b="0" i="0">
                          <a:solidFill>
                            <a:srgbClr val="000000"/>
                          </a:solidFill>
                          <a:effectLst/>
                          <a:latin typeface="Arial Narrow" panose="020B0604020202020204" pitchFamily="34" charset="0"/>
                          <a:cs typeface="Arial Narrow" panose="020B0604020202020204" pitchFamily="34" charset="0"/>
                        </a:rPr>
                        <a:t>39.3</a:t>
                      </a:r>
                      <a:endParaRPr lang="en-ZA" sz="1200" b="0" i="0">
                        <a:effectLst/>
                        <a:latin typeface="Arial Narrow" panose="020B0604020202020204" pitchFamily="34" charset="0"/>
                        <a:cs typeface="Arial Narrow" panose="020B0604020202020204" pitchFamily="34" charset="0"/>
                      </a:endParaRPr>
                    </a:p>
                  </a:txBody>
                  <a:tcPr marL="70887" marR="70887" marT="0" marB="0"/>
                </a:tc>
                <a:tc>
                  <a:txBody>
                    <a:bodyPr/>
                    <a:lstStyle/>
                    <a:p>
                      <a:pPr algn="just">
                        <a:buNone/>
                      </a:pPr>
                      <a:r>
                        <a:rPr lang="en-ZA" sz="1200" b="0" i="0">
                          <a:solidFill>
                            <a:srgbClr val="000000"/>
                          </a:solidFill>
                          <a:effectLst/>
                          <a:latin typeface="Arial Narrow" panose="020B0604020202020204" pitchFamily="34" charset="0"/>
                          <a:cs typeface="Arial Narrow" panose="020B0604020202020204" pitchFamily="34" charset="0"/>
                        </a:rPr>
                        <a:t>151</a:t>
                      </a:r>
                      <a:endParaRPr lang="en-ZA" sz="1200" b="0" i="0">
                        <a:effectLst/>
                        <a:latin typeface="Arial Narrow" panose="020B0604020202020204" pitchFamily="34" charset="0"/>
                        <a:cs typeface="Arial Narrow" panose="020B0604020202020204" pitchFamily="34" charset="0"/>
                      </a:endParaRPr>
                    </a:p>
                  </a:txBody>
                  <a:tcPr marL="70887" marR="70887" marT="0" marB="0"/>
                </a:tc>
                <a:tc>
                  <a:txBody>
                    <a:bodyPr/>
                    <a:lstStyle/>
                    <a:p>
                      <a:pPr algn="just">
                        <a:buNone/>
                      </a:pPr>
                      <a:r>
                        <a:rPr lang="en-ZA" sz="1200" b="0" i="0">
                          <a:solidFill>
                            <a:srgbClr val="000000"/>
                          </a:solidFill>
                          <a:effectLst/>
                          <a:latin typeface="Arial Narrow" panose="020B0604020202020204" pitchFamily="34" charset="0"/>
                          <a:cs typeface="Arial Narrow" panose="020B0604020202020204" pitchFamily="34" charset="0"/>
                        </a:rPr>
                        <a:t>31</a:t>
                      </a:r>
                      <a:endParaRPr lang="en-ZA" sz="1200" b="0" i="0">
                        <a:effectLst/>
                        <a:latin typeface="Arial Narrow" panose="020B0604020202020204" pitchFamily="34" charset="0"/>
                        <a:cs typeface="Arial Narrow" panose="020B0604020202020204" pitchFamily="34" charset="0"/>
                      </a:endParaRPr>
                    </a:p>
                  </a:txBody>
                  <a:tcPr marL="70887" marR="70887" marT="0" marB="0"/>
                </a:tc>
                <a:extLst>
                  <a:ext uri="{0D108BD9-81ED-4DB2-BD59-A6C34878D82A}">
                    <a16:rowId xmlns:a16="http://schemas.microsoft.com/office/drawing/2014/main" val="1346556192"/>
                  </a:ext>
                </a:extLst>
              </a:tr>
              <a:tr h="415869">
                <a:tc>
                  <a:txBody>
                    <a:bodyPr/>
                    <a:lstStyle/>
                    <a:p>
                      <a:pPr algn="just">
                        <a:buNone/>
                      </a:pPr>
                      <a:r>
                        <a:rPr lang="en-ZA" sz="1200" b="0" i="0">
                          <a:solidFill>
                            <a:srgbClr val="000000"/>
                          </a:solidFill>
                          <a:effectLst/>
                          <a:latin typeface="Arial Narrow" panose="020B0604020202020204" pitchFamily="34" charset="0"/>
                          <a:cs typeface="Arial Narrow" panose="020B0604020202020204" pitchFamily="34" charset="0"/>
                        </a:rPr>
                        <a:t>Food and beverage/restaurants</a:t>
                      </a:r>
                      <a:endParaRPr lang="en-ZA" sz="1200" b="0" i="0">
                        <a:effectLst/>
                        <a:latin typeface="Arial Narrow" panose="020B0604020202020204" pitchFamily="34" charset="0"/>
                        <a:cs typeface="Arial Narrow" panose="020B0604020202020204" pitchFamily="34" charset="0"/>
                      </a:endParaRPr>
                    </a:p>
                  </a:txBody>
                  <a:tcPr marL="70887" marR="70887" marT="0" marB="0"/>
                </a:tc>
                <a:tc>
                  <a:txBody>
                    <a:bodyPr/>
                    <a:lstStyle/>
                    <a:p>
                      <a:pPr algn="just">
                        <a:buNone/>
                      </a:pPr>
                      <a:r>
                        <a:rPr lang="en-ZA" sz="1200" b="0" i="0">
                          <a:solidFill>
                            <a:srgbClr val="000000"/>
                          </a:solidFill>
                          <a:effectLst/>
                          <a:latin typeface="Arial Narrow" panose="020B0604020202020204" pitchFamily="34" charset="0"/>
                          <a:cs typeface="Arial Narrow" panose="020B0604020202020204" pitchFamily="34" charset="0"/>
                        </a:rPr>
                        <a:t>4.3</a:t>
                      </a:r>
                      <a:endParaRPr lang="en-ZA" sz="1200" b="0" i="0">
                        <a:effectLst/>
                        <a:latin typeface="Arial Narrow" panose="020B0604020202020204" pitchFamily="34" charset="0"/>
                        <a:cs typeface="Arial Narrow" panose="020B0604020202020204" pitchFamily="34" charset="0"/>
                      </a:endParaRPr>
                    </a:p>
                  </a:txBody>
                  <a:tcPr marL="70887" marR="70887" marT="0" marB="0"/>
                </a:tc>
                <a:tc>
                  <a:txBody>
                    <a:bodyPr/>
                    <a:lstStyle/>
                    <a:p>
                      <a:pPr algn="just">
                        <a:buNone/>
                      </a:pPr>
                      <a:r>
                        <a:rPr lang="en-ZA" sz="1200" b="0" i="0">
                          <a:solidFill>
                            <a:srgbClr val="000000"/>
                          </a:solidFill>
                          <a:effectLst/>
                          <a:latin typeface="Arial Narrow" panose="020B0604020202020204" pitchFamily="34" charset="0"/>
                          <a:cs typeface="Arial Narrow" panose="020B0604020202020204" pitchFamily="34" charset="0"/>
                        </a:rPr>
                        <a:t>17</a:t>
                      </a:r>
                      <a:endParaRPr lang="en-ZA" sz="1200" b="0" i="0">
                        <a:effectLst/>
                        <a:latin typeface="Arial Narrow" panose="020B0604020202020204" pitchFamily="34" charset="0"/>
                        <a:cs typeface="Arial Narrow" panose="020B0604020202020204" pitchFamily="34" charset="0"/>
                      </a:endParaRPr>
                    </a:p>
                  </a:txBody>
                  <a:tcPr marL="70887" marR="70887" marT="0" marB="0"/>
                </a:tc>
                <a:tc>
                  <a:txBody>
                    <a:bodyPr/>
                    <a:lstStyle/>
                    <a:p>
                      <a:pPr algn="just">
                        <a:buNone/>
                      </a:pPr>
                      <a:r>
                        <a:rPr lang="en-ZA" sz="1200" b="0" i="0">
                          <a:solidFill>
                            <a:srgbClr val="000000"/>
                          </a:solidFill>
                          <a:effectLst/>
                          <a:latin typeface="Arial Narrow" panose="020B0604020202020204" pitchFamily="34" charset="0"/>
                          <a:cs typeface="Arial Narrow" panose="020B0604020202020204" pitchFamily="34" charset="0"/>
                        </a:rPr>
                        <a:t>4</a:t>
                      </a:r>
                      <a:endParaRPr lang="en-ZA" sz="1200" b="0" i="0">
                        <a:effectLst/>
                        <a:latin typeface="Arial Narrow" panose="020B0604020202020204" pitchFamily="34" charset="0"/>
                        <a:cs typeface="Arial Narrow" panose="020B0604020202020204" pitchFamily="34" charset="0"/>
                      </a:endParaRPr>
                    </a:p>
                  </a:txBody>
                  <a:tcPr marL="70887" marR="70887" marT="0" marB="0"/>
                </a:tc>
                <a:extLst>
                  <a:ext uri="{0D108BD9-81ED-4DB2-BD59-A6C34878D82A}">
                    <a16:rowId xmlns:a16="http://schemas.microsoft.com/office/drawing/2014/main" val="3278178941"/>
                  </a:ext>
                </a:extLst>
              </a:tr>
              <a:tr h="226838">
                <a:tc gridSpan="2">
                  <a:txBody>
                    <a:bodyPr/>
                    <a:lstStyle/>
                    <a:p>
                      <a:pPr algn="just">
                        <a:buNone/>
                      </a:pPr>
                      <a:r>
                        <a:rPr lang="en-ZA" sz="1200" b="0" i="0" dirty="0">
                          <a:solidFill>
                            <a:srgbClr val="000000"/>
                          </a:solidFill>
                          <a:effectLst/>
                          <a:latin typeface="Arial Narrow" panose="020B0604020202020204" pitchFamily="34" charset="0"/>
                          <a:cs typeface="Arial Narrow" panose="020B0604020202020204" pitchFamily="34" charset="0"/>
                        </a:rPr>
                        <a:t>Total sample size</a:t>
                      </a:r>
                      <a:endParaRPr lang="en-ZA" sz="1200" b="0" i="0" dirty="0">
                        <a:effectLst/>
                        <a:latin typeface="Arial Narrow" panose="020B0604020202020204" pitchFamily="34" charset="0"/>
                        <a:cs typeface="Arial Narrow" panose="020B0604020202020204" pitchFamily="34" charset="0"/>
                      </a:endParaRPr>
                    </a:p>
                  </a:txBody>
                  <a:tcPr marL="70887" marR="70887" marT="0" marB="0"/>
                </a:tc>
                <a:tc hMerge="1">
                  <a:txBody>
                    <a:bodyPr/>
                    <a:lstStyle/>
                    <a:p>
                      <a:endParaRPr lang="en-US"/>
                    </a:p>
                  </a:txBody>
                  <a:tcPr/>
                </a:tc>
                <a:tc>
                  <a:txBody>
                    <a:bodyPr/>
                    <a:lstStyle/>
                    <a:p>
                      <a:pPr algn="just">
                        <a:buNone/>
                      </a:pPr>
                      <a:r>
                        <a:rPr lang="en-ZA" sz="1200" b="0" i="0">
                          <a:solidFill>
                            <a:srgbClr val="000000"/>
                          </a:solidFill>
                          <a:effectLst/>
                          <a:latin typeface="Arial Narrow" panose="020B0604020202020204" pitchFamily="34" charset="0"/>
                          <a:cs typeface="Arial Narrow" panose="020B0604020202020204" pitchFamily="34" charset="0"/>
                        </a:rPr>
                        <a:t>385</a:t>
                      </a:r>
                      <a:endParaRPr lang="en-ZA" sz="1200" b="0" i="0">
                        <a:effectLst/>
                        <a:latin typeface="Arial Narrow" panose="020B0604020202020204" pitchFamily="34" charset="0"/>
                        <a:cs typeface="Arial Narrow" panose="020B0604020202020204" pitchFamily="34" charset="0"/>
                      </a:endParaRPr>
                    </a:p>
                  </a:txBody>
                  <a:tcPr marL="70887" marR="70887" marT="0" marB="0"/>
                </a:tc>
                <a:tc>
                  <a:txBody>
                    <a:bodyPr/>
                    <a:lstStyle/>
                    <a:p>
                      <a:pPr algn="just">
                        <a:buNone/>
                      </a:pPr>
                      <a:r>
                        <a:rPr lang="en-ZA" sz="1200" b="0" i="0" dirty="0">
                          <a:solidFill>
                            <a:srgbClr val="000000"/>
                          </a:solidFill>
                          <a:effectLst/>
                          <a:latin typeface="Arial Narrow" panose="020B0604020202020204" pitchFamily="34" charset="0"/>
                          <a:cs typeface="Arial Narrow" panose="020B0604020202020204" pitchFamily="34" charset="0"/>
                        </a:rPr>
                        <a:t>80</a:t>
                      </a:r>
                      <a:endParaRPr lang="en-ZA" sz="1200" b="0" i="0" dirty="0">
                        <a:effectLst/>
                        <a:latin typeface="Arial Narrow" panose="020B0604020202020204" pitchFamily="34" charset="0"/>
                        <a:cs typeface="Arial Narrow" panose="020B0604020202020204" pitchFamily="34" charset="0"/>
                      </a:endParaRPr>
                    </a:p>
                  </a:txBody>
                  <a:tcPr marL="70887" marR="70887" marT="0" marB="0"/>
                </a:tc>
                <a:extLst>
                  <a:ext uri="{0D108BD9-81ED-4DB2-BD59-A6C34878D82A}">
                    <a16:rowId xmlns:a16="http://schemas.microsoft.com/office/drawing/2014/main" val="1337756419"/>
                  </a:ext>
                </a:extLst>
              </a:tr>
            </a:tbl>
          </a:graphicData>
        </a:graphic>
      </p:graphicFrame>
      <p:sp>
        <p:nvSpPr>
          <p:cNvPr id="6" name="Content Placeholder 1">
            <a:extLst>
              <a:ext uri="{FF2B5EF4-FFF2-40B4-BE49-F238E27FC236}">
                <a16:creationId xmlns:a16="http://schemas.microsoft.com/office/drawing/2014/main" id="{72E299CB-AD45-456E-5C15-94BBC32E8C4B}"/>
              </a:ext>
            </a:extLst>
          </p:cNvPr>
          <p:cNvSpPr txBox="1">
            <a:spLocks/>
          </p:cNvSpPr>
          <p:nvPr/>
        </p:nvSpPr>
        <p:spPr>
          <a:xfrm>
            <a:off x="6095998" y="1210492"/>
            <a:ext cx="5929747" cy="4903228"/>
          </a:xfrm>
          <a:prstGeom prst="rect">
            <a:avLst/>
          </a:prstGeom>
        </p:spPr>
        <p:txBody>
          <a:bodyPr vert="horz" lIns="0" tIns="45720" rIns="91440" bIns="45720" rtlCol="0">
            <a:noAutofit/>
          </a:bodyPr>
          <a:lstStyle>
            <a:lvl1pPr marL="165100" indent="-165100" algn="l" defTabSz="914400" rtl="0" eaLnBrk="1" latinLnBrk="0" hangingPunct="1">
              <a:lnSpc>
                <a:spcPct val="120000"/>
              </a:lnSpc>
              <a:spcBef>
                <a:spcPts val="300"/>
              </a:spcBef>
              <a:buFont typeface="Arial" panose="020B0604020202020204" pitchFamily="34" charset="0"/>
              <a:buChar char="•"/>
              <a:defRPr sz="1800" kern="1200">
                <a:solidFill>
                  <a:schemeClr val="tx1"/>
                </a:solidFill>
                <a:latin typeface="+mn-lt"/>
                <a:ea typeface="+mn-ea"/>
                <a:cs typeface="+mn-cs"/>
              </a:defRPr>
            </a:lvl1pPr>
            <a:lvl2pPr marL="338138" indent="-182563" algn="l" defTabSz="914400" rtl="0" eaLnBrk="1" latinLnBrk="0" hangingPunct="1">
              <a:lnSpc>
                <a:spcPct val="120000"/>
              </a:lnSpc>
              <a:spcBef>
                <a:spcPts val="300"/>
              </a:spcBef>
              <a:buFont typeface="Arial" panose="020B0604020202020204" pitchFamily="34" charset="0"/>
              <a:buChar char="•"/>
              <a:defRPr sz="1600" kern="1200">
                <a:solidFill>
                  <a:schemeClr val="tx1"/>
                </a:solidFill>
                <a:latin typeface="+mn-lt"/>
                <a:ea typeface="+mn-ea"/>
                <a:cs typeface="+mn-cs"/>
              </a:defRPr>
            </a:lvl2pPr>
            <a:lvl3pPr marL="530225" indent="-182563" algn="l" defTabSz="914400" rtl="0" eaLnBrk="1" latinLnBrk="0" hangingPunct="1">
              <a:lnSpc>
                <a:spcPct val="120000"/>
              </a:lnSpc>
              <a:spcBef>
                <a:spcPts val="300"/>
              </a:spcBef>
              <a:buFont typeface="Arial" panose="020B0604020202020204" pitchFamily="34" charset="0"/>
              <a:buChar char="•"/>
              <a:defRPr sz="1400" kern="1200">
                <a:solidFill>
                  <a:schemeClr val="tx1"/>
                </a:solidFill>
                <a:latin typeface="+mn-lt"/>
                <a:ea typeface="+mn-ea"/>
                <a:cs typeface="+mn-cs"/>
              </a:defRPr>
            </a:lvl3pPr>
            <a:lvl4pPr marL="676275" indent="-155575" algn="l" defTabSz="914400" rtl="0" eaLnBrk="1" latinLnBrk="0" hangingPunct="1">
              <a:lnSpc>
                <a:spcPct val="120000"/>
              </a:lnSpc>
              <a:spcBef>
                <a:spcPts val="300"/>
              </a:spcBef>
              <a:buFont typeface="Arial" panose="020B0604020202020204" pitchFamily="34" charset="0"/>
              <a:buChar char="•"/>
              <a:defRPr sz="1200" kern="1200">
                <a:solidFill>
                  <a:schemeClr val="tx1"/>
                </a:solidFill>
                <a:latin typeface="+mn-lt"/>
                <a:ea typeface="+mn-ea"/>
                <a:cs typeface="+mn-cs"/>
              </a:defRPr>
            </a:lvl4pPr>
            <a:lvl5pPr marL="822325" indent="-136525" algn="l" defTabSz="914400" rtl="0" eaLnBrk="1" latinLnBrk="0" hangingPunct="1">
              <a:lnSpc>
                <a:spcPct val="120000"/>
              </a:lnSpc>
              <a:spcBef>
                <a:spcPts val="300"/>
              </a:spcBef>
              <a:buFont typeface="Arial" panose="020B0604020202020204" pitchFamily="34" charset="0"/>
              <a:buChar char="•"/>
              <a:defRPr sz="1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n-US" sz="1400" b="1" dirty="0">
                <a:latin typeface="Arial Narrow" panose="020B0604020202020204" pitchFamily="34" charset="0"/>
                <a:cs typeface="Arial Narrow" panose="020B0604020202020204" pitchFamily="34" charset="0"/>
              </a:rPr>
              <a:t>Qualitative approach</a:t>
            </a:r>
          </a:p>
          <a:p>
            <a:r>
              <a:rPr lang="en-ZA" sz="1400" dirty="0">
                <a:latin typeface="Arial Narrow" panose="020B0604020202020204" pitchFamily="34" charset="0"/>
                <a:ea typeface="Calibri" panose="020F0502020204030204" pitchFamily="34" charset="0"/>
                <a:cs typeface="Calibri" panose="020F0502020204030204" pitchFamily="34" charset="0"/>
              </a:rPr>
              <a:t>The population of the qualitative aspect of the study includes key informants working in both the private and public sectors, including the government departments responsible for SMME support, as well as funding entities, </a:t>
            </a:r>
          </a:p>
          <a:p>
            <a:pPr algn="just"/>
            <a:r>
              <a:rPr lang="en-ZA" sz="1400" dirty="0">
                <a:latin typeface="Arial Narrow" panose="020B0604020202020204" pitchFamily="34" charset="0"/>
                <a:ea typeface="Calibri" panose="020F0502020204030204" pitchFamily="34" charset="0"/>
                <a:cs typeface="Calibri" panose="020F0502020204030204" pitchFamily="34" charset="0"/>
              </a:rPr>
              <a:t>The researchers will employ semi-structured interviews, which is the most effective method for obtaining detailed, in-depth data.</a:t>
            </a:r>
          </a:p>
          <a:p>
            <a:pPr algn="just"/>
            <a:r>
              <a:rPr lang="en-ZA" sz="1400" dirty="0">
                <a:latin typeface="Arial Narrow" panose="020B0604020202020204" pitchFamily="34" charset="0"/>
                <a:ea typeface="Calibri" panose="020F0502020204030204" pitchFamily="34" charset="0"/>
                <a:cs typeface="Calibri" panose="020F0502020204030204" pitchFamily="34" charset="0"/>
              </a:rPr>
              <a:t>Qualitative data will first be transcribed, where relevant recordings were obtained. </a:t>
            </a:r>
          </a:p>
          <a:p>
            <a:pPr algn="just"/>
            <a:r>
              <a:rPr lang="en-ZA" sz="1400" dirty="0">
                <a:latin typeface="Arial Narrow" panose="020B0604020202020204" pitchFamily="34" charset="0"/>
                <a:ea typeface="Calibri" panose="020F0502020204030204" pitchFamily="34" charset="0"/>
                <a:cs typeface="Calibri" panose="020F0502020204030204" pitchFamily="34" charset="0"/>
              </a:rPr>
              <a:t>In addition to word-for-word transcriptions, field notes and research observations will also be transcribed and input into Atlas.ti for further analysis.</a:t>
            </a:r>
            <a:r>
              <a:rPr lang="en-ZA" sz="1400" dirty="0"/>
              <a:t> </a:t>
            </a:r>
          </a:p>
          <a:p>
            <a:pPr algn="just"/>
            <a:r>
              <a:rPr lang="en-ZA" sz="1400" b="1" dirty="0">
                <a:latin typeface="Arial Narrow" panose="020B0604020202020204" pitchFamily="34" charset="0"/>
                <a:cs typeface="Calibri" panose="020F0502020204030204" pitchFamily="34" charset="0"/>
              </a:rPr>
              <a:t>Current status: data collection for this phase of the research is currently being concluded. </a:t>
            </a:r>
            <a:endParaRPr lang="en-US" sz="1400" b="1" dirty="0"/>
          </a:p>
          <a:p>
            <a:pPr algn="just"/>
            <a:endParaRPr lang="en-US" sz="1400" dirty="0"/>
          </a:p>
        </p:txBody>
      </p:sp>
    </p:spTree>
    <p:extLst>
      <p:ext uri="{BB962C8B-B14F-4D97-AF65-F5344CB8AC3E}">
        <p14:creationId xmlns:p14="http://schemas.microsoft.com/office/powerpoint/2010/main" val="1137358491"/>
      </p:ext>
    </p:extLst>
  </p:cSld>
  <p:clrMapOvr>
    <a:masterClrMapping/>
  </p:clrMapOvr>
</p:sld>
</file>

<file path=ppt/theme/theme1.xml><?xml version="1.0" encoding="utf-8"?>
<a:theme xmlns:a="http://schemas.openxmlformats.org/drawingml/2006/main" name="UJ">
  <a:themeElements>
    <a:clrScheme name="UJ">
      <a:dk1>
        <a:srgbClr val="3C3C3C"/>
      </a:dk1>
      <a:lt1>
        <a:srgbClr val="FFFFFF"/>
      </a:lt1>
      <a:dk2>
        <a:srgbClr val="3C3C3C"/>
      </a:dk2>
      <a:lt2>
        <a:srgbClr val="A7A7A7"/>
      </a:lt2>
      <a:accent1>
        <a:srgbClr val="26003B"/>
      </a:accent1>
      <a:accent2>
        <a:srgbClr val="D95900"/>
      </a:accent2>
      <a:accent3>
        <a:srgbClr val="3C3C3C"/>
      </a:accent3>
      <a:accent4>
        <a:srgbClr val="E98837"/>
      </a:accent4>
      <a:accent5>
        <a:srgbClr val="A7A7A7"/>
      </a:accent5>
      <a:accent6>
        <a:srgbClr val="93809D"/>
      </a:accent6>
      <a:hlink>
        <a:srgbClr val="3C3C3C"/>
      </a:hlink>
      <a:folHlink>
        <a:srgbClr val="A7A7A7"/>
      </a:folHlink>
    </a:clrScheme>
    <a:fontScheme name="Custom 97">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明朝"/>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明朝"/>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9015B512DF12FF4A8B8D6194B84FE9EE" ma:contentTypeVersion="9" ma:contentTypeDescription="Create a new document." ma:contentTypeScope="" ma:versionID="b53327a2bd6656153a840fe81901db78">
  <xsd:schema xmlns:xsd="http://www.w3.org/2001/XMLSchema" xmlns:xs="http://www.w3.org/2001/XMLSchema" xmlns:p="http://schemas.microsoft.com/office/2006/metadata/properties" xmlns:ns2="6061dd14-fff2-40e2-8b43-e56eeeb60b22" xmlns:ns3="f645cfd0-0bd6-4101-868b-70cf456750bd" targetNamespace="http://schemas.microsoft.com/office/2006/metadata/properties" ma:root="true" ma:fieldsID="95dae645d593cebb49ff903a6738f895" ns2:_="" ns3:_="">
    <xsd:import namespace="6061dd14-fff2-40e2-8b43-e56eeeb60b22"/>
    <xsd:import namespace="f645cfd0-0bd6-4101-868b-70cf456750bd"/>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061dd14-fff2-40e2-8b43-e56eeeb60b2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645cfd0-0bd6-4101-868b-70cf456750bd"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f645cfd0-0bd6-4101-868b-70cf456750bd">
      <UserInfo>
        <DisplayName>Tichaawa, Tembi</DisplayName>
        <AccountId>56</AccountId>
        <AccountType/>
      </UserInfo>
      <UserInfo>
        <DisplayName>Masina, Mxolisi</DisplayName>
        <AccountId>61</AccountId>
        <AccountType/>
      </UserInfo>
    </SharedWithUsers>
  </documentManagement>
</p:properties>
</file>

<file path=customXml/itemProps1.xml><?xml version="1.0" encoding="utf-8"?>
<ds:datastoreItem xmlns:ds="http://schemas.openxmlformats.org/officeDocument/2006/customXml" ds:itemID="{9449A8A0-EEB2-4CF6-9FB9-704EFFB87AEB}">
  <ds:schemaRefs>
    <ds:schemaRef ds:uri="http://schemas.microsoft.com/sharepoint/v3/contenttype/forms"/>
  </ds:schemaRefs>
</ds:datastoreItem>
</file>

<file path=customXml/itemProps2.xml><?xml version="1.0" encoding="utf-8"?>
<ds:datastoreItem xmlns:ds="http://schemas.openxmlformats.org/officeDocument/2006/customXml" ds:itemID="{F9FA9F98-7C93-4C75-90C1-9B875B8B067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061dd14-fff2-40e2-8b43-e56eeeb60b22"/>
    <ds:schemaRef ds:uri="f645cfd0-0bd6-4101-868b-70cf456750b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3FBB1EE-1D2D-47B9-B7B5-9F17DA7DB7AE}">
  <ds:schemaRefs>
    <ds:schemaRef ds:uri="http://schemas.microsoft.com/office/2006/metadata/properties"/>
    <ds:schemaRef ds:uri="http://schemas.microsoft.com/office/infopath/2007/PartnerControls"/>
    <ds:schemaRef ds:uri="f645cfd0-0bd6-4101-868b-70cf456750bd"/>
  </ds:schemaRefs>
</ds:datastoreItem>
</file>

<file path=docProps/app.xml><?xml version="1.0" encoding="utf-8"?>
<Properties xmlns="http://schemas.openxmlformats.org/officeDocument/2006/extended-properties" xmlns:vt="http://schemas.openxmlformats.org/officeDocument/2006/docPropsVTypes">
  <TotalTime>10235</TotalTime>
  <Words>6784</Words>
  <Application>Microsoft Office PowerPoint</Application>
  <PresentationFormat>Widescreen</PresentationFormat>
  <Paragraphs>1005</Paragraphs>
  <Slides>37</Slides>
  <Notes>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37</vt:i4>
      </vt:variant>
    </vt:vector>
  </HeadingPairs>
  <TitlesOfParts>
    <vt:vector size="43" baseType="lpstr">
      <vt:lpstr>Arial</vt:lpstr>
      <vt:lpstr>Arial Narrow</vt:lpstr>
      <vt:lpstr>Calibri</vt:lpstr>
      <vt:lpstr>Times New Roman</vt:lpstr>
      <vt:lpstr>Ubuntu</vt:lpstr>
      <vt:lpstr>UJ</vt:lpstr>
      <vt:lpstr>TOURISM SMME DIGITAL TECHNOLOGY ADOPTION IN SOUTH AFRICA: PATHWAYS FOR  INNOVATION, GROWTH AND SUSTAINABILITY  </vt:lpstr>
      <vt:lpstr>Introduction and background </vt:lpstr>
      <vt:lpstr>Rationale, aim and objectives</vt:lpstr>
      <vt:lpstr>Theoretical background</vt:lpstr>
      <vt:lpstr>SMMEs in South Africa</vt:lpstr>
      <vt:lpstr>Tourism SMMEs in South Africa: Key Drivers of Economic Growth and Inclusive Development</vt:lpstr>
      <vt:lpstr>Digital Technology and Innovation in Tourism SMMEs</vt:lpstr>
      <vt:lpstr>Research methodology</vt:lpstr>
      <vt:lpstr>Research methodology cont.</vt:lpstr>
      <vt:lpstr> FINDINGS</vt:lpstr>
      <vt:lpstr>Quantitative results: Business locations and distribution across sectors</vt:lpstr>
      <vt:lpstr>SMME category</vt:lpstr>
      <vt:lpstr>Tourism SMMEs categories across provinces</vt:lpstr>
      <vt:lpstr>Years in operation</vt:lpstr>
      <vt:lpstr>Distribution of tourism SMMEs in terms of years in operation across provinces</vt:lpstr>
      <vt:lpstr>SMMEs’ overall digital technologies experience</vt:lpstr>
      <vt:lpstr>Tourism SMMEs’ overall digital technologies experience across provinces</vt:lpstr>
      <vt:lpstr>Sources of information regarding technology adoption in tourism</vt:lpstr>
      <vt:lpstr>Distribution of sources of information across provinces</vt:lpstr>
      <vt:lpstr>Digital tools and technologies implemented to improve business operations</vt:lpstr>
      <vt:lpstr>Digital tools and technologies implemented across provinces </vt:lpstr>
      <vt:lpstr>Business areas that benefited the most from technology adoption</vt:lpstr>
      <vt:lpstr>Top five business areas that benefited the most from technology adoption across provinces</vt:lpstr>
      <vt:lpstr>Availability and adequacy of digital infrastructure </vt:lpstr>
      <vt:lpstr>Benefits of digital technology adoption</vt:lpstr>
      <vt:lpstr>Challenges of digital technology adoption</vt:lpstr>
      <vt:lpstr>Innovative opportunities for tourism SMMEs</vt:lpstr>
      <vt:lpstr>Further analyses</vt:lpstr>
      <vt:lpstr>Further analyses cont..</vt:lpstr>
      <vt:lpstr>Further analyses cont..</vt:lpstr>
      <vt:lpstr>Further analyses cont..</vt:lpstr>
      <vt:lpstr>Further analyses cont..</vt:lpstr>
      <vt:lpstr>Some Preliminary Recommendations</vt:lpstr>
      <vt:lpstr>Recommendations from tourism SMMEs for digital adoption</vt:lpstr>
      <vt:lpstr>Context-specific recommendations for policy and practice </vt:lpstr>
      <vt:lpstr>Recommendations</vt:lpstr>
      <vt:lpstr>The end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Debra</dc:creator>
  <cp:lastModifiedBy>Dr. Mavis Chamboko-Mpotaringa</cp:lastModifiedBy>
  <cp:revision>186</cp:revision>
  <dcterms:created xsi:type="dcterms:W3CDTF">2016-08-29T16:05:45Z</dcterms:created>
  <dcterms:modified xsi:type="dcterms:W3CDTF">2025-10-23T10:25:25Z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0x0101009015B512DF12FF4A8B8D6194B84FE9EE</vt:lpwstr>
  </property>
  <property fmtid="{D5CDD505-2E9C-101B-9397-08002B2CF9AE}" pid="3" name="MSIP_Label_b0d31be4-bb77-46d3-b866-62153466896a_Enabled">
    <vt:lpwstr>true</vt:lpwstr>
  </property>
  <property fmtid="{D5CDD505-2E9C-101B-9397-08002B2CF9AE}" pid="4" name="MSIP_Label_b0d31be4-bb77-46d3-b866-62153466896a_SetDate">
    <vt:lpwstr>2024-12-11T17:10:09Z</vt:lpwstr>
  </property>
  <property fmtid="{D5CDD505-2E9C-101B-9397-08002B2CF9AE}" pid="5" name="MSIP_Label_b0d31be4-bb77-46d3-b866-62153466896a_Method">
    <vt:lpwstr>Standard</vt:lpwstr>
  </property>
  <property fmtid="{D5CDD505-2E9C-101B-9397-08002B2CF9AE}" pid="6" name="MSIP_Label_b0d31be4-bb77-46d3-b866-62153466896a_Name">
    <vt:lpwstr>Public</vt:lpwstr>
  </property>
  <property fmtid="{D5CDD505-2E9C-101B-9397-08002B2CF9AE}" pid="7" name="MSIP_Label_b0d31be4-bb77-46d3-b866-62153466896a_SiteId">
    <vt:lpwstr>fa785acd-36ef-41bc-8a94-89841327e045</vt:lpwstr>
  </property>
  <property fmtid="{D5CDD505-2E9C-101B-9397-08002B2CF9AE}" pid="8" name="MSIP_Label_b0d31be4-bb77-46d3-b866-62153466896a_ActionId">
    <vt:lpwstr>214a95d9-90ee-471f-ad26-8d9d1460205e</vt:lpwstr>
  </property>
  <property fmtid="{D5CDD505-2E9C-101B-9397-08002B2CF9AE}" pid="9" name="MSIP_Label_b0d31be4-bb77-46d3-b866-62153466896a_ContentBits">
    <vt:lpwstr>0</vt:lpwstr>
  </property>
</Properties>
</file>