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6.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7.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8.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9.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0.xml" ContentType="application/vnd.openxmlformats-officedocument.themeOverride+xml"/>
  <Override PartName="/ppt/notesSlides/notesSlide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2.xml" ContentType="application/vnd.openxmlformats-officedocument.themeOverride+xml"/>
  <Override PartName="/ppt/charts/chartEx1.xml" ContentType="application/vnd.ms-office.chartex+xml"/>
  <Override PartName="/ppt/charts/style29.xml" ContentType="application/vnd.ms-office.chartstyle+xml"/>
  <Override PartName="/ppt/charts/colors29.xml" ContentType="application/vnd.ms-office.chartcolorstyle+xml"/>
  <Override PartName="/ppt/theme/themeOverride1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10">
  <p:sldMasterIdLst>
    <p:sldMasterId id="2147483667" r:id="rId4"/>
    <p:sldMasterId id="2147483673" r:id="rId5"/>
    <p:sldMasterId id="2147483681" r:id="rId6"/>
  </p:sldMasterIdLst>
  <p:notesMasterIdLst>
    <p:notesMasterId r:id="rId50"/>
  </p:notesMasterIdLst>
  <p:handoutMasterIdLst>
    <p:handoutMasterId r:id="rId51"/>
  </p:handoutMasterIdLst>
  <p:sldIdLst>
    <p:sldId id="258" r:id="rId7"/>
    <p:sldId id="2076138005" r:id="rId8"/>
    <p:sldId id="2076138007" r:id="rId9"/>
    <p:sldId id="2076137951" r:id="rId10"/>
    <p:sldId id="2076137961" r:id="rId11"/>
    <p:sldId id="259" r:id="rId12"/>
    <p:sldId id="2076137982" r:id="rId13"/>
    <p:sldId id="2076138025" r:id="rId14"/>
    <p:sldId id="2076138026" r:id="rId15"/>
    <p:sldId id="2076137986" r:id="rId16"/>
    <p:sldId id="2076138027" r:id="rId17"/>
    <p:sldId id="2076138047" r:id="rId18"/>
    <p:sldId id="2076138048" r:id="rId19"/>
    <p:sldId id="2076138049" r:id="rId20"/>
    <p:sldId id="2076138050" r:id="rId21"/>
    <p:sldId id="2076138051" r:id="rId22"/>
    <p:sldId id="2076138052" r:id="rId23"/>
    <p:sldId id="2076138053" r:id="rId24"/>
    <p:sldId id="2076138054" r:id="rId25"/>
    <p:sldId id="2076138055" r:id="rId26"/>
    <p:sldId id="2076138056" r:id="rId27"/>
    <p:sldId id="2076138057" r:id="rId28"/>
    <p:sldId id="2076138058" r:id="rId29"/>
    <p:sldId id="2076138059" r:id="rId30"/>
    <p:sldId id="2076138060" r:id="rId31"/>
    <p:sldId id="2076138061" r:id="rId32"/>
    <p:sldId id="2076137976" r:id="rId33"/>
    <p:sldId id="2076138008" r:id="rId34"/>
    <p:sldId id="2076138036" r:id="rId35"/>
    <p:sldId id="2076138037" r:id="rId36"/>
    <p:sldId id="2076138038" r:id="rId37"/>
    <p:sldId id="2076138039" r:id="rId38"/>
    <p:sldId id="2076138040" r:id="rId39"/>
    <p:sldId id="2076138032" r:id="rId40"/>
    <p:sldId id="2076138042" r:id="rId41"/>
    <p:sldId id="2076138043" r:id="rId42"/>
    <p:sldId id="2076138044" r:id="rId43"/>
    <p:sldId id="2076138045" r:id="rId44"/>
    <p:sldId id="2076138062" r:id="rId45"/>
    <p:sldId id="2076138002" r:id="rId46"/>
    <p:sldId id="256" r:id="rId47"/>
    <p:sldId id="257" r:id="rId48"/>
    <p:sldId id="2076137996" r:id="rId49"/>
  </p:sldIdLst>
  <p:sldSz cx="12192000" cy="6858000"/>
  <p:notesSz cx="20104100" cy="11309350"/>
  <p:defaultTextStyle>
    <a:defPPr>
      <a:defRPr kern="0"/>
    </a:defPPr>
  </p:defaultTextStyle>
  <p:extLst>
    <p:ext uri="{EFAFB233-063F-42B5-8137-9DF3F51BA10A}">
      <p15:sldGuideLst xmlns:p15="http://schemas.microsoft.com/office/powerpoint/2012/main">
        <p15:guide id="1" orient="horz" pos="1746" userDrawn="1">
          <p15:clr>
            <a:srgbClr val="A4A3A4"/>
          </p15:clr>
        </p15:guide>
        <p15:guide id="2" pos="13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1" initials="A" lastIdx="1" clrIdx="0">
    <p:extLst>
      <p:ext uri="{19B8F6BF-5375-455C-9EA6-DF929625EA0E}">
        <p15:presenceInfo xmlns:p15="http://schemas.microsoft.com/office/powerpoint/2012/main" userId="Reviewer 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9900CC"/>
    <a:srgbClr val="0066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08" autoAdjust="0"/>
  </p:normalViewPr>
  <p:slideViewPr>
    <p:cSldViewPr>
      <p:cViewPr varScale="1">
        <p:scale>
          <a:sx n="85" d="100"/>
          <a:sy n="85" d="100"/>
        </p:scale>
        <p:origin x="590" y="67"/>
      </p:cViewPr>
      <p:guideLst>
        <p:guide orient="horz" pos="1746"/>
        <p:guide pos="131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78" d="100"/>
          <a:sy n="78" d="100"/>
        </p:scale>
        <p:origin x="27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https://tut4lifeac-my.sharepoint.com/personal/londanim_tut_ac_za/Documents/Desktop/TUT%20docu/Documents/TUT%202021/TUT2025/Portia/Book1%2022October202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xlsx"/></Relationships>
</file>

<file path=ppt/charts/_rels/chart12.xml.rels><?xml version="1.0" encoding="UTF-8" standalone="yes"?>
<Relationships xmlns="http://schemas.openxmlformats.org/package/2006/relationships"><Relationship Id="rId3" Type="http://schemas.openxmlformats.org/officeDocument/2006/relationships/oleObject" Target="https://tut4lifeac-my.sharepoint.com/personal/londanim_tut_ac_za/Documents/Desktop/TUT%20docu/Documents/TUT%202021/TUT2025/Portia/Book1%2022October202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3.xlsx"/></Relationships>
</file>

<file path=ppt/charts/_rels/chart14.xml.rels><?xml version="1.0" encoding="UTF-8" standalone="yes"?>
<Relationships xmlns="http://schemas.openxmlformats.org/package/2006/relationships"><Relationship Id="rId3" Type="http://schemas.openxmlformats.org/officeDocument/2006/relationships/oleObject" Target="https://tut4lifeac-my.sharepoint.com/personal/londanim_tut_ac_za/Documents/Desktop/TUT%20docu/Documents/TUT%202021/TUT2025/Portia/Book1%2022October2025.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tut4lifeac-my.sharepoint.com/personal/londanim_tut_ac_za/Documents/Desktop/TUT%20docu/Documents/TUT%202021/TUT2025/Portia/Book1%2022October2025.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4.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5.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6.xlsx"/></Relationships>
</file>

<file path=ppt/charts/_rels/chart19.xml.rels><?xml version="1.0" encoding="UTF-8" standalone="yes"?>
<Relationships xmlns="http://schemas.openxmlformats.org/package/2006/relationships"><Relationship Id="rId3" Type="http://schemas.openxmlformats.org/officeDocument/2006/relationships/oleObject" Target="https://tut4lifeac-my.sharepoint.com/personal/londanim_tut_ac_za/Documents/Desktop/TUT%20docu/Documents/TUT%202021/TUT2025/Portia/Book1%2022October2025.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tut4lifeac-my.sharepoint.com/personal/londanim_tut_ac_za/Documents/Desktop/TUT%20docu/Documents/TUT%202021/TUT2025/Portia/Book1%2022October2025.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tut4lifeac-my.sharepoint.com/personal/londanim_tut_ac_za/Documents/Desktop/TUT%20docu/Documents/TUT%202021/TUT2025/Portia/Book1%2022October2025.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londanim\OneDrive%20-%20Tshwane%20University%20of%20Technology\Desktop\TUT%20docu\Documents\TUT%202021\TUT2025\Portia\Result%20Main.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7.xlsx"/></Relationships>
</file>

<file path=ppt/charts/_rels/chart23.xml.rels><?xml version="1.0" encoding="UTF-8" standalone="yes"?>
<Relationships xmlns="http://schemas.openxmlformats.org/package/2006/relationships"><Relationship Id="rId3" Type="http://schemas.openxmlformats.org/officeDocument/2006/relationships/oleObject" Target="file:///C:\Users\londanim\OneDrive%20-%20Tshwane%20University%20of%20Technology\Desktop\TUT%20docu\Documents\TUT%202021\TUT2025\Portia\Result%20Main.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londanim\OneDrive%20-%20Tshwane%20University%20of%20Technology\Desktop\TUT%20docu\Documents\TUT%202021\TUT2025\Portia\Result%20Main.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8.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9.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embeddings/oleObject1.bin"/></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oleObject" Target="https://tut4lifeac-my.sharepoint.com/personal/londanim_tut_ac_za/Documents/Desktop/TUT%20docu/Documents/TUT%202021/TUT2025/Portia/Book1%2022October20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ut4lifeac-my.sharepoint.com/personal/londanim_tut_ac_za/Documents/Desktop/TUT%20docu/Documents/TUT%202021/TUT2025/Portia/Book1%2022October20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tut4lifeac-my.sharepoint.com/personal/londanim_tut_ac_za/Documents/Desktop/TUT%20docu/Documents/TUT%202021/TUT2025/Portia/Book1%2022October202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oleObject" Target="https://tut4lifeac-my.sharepoint.com/personal/londanim_tut_ac_za/Documents/Desktop/TUT%20docu/Documents/TUT%202021/TUT2025/Portia/Book1%2022October202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tut4lifeac-my.sharepoint.com/personal/londanim_tut_ac_za/Documents/Desktop/TUT%20docu/Documents/TUT%202021/TUT2025/Portia/Book1%2022October202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tut4lifeac-my.sharepoint.com/personal/londanim_tut_ac_za/Documents/Desktop/TUT%20docu/Documents/TUT%202021/TUT2025/Portia/Book1%2022October2025.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29.xml"/><Relationship Id="rId2" Type="http://schemas.microsoft.com/office/2011/relationships/chartStyle" Target="style29.xml"/><Relationship Id="rId1" Type="http://schemas.openxmlformats.org/officeDocument/2006/relationships/oleObject" Target="Book1" TargetMode="External"/><Relationship Id="rId4" Type="http://schemas.openxmlformats.org/officeDocument/2006/relationships/themeOverride" Target="../theme/themeOverride1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Sheet3!$C$23</c:f>
              <c:strCache>
                <c:ptCount val="1"/>
                <c:pt idx="0">
                  <c:v>Survey respondents</c:v>
                </c:pt>
              </c:strCache>
            </c:strRef>
          </c:tx>
          <c:spPr>
            <a:solidFill>
              <a:srgbClr val="156082">
                <a:lumMod val="75000"/>
              </a:srgbClr>
            </a:solidFill>
            <a:ln>
              <a:noFill/>
            </a:ln>
            <a:effectLst/>
            <a:sp3d/>
          </c:spPr>
          <c:invertIfNegative val="0"/>
          <c:dLbls>
            <c:dLbl>
              <c:idx val="0"/>
              <c:layout>
                <c:manualLayout>
                  <c:x val="1.8390804597700982E-3"/>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32-4470-BBE2-CE1BB13B0939}"/>
                </c:ext>
              </c:extLst>
            </c:dLbl>
            <c:dLbl>
              <c:idx val="1"/>
              <c:layout>
                <c:manualLayout>
                  <c:x val="3.6781609195401964E-3"/>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32-4470-BBE2-CE1BB13B0939}"/>
                </c:ext>
              </c:extLst>
            </c:dLbl>
            <c:dLbl>
              <c:idx val="2"/>
              <c:layout>
                <c:manualLayout>
                  <c:x val="3.6781609195402297E-3"/>
                  <c:y val="-4.62962962962967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32-4470-BBE2-CE1BB13B0939}"/>
                </c:ext>
              </c:extLst>
            </c:dLbl>
            <c:dLbl>
              <c:idx val="3"/>
              <c:layout>
                <c:manualLayout>
                  <c:x val="1.8390804597701149E-3"/>
                  <c:y val="-1.3888888888888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32-4470-BBE2-CE1BB13B0939}"/>
                </c:ext>
              </c:extLst>
            </c:dLbl>
            <c:dLbl>
              <c:idx val="4"/>
              <c:layout>
                <c:manualLayout>
                  <c:x val="0"/>
                  <c:y val="-2.3148148148148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32-4470-BBE2-CE1BB13B0939}"/>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Sheet3!$B$24:$B$28</c:f>
              <c:strCache>
                <c:ptCount val="5"/>
                <c:pt idx="0">
                  <c:v>Distribution and Booking platforms (Online Travel Agencies OTAs)</c:v>
                </c:pt>
                <c:pt idx="1">
                  <c:v>Secure Transactions &amp; Digital Payments systems</c:v>
                </c:pt>
                <c:pt idx="2">
                  <c:v>AI-powered support Chatbots &amp; Virtual Assistants systems</c:v>
                </c:pt>
                <c:pt idx="3">
                  <c:v>SMART infrastructure</c:v>
                </c:pt>
                <c:pt idx="4">
                  <c:v>Digital graphic technologies e.g. AR and VR</c:v>
                </c:pt>
              </c:strCache>
            </c:strRef>
          </c:cat>
          <c:val>
            <c:numRef>
              <c:f>Sheet3!$C$24:$C$28</c:f>
              <c:numCache>
                <c:formatCode>0%</c:formatCode>
                <c:ptCount val="5"/>
                <c:pt idx="0">
                  <c:v>0.3487179487179487</c:v>
                </c:pt>
                <c:pt idx="1">
                  <c:v>0.36410256410256409</c:v>
                </c:pt>
                <c:pt idx="2">
                  <c:v>0.14358974358974358</c:v>
                </c:pt>
                <c:pt idx="3">
                  <c:v>5.6410256410256411E-2</c:v>
                </c:pt>
                <c:pt idx="4">
                  <c:v>8.7179487179487175E-2</c:v>
                </c:pt>
              </c:numCache>
            </c:numRef>
          </c:val>
          <c:extLst>
            <c:ext xmlns:c16="http://schemas.microsoft.com/office/drawing/2014/chart" uri="{C3380CC4-5D6E-409C-BE32-E72D297353CC}">
              <c16:uniqueId val="{00000005-5432-4470-BBE2-CE1BB13B0939}"/>
            </c:ext>
          </c:extLst>
        </c:ser>
        <c:ser>
          <c:idx val="1"/>
          <c:order val="1"/>
          <c:tx>
            <c:strRef>
              <c:f>Sheet3!$D$23</c:f>
              <c:strCache>
                <c:ptCount val="1"/>
                <c:pt idx="0">
                  <c:v>Digital Ecosystem analysis</c:v>
                </c:pt>
              </c:strCache>
            </c:strRef>
          </c:tx>
          <c:spPr>
            <a:solidFill>
              <a:srgbClr val="E97132"/>
            </a:solidFill>
            <a:ln>
              <a:noFill/>
            </a:ln>
            <a:effectLst/>
            <a:sp3d/>
          </c:spPr>
          <c:invertIfNegative val="0"/>
          <c:dLbls>
            <c:dLbl>
              <c:idx val="0"/>
              <c:layout>
                <c:manualLayout>
                  <c:x val="1.4712643678160919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32-4470-BBE2-CE1BB13B0939}"/>
                </c:ext>
              </c:extLst>
            </c:dLbl>
            <c:dLbl>
              <c:idx val="1"/>
              <c:layout>
                <c:manualLayout>
                  <c:x val="7.3563218390804595E-3"/>
                  <c:y val="-1.3888888888888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32-4470-BBE2-CE1BB13B0939}"/>
                </c:ext>
              </c:extLst>
            </c:dLbl>
            <c:dLbl>
              <c:idx val="2"/>
              <c:layout>
                <c:manualLayout>
                  <c:x val="1.1034482758620689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32-4470-BBE2-CE1BB13B0939}"/>
                </c:ext>
              </c:extLst>
            </c:dLbl>
            <c:dLbl>
              <c:idx val="3"/>
              <c:layout>
                <c:manualLayout>
                  <c:x val="5.5172413793103444E-3"/>
                  <c:y val="-1.3888888888888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32-4470-BBE2-CE1BB13B0939}"/>
                </c:ext>
              </c:extLst>
            </c:dLbl>
            <c:dLbl>
              <c:idx val="4"/>
              <c:layout>
                <c:manualLayout>
                  <c:x val="1.8390804597701149E-3"/>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432-4470-BBE2-CE1BB13B0939}"/>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Sheet3!$B$24:$B$28</c:f>
              <c:strCache>
                <c:ptCount val="5"/>
                <c:pt idx="0">
                  <c:v>Distribution and Booking platforms (Online Travel Agencies OTAs)</c:v>
                </c:pt>
                <c:pt idx="1">
                  <c:v>Secure Transactions &amp; Digital Payments systems</c:v>
                </c:pt>
                <c:pt idx="2">
                  <c:v>AI-powered support Chatbots &amp; Virtual Assistants systems</c:v>
                </c:pt>
                <c:pt idx="3">
                  <c:v>SMART infrastructure</c:v>
                </c:pt>
                <c:pt idx="4">
                  <c:v>Digital graphic technologies e.g. AR and VR</c:v>
                </c:pt>
              </c:strCache>
            </c:strRef>
          </c:cat>
          <c:val>
            <c:numRef>
              <c:f>Sheet3!$D$24:$D$28</c:f>
              <c:numCache>
                <c:formatCode>0%</c:formatCode>
                <c:ptCount val="5"/>
                <c:pt idx="0">
                  <c:v>0.2260327357755261</c:v>
                </c:pt>
                <c:pt idx="1">
                  <c:v>0.17147310989867498</c:v>
                </c:pt>
                <c:pt idx="2">
                  <c:v>0.16212003117692908</c:v>
                </c:pt>
                <c:pt idx="3">
                  <c:v>0.19563522992985191</c:v>
                </c:pt>
                <c:pt idx="4">
                  <c:v>0.24473889321901793</c:v>
                </c:pt>
              </c:numCache>
            </c:numRef>
          </c:val>
          <c:extLst>
            <c:ext xmlns:c16="http://schemas.microsoft.com/office/drawing/2014/chart" uri="{C3380CC4-5D6E-409C-BE32-E72D297353CC}">
              <c16:uniqueId val="{0000000B-5432-4470-BBE2-CE1BB13B0939}"/>
            </c:ext>
          </c:extLst>
        </c:ser>
        <c:dLbls>
          <c:showLegendKey val="0"/>
          <c:showVal val="0"/>
          <c:showCatName val="0"/>
          <c:showSerName val="0"/>
          <c:showPercent val="0"/>
          <c:showBubbleSize val="0"/>
        </c:dLbls>
        <c:gapWidth val="150"/>
        <c:shape val="box"/>
        <c:axId val="1172472288"/>
        <c:axId val="1172483328"/>
        <c:axId val="0"/>
      </c:bar3DChart>
      <c:catAx>
        <c:axId val="11724722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1172483328"/>
        <c:crosses val="autoZero"/>
        <c:auto val="1"/>
        <c:lblAlgn val="ctr"/>
        <c:lblOffset val="100"/>
        <c:noMultiLvlLbl val="0"/>
      </c:catAx>
      <c:valAx>
        <c:axId val="117248332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7247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Narrow" panose="020B060602020203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Sheet2!$B$28</c:f>
              <c:strCache>
                <c:ptCount val="1"/>
                <c:pt idx="0">
                  <c:v>Adventure, Outdoor </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Sheet2!$C$27:$J$27</c:f>
              <c:strCache>
                <c:ptCount val="8"/>
                <c:pt idx="0">
                  <c:v>Marketing &amp; promotion</c:v>
                </c:pt>
                <c:pt idx="1">
                  <c:v>Customer engagement</c:v>
                </c:pt>
                <c:pt idx="2">
                  <c:v>Online sales/bookings</c:v>
                </c:pt>
                <c:pt idx="3">
                  <c:v>Data management</c:v>
                </c:pt>
                <c:pt idx="4">
                  <c:v>Internal communication</c:v>
                </c:pt>
                <c:pt idx="5">
                  <c:v>Sense of control</c:v>
                </c:pt>
                <c:pt idx="6">
                  <c:v>Sense of fun and excitement</c:v>
                </c:pt>
                <c:pt idx="7">
                  <c:v>Sense of self-improvement Other</c:v>
                </c:pt>
              </c:strCache>
            </c:strRef>
          </c:cat>
          <c:val>
            <c:numRef>
              <c:f>Sheet2!$C$28:$J$28</c:f>
              <c:numCache>
                <c:formatCode>0</c:formatCode>
                <c:ptCount val="8"/>
                <c:pt idx="0">
                  <c:v>3.4000000000000004</c:v>
                </c:pt>
                <c:pt idx="1">
                  <c:v>3</c:v>
                </c:pt>
                <c:pt idx="2">
                  <c:v>2.9000000000000004</c:v>
                </c:pt>
                <c:pt idx="3">
                  <c:v>2.8000000000000003</c:v>
                </c:pt>
                <c:pt idx="4">
                  <c:v>2.2999999999999998</c:v>
                </c:pt>
                <c:pt idx="7">
                  <c:v>4.2</c:v>
                </c:pt>
              </c:numCache>
            </c:numRef>
          </c:val>
          <c:extLst>
            <c:ext xmlns:c16="http://schemas.microsoft.com/office/drawing/2014/chart" uri="{C3380CC4-5D6E-409C-BE32-E72D297353CC}">
              <c16:uniqueId val="{00000000-DE46-4CA2-B5EB-DF415A496E96}"/>
            </c:ext>
          </c:extLst>
        </c:ser>
        <c:ser>
          <c:idx val="1"/>
          <c:order val="1"/>
          <c:tx>
            <c:strRef>
              <c:f>Sheet2!$B$29</c:f>
              <c:strCache>
                <c:ptCount val="1"/>
                <c:pt idx="0">
                  <c:v>Ecotourism, Wildlife and Nature Tourism SMMEs,</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Sheet2!$C$27:$J$27</c:f>
              <c:strCache>
                <c:ptCount val="8"/>
                <c:pt idx="0">
                  <c:v>Marketing &amp; promotion</c:v>
                </c:pt>
                <c:pt idx="1">
                  <c:v>Customer engagement</c:v>
                </c:pt>
                <c:pt idx="2">
                  <c:v>Online sales/bookings</c:v>
                </c:pt>
                <c:pt idx="3">
                  <c:v>Data management</c:v>
                </c:pt>
                <c:pt idx="4">
                  <c:v>Internal communication</c:v>
                </c:pt>
                <c:pt idx="5">
                  <c:v>Sense of control</c:v>
                </c:pt>
                <c:pt idx="6">
                  <c:v>Sense of fun and excitement</c:v>
                </c:pt>
                <c:pt idx="7">
                  <c:v>Sense of self-improvement Other</c:v>
                </c:pt>
              </c:strCache>
            </c:strRef>
          </c:cat>
          <c:val>
            <c:numRef>
              <c:f>Sheet2!$C$29:$J$29</c:f>
              <c:numCache>
                <c:formatCode>0</c:formatCode>
                <c:ptCount val="8"/>
                <c:pt idx="0">
                  <c:v>20.7</c:v>
                </c:pt>
                <c:pt idx="1">
                  <c:v>20.8</c:v>
                </c:pt>
                <c:pt idx="2">
                  <c:v>20.200000000000003</c:v>
                </c:pt>
                <c:pt idx="3">
                  <c:v>21.4</c:v>
                </c:pt>
                <c:pt idx="4">
                  <c:v>20.8</c:v>
                </c:pt>
              </c:numCache>
            </c:numRef>
          </c:val>
          <c:extLst>
            <c:ext xmlns:c16="http://schemas.microsoft.com/office/drawing/2014/chart" uri="{C3380CC4-5D6E-409C-BE32-E72D297353CC}">
              <c16:uniqueId val="{00000001-DE46-4CA2-B5EB-DF415A496E96}"/>
            </c:ext>
          </c:extLst>
        </c:ser>
        <c:ser>
          <c:idx val="2"/>
          <c:order val="2"/>
          <c:tx>
            <c:strRef>
              <c:f>Sheet2!$B$30</c:f>
              <c:strCache>
                <c:ptCount val="1"/>
                <c:pt idx="0">
                  <c:v>Township &amp; Rural Tourism SMMEs</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Sheet2!$C$27:$J$27</c:f>
              <c:strCache>
                <c:ptCount val="8"/>
                <c:pt idx="0">
                  <c:v>Marketing &amp; promotion</c:v>
                </c:pt>
                <c:pt idx="1">
                  <c:v>Customer engagement</c:v>
                </c:pt>
                <c:pt idx="2">
                  <c:v>Online sales/bookings</c:v>
                </c:pt>
                <c:pt idx="3">
                  <c:v>Data management</c:v>
                </c:pt>
                <c:pt idx="4">
                  <c:v>Internal communication</c:v>
                </c:pt>
                <c:pt idx="5">
                  <c:v>Sense of control</c:v>
                </c:pt>
                <c:pt idx="6">
                  <c:v>Sense of fun and excitement</c:v>
                </c:pt>
                <c:pt idx="7">
                  <c:v>Sense of self-improvement Other</c:v>
                </c:pt>
              </c:strCache>
            </c:strRef>
          </c:cat>
          <c:val>
            <c:numRef>
              <c:f>Sheet2!$C$30:$J$30</c:f>
              <c:numCache>
                <c:formatCode>0</c:formatCode>
                <c:ptCount val="8"/>
                <c:pt idx="0">
                  <c:v>25.2</c:v>
                </c:pt>
                <c:pt idx="1">
                  <c:v>25.7</c:v>
                </c:pt>
                <c:pt idx="2">
                  <c:v>25.2</c:v>
                </c:pt>
                <c:pt idx="3">
                  <c:v>24.2</c:v>
                </c:pt>
                <c:pt idx="4">
                  <c:v>25.900000000000002</c:v>
                </c:pt>
              </c:numCache>
            </c:numRef>
          </c:val>
          <c:extLst>
            <c:ext xmlns:c16="http://schemas.microsoft.com/office/drawing/2014/chart" uri="{C3380CC4-5D6E-409C-BE32-E72D297353CC}">
              <c16:uniqueId val="{00000002-DE46-4CA2-B5EB-DF415A496E96}"/>
            </c:ext>
          </c:extLst>
        </c:ser>
        <c:ser>
          <c:idx val="3"/>
          <c:order val="3"/>
          <c:tx>
            <c:strRef>
              <c:f>Sheet2!$B$31</c:f>
              <c:strCache>
                <c:ptCount val="1"/>
                <c:pt idx="0">
                  <c:v>Historical Tours and Indigenous Cultural/Traditional Experiences</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Sheet2!$C$27:$J$27</c:f>
              <c:strCache>
                <c:ptCount val="8"/>
                <c:pt idx="0">
                  <c:v>Marketing &amp; promotion</c:v>
                </c:pt>
                <c:pt idx="1">
                  <c:v>Customer engagement</c:v>
                </c:pt>
                <c:pt idx="2">
                  <c:v>Online sales/bookings</c:v>
                </c:pt>
                <c:pt idx="3">
                  <c:v>Data management</c:v>
                </c:pt>
                <c:pt idx="4">
                  <c:v>Internal communication</c:v>
                </c:pt>
                <c:pt idx="5">
                  <c:v>Sense of control</c:v>
                </c:pt>
                <c:pt idx="6">
                  <c:v>Sense of fun and excitement</c:v>
                </c:pt>
                <c:pt idx="7">
                  <c:v>Sense of self-improvement Other</c:v>
                </c:pt>
              </c:strCache>
            </c:strRef>
          </c:cat>
          <c:val>
            <c:numRef>
              <c:f>Sheet2!$C$31:$J$31</c:f>
              <c:numCache>
                <c:formatCode>0</c:formatCode>
                <c:ptCount val="8"/>
                <c:pt idx="0">
                  <c:v>50.7</c:v>
                </c:pt>
                <c:pt idx="1">
                  <c:v>50.6</c:v>
                </c:pt>
                <c:pt idx="2">
                  <c:v>51.6</c:v>
                </c:pt>
                <c:pt idx="3">
                  <c:v>51.5</c:v>
                </c:pt>
                <c:pt idx="4">
                  <c:v>51</c:v>
                </c:pt>
                <c:pt idx="5">
                  <c:v>100</c:v>
                </c:pt>
                <c:pt idx="6">
                  <c:v>100</c:v>
                </c:pt>
                <c:pt idx="7">
                  <c:v>95.8</c:v>
                </c:pt>
              </c:numCache>
            </c:numRef>
          </c:val>
          <c:extLst>
            <c:ext xmlns:c16="http://schemas.microsoft.com/office/drawing/2014/chart" uri="{C3380CC4-5D6E-409C-BE32-E72D297353CC}">
              <c16:uniqueId val="{00000003-DE46-4CA2-B5EB-DF415A496E96}"/>
            </c:ext>
          </c:extLst>
        </c:ser>
        <c:dLbls>
          <c:showLegendKey val="0"/>
          <c:showVal val="0"/>
          <c:showCatName val="0"/>
          <c:showSerName val="0"/>
          <c:showPercent val="0"/>
          <c:showBubbleSize val="0"/>
        </c:dLbls>
        <c:gapWidth val="150"/>
        <c:shape val="box"/>
        <c:axId val="1263408160"/>
        <c:axId val="1263423040"/>
        <c:axId val="0"/>
      </c:bar3DChart>
      <c:catAx>
        <c:axId val="1263408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1263423040"/>
        <c:crosses val="autoZero"/>
        <c:auto val="1"/>
        <c:lblAlgn val="ctr"/>
        <c:lblOffset val="100"/>
        <c:noMultiLvlLbl val="0"/>
      </c:catAx>
      <c:valAx>
        <c:axId val="126342304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63408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1"/>
          </a:solidFill>
          <a:latin typeface="Arial Narrow" panose="020B0606020202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Sheet3!$C$60</c:f>
              <c:strCache>
                <c:ptCount val="1"/>
                <c:pt idx="0">
                  <c:v>Survey respondents</c:v>
                </c:pt>
              </c:strCache>
            </c:strRef>
          </c:tx>
          <c:spPr>
            <a:solidFill>
              <a:srgbClr val="156082">
                <a:lumMod val="75000"/>
              </a:srgbClr>
            </a:solidFill>
            <a:ln>
              <a:noFill/>
            </a:ln>
            <a:effectLst/>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Sheet3!$B$61:$B$68</c:f>
              <c:strCache>
                <c:ptCount val="8"/>
                <c:pt idx="0">
                  <c:v>Lack of financial resources</c:v>
                </c:pt>
                <c:pt idx="1">
                  <c:v>Lack of technical skills</c:v>
                </c:pt>
                <c:pt idx="2">
                  <c:v>Resistance to change</c:v>
                </c:pt>
                <c:pt idx="3">
                  <c:v>Lack of awareness about digital tools</c:v>
                </c:pt>
                <c:pt idx="4">
                  <c:v>Poor internet connectivity</c:v>
                </c:pt>
                <c:pt idx="5">
                  <c:v>High cost of technology</c:v>
                </c:pt>
                <c:pt idx="6">
                  <c:v>Lack of time to implement &amp; manage</c:v>
                </c:pt>
                <c:pt idx="7">
                  <c:v>Security concerns</c:v>
                </c:pt>
              </c:strCache>
            </c:strRef>
          </c:cat>
          <c:val>
            <c:numRef>
              <c:f>Sheet3!$C$61:$C$68</c:f>
              <c:numCache>
                <c:formatCode>0%</c:formatCode>
                <c:ptCount val="8"/>
                <c:pt idx="0">
                  <c:v>0.21768707482993196</c:v>
                </c:pt>
                <c:pt idx="1">
                  <c:v>0.1870748299319728</c:v>
                </c:pt>
                <c:pt idx="2">
                  <c:v>4.7619047619047616E-2</c:v>
                </c:pt>
                <c:pt idx="3">
                  <c:v>0.14625850340136054</c:v>
                </c:pt>
                <c:pt idx="4">
                  <c:v>0.1360544217687075</c:v>
                </c:pt>
                <c:pt idx="5">
                  <c:v>0.12244897959183673</c:v>
                </c:pt>
                <c:pt idx="6">
                  <c:v>8.1632653061224497E-2</c:v>
                </c:pt>
                <c:pt idx="7">
                  <c:v>5.1020408163265307E-2</c:v>
                </c:pt>
              </c:numCache>
            </c:numRef>
          </c:val>
          <c:extLst>
            <c:ext xmlns:c16="http://schemas.microsoft.com/office/drawing/2014/chart" uri="{C3380CC4-5D6E-409C-BE32-E72D297353CC}">
              <c16:uniqueId val="{00000000-F006-49FA-9CF9-17EB66E3886C}"/>
            </c:ext>
          </c:extLst>
        </c:ser>
        <c:ser>
          <c:idx val="1"/>
          <c:order val="1"/>
          <c:tx>
            <c:strRef>
              <c:f>Sheet3!$D$60</c:f>
              <c:strCache>
                <c:ptCount val="1"/>
                <c:pt idx="0">
                  <c:v>Digital Ecosystem analysis</c:v>
                </c:pt>
              </c:strCache>
            </c:strRef>
          </c:tx>
          <c:spPr>
            <a:solidFill>
              <a:srgbClr val="E97132"/>
            </a:solidFill>
            <a:ln>
              <a:noFill/>
            </a:ln>
            <a:effectLst/>
            <a:sp3d/>
          </c:spPr>
          <c:invertIfNegative val="0"/>
          <c:dLbls>
            <c:dLbl>
              <c:idx val="0"/>
              <c:layout>
                <c:manualLayout>
                  <c:x val="1.813236627379873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06-49FA-9CF9-17EB66E3886C}"/>
                </c:ext>
              </c:extLst>
            </c:dLbl>
            <c:dLbl>
              <c:idx val="2"/>
              <c:layout>
                <c:manualLayout>
                  <c:x val="1.5865820489573891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06-49FA-9CF9-17EB66E3886C}"/>
                </c:ext>
              </c:extLst>
            </c:dLbl>
            <c:dLbl>
              <c:idx val="3"/>
              <c:layout>
                <c:manualLayout>
                  <c:x val="1.1332728921124207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06-49FA-9CF9-17EB66E3886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Sheet3!$B$61:$B$68</c:f>
              <c:strCache>
                <c:ptCount val="8"/>
                <c:pt idx="0">
                  <c:v>Lack of financial resources</c:v>
                </c:pt>
                <c:pt idx="1">
                  <c:v>Lack of technical skills</c:v>
                </c:pt>
                <c:pt idx="2">
                  <c:v>Resistance to change</c:v>
                </c:pt>
                <c:pt idx="3">
                  <c:v>Lack of awareness about digital tools</c:v>
                </c:pt>
                <c:pt idx="4">
                  <c:v>Poor internet connectivity</c:v>
                </c:pt>
                <c:pt idx="5">
                  <c:v>High cost of technology</c:v>
                </c:pt>
                <c:pt idx="6">
                  <c:v>Lack of time to implement &amp; manage</c:v>
                </c:pt>
                <c:pt idx="7">
                  <c:v>Security concerns</c:v>
                </c:pt>
              </c:strCache>
            </c:strRef>
          </c:cat>
          <c:val>
            <c:numRef>
              <c:f>Sheet3!$D$61:$D$68</c:f>
              <c:numCache>
                <c:formatCode>0%</c:formatCode>
                <c:ptCount val="8"/>
                <c:pt idx="0">
                  <c:v>0.20603015075376885</c:v>
                </c:pt>
                <c:pt idx="1">
                  <c:v>0.19039642657733111</c:v>
                </c:pt>
                <c:pt idx="2">
                  <c:v>5.5834729201563373E-4</c:v>
                </c:pt>
                <c:pt idx="3">
                  <c:v>7.2585147962032385E-3</c:v>
                </c:pt>
                <c:pt idx="4">
                  <c:v>0.15633724176437744</c:v>
                </c:pt>
                <c:pt idx="5">
                  <c:v>0.17532104969290899</c:v>
                </c:pt>
                <c:pt idx="6">
                  <c:v>0.11222780569514237</c:v>
                </c:pt>
                <c:pt idx="7">
                  <c:v>0.15187046342825236</c:v>
                </c:pt>
              </c:numCache>
            </c:numRef>
          </c:val>
          <c:extLst>
            <c:ext xmlns:c16="http://schemas.microsoft.com/office/drawing/2014/chart" uri="{C3380CC4-5D6E-409C-BE32-E72D297353CC}">
              <c16:uniqueId val="{00000004-F006-49FA-9CF9-17EB66E3886C}"/>
            </c:ext>
          </c:extLst>
        </c:ser>
        <c:dLbls>
          <c:showLegendKey val="0"/>
          <c:showVal val="0"/>
          <c:showCatName val="0"/>
          <c:showSerName val="0"/>
          <c:showPercent val="0"/>
          <c:showBubbleSize val="0"/>
        </c:dLbls>
        <c:gapWidth val="150"/>
        <c:shape val="box"/>
        <c:axId val="1595859487"/>
        <c:axId val="1595852287"/>
        <c:axId val="0"/>
      </c:bar3DChart>
      <c:catAx>
        <c:axId val="159585948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1595852287"/>
        <c:crosses val="autoZero"/>
        <c:auto val="1"/>
        <c:lblAlgn val="ctr"/>
        <c:lblOffset val="100"/>
        <c:noMultiLvlLbl val="0"/>
      </c:catAx>
      <c:valAx>
        <c:axId val="159585228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95859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Narrow" panose="020B060602020203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Sheet4!$C$2</c:f>
              <c:strCache>
                <c:ptCount val="1"/>
                <c:pt idx="0">
                  <c:v>Lack of financial resources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Sheet4!$C$3:$C$11</c:f>
              <c:numCache>
                <c:formatCode>0</c:formatCode>
                <c:ptCount val="9"/>
                <c:pt idx="0">
                  <c:v>21.9</c:v>
                </c:pt>
                <c:pt idx="1">
                  <c:v>26.6</c:v>
                </c:pt>
                <c:pt idx="2">
                  <c:v>3.1</c:v>
                </c:pt>
                <c:pt idx="3">
                  <c:v>1.6</c:v>
                </c:pt>
                <c:pt idx="4">
                  <c:v>4.7</c:v>
                </c:pt>
                <c:pt idx="5">
                  <c:v>17.2</c:v>
                </c:pt>
                <c:pt idx="6">
                  <c:v>1.6</c:v>
                </c:pt>
                <c:pt idx="7">
                  <c:v>14.099999999999998</c:v>
                </c:pt>
                <c:pt idx="8">
                  <c:v>9.4</c:v>
                </c:pt>
              </c:numCache>
            </c:numRef>
          </c:val>
          <c:extLst>
            <c:ext xmlns:c16="http://schemas.microsoft.com/office/drawing/2014/chart" uri="{C3380CC4-5D6E-409C-BE32-E72D297353CC}">
              <c16:uniqueId val="{00000000-F241-4D2B-8745-4D8833755B83}"/>
            </c:ext>
          </c:extLst>
        </c:ser>
        <c:ser>
          <c:idx val="1"/>
          <c:order val="1"/>
          <c:tx>
            <c:strRef>
              <c:f>Sheet4!$D$2</c:f>
              <c:strCache>
                <c:ptCount val="1"/>
                <c:pt idx="0">
                  <c:v>Lack of technical skills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Sheet4!$D$3:$D$11</c:f>
              <c:numCache>
                <c:formatCode>0</c:formatCode>
                <c:ptCount val="9"/>
                <c:pt idx="0">
                  <c:v>18.2</c:v>
                </c:pt>
                <c:pt idx="1">
                  <c:v>21.8</c:v>
                </c:pt>
                <c:pt idx="2">
                  <c:v>5.5</c:v>
                </c:pt>
                <c:pt idx="3">
                  <c:v>7.3</c:v>
                </c:pt>
                <c:pt idx="4">
                  <c:v>5.5</c:v>
                </c:pt>
                <c:pt idx="5">
                  <c:v>12.7</c:v>
                </c:pt>
                <c:pt idx="7">
                  <c:v>20</c:v>
                </c:pt>
                <c:pt idx="8">
                  <c:v>9.1</c:v>
                </c:pt>
              </c:numCache>
            </c:numRef>
          </c:val>
          <c:extLst>
            <c:ext xmlns:c16="http://schemas.microsoft.com/office/drawing/2014/chart" uri="{C3380CC4-5D6E-409C-BE32-E72D297353CC}">
              <c16:uniqueId val="{00000001-F241-4D2B-8745-4D8833755B83}"/>
            </c:ext>
          </c:extLst>
        </c:ser>
        <c:ser>
          <c:idx val="2"/>
          <c:order val="2"/>
          <c:tx>
            <c:strRef>
              <c:f>Sheet4!$E$2</c:f>
              <c:strCache>
                <c:ptCount val="1"/>
                <c:pt idx="0">
                  <c:v>Resistance to change</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Sheet4!$E$3:$E$11</c:f>
              <c:numCache>
                <c:formatCode>0</c:formatCode>
                <c:ptCount val="9"/>
                <c:pt idx="0">
                  <c:v>35.699999999999996</c:v>
                </c:pt>
                <c:pt idx="1">
                  <c:v>14.299999999999999</c:v>
                </c:pt>
                <c:pt idx="3">
                  <c:v>14.299999999999999</c:v>
                </c:pt>
                <c:pt idx="5">
                  <c:v>14.299999999999999</c:v>
                </c:pt>
                <c:pt idx="7">
                  <c:v>7.1</c:v>
                </c:pt>
                <c:pt idx="8">
                  <c:v>14.299999999999999</c:v>
                </c:pt>
              </c:numCache>
            </c:numRef>
          </c:val>
          <c:extLst>
            <c:ext xmlns:c16="http://schemas.microsoft.com/office/drawing/2014/chart" uri="{C3380CC4-5D6E-409C-BE32-E72D297353CC}">
              <c16:uniqueId val="{00000002-F241-4D2B-8745-4D8833755B83}"/>
            </c:ext>
          </c:extLst>
        </c:ser>
        <c:ser>
          <c:idx val="3"/>
          <c:order val="3"/>
          <c:tx>
            <c:strRef>
              <c:f>Sheet4!$F$2</c:f>
              <c:strCache>
                <c:ptCount val="1"/>
                <c:pt idx="0">
                  <c:v>Lack of awareness about digital tools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Sheet4!$F$3:$F$11</c:f>
              <c:numCache>
                <c:formatCode>0</c:formatCode>
                <c:ptCount val="9"/>
                <c:pt idx="0">
                  <c:v>16.3</c:v>
                </c:pt>
                <c:pt idx="1">
                  <c:v>25.6</c:v>
                </c:pt>
                <c:pt idx="2">
                  <c:v>7.0000000000000009</c:v>
                </c:pt>
                <c:pt idx="3">
                  <c:v>7.0000000000000009</c:v>
                </c:pt>
                <c:pt idx="5">
                  <c:v>14.000000000000002</c:v>
                </c:pt>
                <c:pt idx="6">
                  <c:v>2.2999999999999998</c:v>
                </c:pt>
                <c:pt idx="7">
                  <c:v>20.9</c:v>
                </c:pt>
                <c:pt idx="8">
                  <c:v>7.0000000000000009</c:v>
                </c:pt>
              </c:numCache>
            </c:numRef>
          </c:val>
          <c:extLst>
            <c:ext xmlns:c16="http://schemas.microsoft.com/office/drawing/2014/chart" uri="{C3380CC4-5D6E-409C-BE32-E72D297353CC}">
              <c16:uniqueId val="{00000003-F241-4D2B-8745-4D8833755B83}"/>
            </c:ext>
          </c:extLst>
        </c:ser>
        <c:ser>
          <c:idx val="4"/>
          <c:order val="4"/>
          <c:tx>
            <c:strRef>
              <c:f>Sheet4!$G$2</c:f>
              <c:strCache>
                <c:ptCount val="1"/>
                <c:pt idx="0">
                  <c:v>Poor internet connectivity</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Sheet4!$G$3:$G$11</c:f>
              <c:numCache>
                <c:formatCode>0</c:formatCode>
                <c:ptCount val="9"/>
                <c:pt idx="0">
                  <c:v>12.5</c:v>
                </c:pt>
                <c:pt idx="1">
                  <c:v>40</c:v>
                </c:pt>
                <c:pt idx="2">
                  <c:v>5</c:v>
                </c:pt>
                <c:pt idx="3">
                  <c:v>10</c:v>
                </c:pt>
                <c:pt idx="5">
                  <c:v>7.5</c:v>
                </c:pt>
                <c:pt idx="6">
                  <c:v>2.5</c:v>
                </c:pt>
                <c:pt idx="7">
                  <c:v>10</c:v>
                </c:pt>
                <c:pt idx="8">
                  <c:v>12.5</c:v>
                </c:pt>
              </c:numCache>
            </c:numRef>
          </c:val>
          <c:extLst>
            <c:ext xmlns:c16="http://schemas.microsoft.com/office/drawing/2014/chart" uri="{C3380CC4-5D6E-409C-BE32-E72D297353CC}">
              <c16:uniqueId val="{00000004-F241-4D2B-8745-4D8833755B83}"/>
            </c:ext>
          </c:extLst>
        </c:ser>
        <c:ser>
          <c:idx val="5"/>
          <c:order val="5"/>
          <c:tx>
            <c:strRef>
              <c:f>Sheet4!$H$2</c:f>
              <c:strCache>
                <c:ptCount val="1"/>
                <c:pt idx="0">
                  <c:v>High cost of technology</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Sheet4!$H$3:$H$11</c:f>
              <c:numCache>
                <c:formatCode>0</c:formatCode>
                <c:ptCount val="9"/>
                <c:pt idx="0">
                  <c:v>25</c:v>
                </c:pt>
                <c:pt idx="1">
                  <c:v>16.7</c:v>
                </c:pt>
                <c:pt idx="2">
                  <c:v>2.8000000000000003</c:v>
                </c:pt>
                <c:pt idx="3">
                  <c:v>5.6000000000000005</c:v>
                </c:pt>
                <c:pt idx="4">
                  <c:v>5.6000000000000005</c:v>
                </c:pt>
                <c:pt idx="5">
                  <c:v>13.900000000000002</c:v>
                </c:pt>
                <c:pt idx="6">
                  <c:v>2.8000000000000003</c:v>
                </c:pt>
                <c:pt idx="7">
                  <c:v>22.2</c:v>
                </c:pt>
                <c:pt idx="8">
                  <c:v>5.6000000000000005</c:v>
                </c:pt>
              </c:numCache>
            </c:numRef>
          </c:val>
          <c:extLst>
            <c:ext xmlns:c16="http://schemas.microsoft.com/office/drawing/2014/chart" uri="{C3380CC4-5D6E-409C-BE32-E72D297353CC}">
              <c16:uniqueId val="{00000005-F241-4D2B-8745-4D8833755B83}"/>
            </c:ext>
          </c:extLst>
        </c:ser>
        <c:ser>
          <c:idx val="6"/>
          <c:order val="6"/>
          <c:tx>
            <c:strRef>
              <c:f>Sheet4!$I$2</c:f>
              <c:strCache>
                <c:ptCount val="1"/>
                <c:pt idx="0">
                  <c:v>Lack of time to implement &amp; manage</c:v>
                </c:pt>
              </c:strCache>
            </c:strRef>
          </c:tx>
          <c:spPr>
            <a:solidFill>
              <a:schemeClr val="accent1">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Sheet4!$I$3:$I$11</c:f>
              <c:numCache>
                <c:formatCode>0</c:formatCode>
                <c:ptCount val="9"/>
                <c:pt idx="0">
                  <c:v>25</c:v>
                </c:pt>
                <c:pt idx="1">
                  <c:v>8.3000000000000007</c:v>
                </c:pt>
                <c:pt idx="3">
                  <c:v>12.5</c:v>
                </c:pt>
                <c:pt idx="4">
                  <c:v>4.2</c:v>
                </c:pt>
                <c:pt idx="5">
                  <c:v>12.5</c:v>
                </c:pt>
                <c:pt idx="7">
                  <c:v>25</c:v>
                </c:pt>
                <c:pt idx="8">
                  <c:v>12.5</c:v>
                </c:pt>
              </c:numCache>
            </c:numRef>
          </c:val>
          <c:extLst>
            <c:ext xmlns:c16="http://schemas.microsoft.com/office/drawing/2014/chart" uri="{C3380CC4-5D6E-409C-BE32-E72D297353CC}">
              <c16:uniqueId val="{00000006-F241-4D2B-8745-4D8833755B83}"/>
            </c:ext>
          </c:extLst>
        </c:ser>
        <c:ser>
          <c:idx val="7"/>
          <c:order val="7"/>
          <c:tx>
            <c:strRef>
              <c:f>Sheet4!$J$2</c:f>
              <c:strCache>
                <c:ptCount val="1"/>
                <c:pt idx="0">
                  <c:v>Security concerns</c:v>
                </c:pt>
              </c:strCache>
            </c:strRef>
          </c:tx>
          <c:spPr>
            <a:solidFill>
              <a:schemeClr val="accent2">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Sheet4!$J$3:$J$11</c:f>
              <c:numCache>
                <c:formatCode>0</c:formatCode>
                <c:ptCount val="9"/>
                <c:pt idx="0">
                  <c:v>33.300000000000004</c:v>
                </c:pt>
                <c:pt idx="1">
                  <c:v>13.3</c:v>
                </c:pt>
                <c:pt idx="2">
                  <c:v>6.7</c:v>
                </c:pt>
                <c:pt idx="3">
                  <c:v>6.7</c:v>
                </c:pt>
                <c:pt idx="4">
                  <c:v>6.7</c:v>
                </c:pt>
                <c:pt idx="5">
                  <c:v>33.300000000000004</c:v>
                </c:pt>
              </c:numCache>
            </c:numRef>
          </c:val>
          <c:extLst>
            <c:ext xmlns:c16="http://schemas.microsoft.com/office/drawing/2014/chart" uri="{C3380CC4-5D6E-409C-BE32-E72D297353CC}">
              <c16:uniqueId val="{00000007-F241-4D2B-8745-4D8833755B83}"/>
            </c:ext>
          </c:extLst>
        </c:ser>
        <c:dLbls>
          <c:showLegendKey val="0"/>
          <c:showVal val="0"/>
          <c:showCatName val="0"/>
          <c:showSerName val="0"/>
          <c:showPercent val="0"/>
          <c:showBubbleSize val="0"/>
        </c:dLbls>
        <c:gapWidth val="150"/>
        <c:shape val="box"/>
        <c:axId val="145053471"/>
        <c:axId val="145055871"/>
        <c:axId val="0"/>
      </c:bar3DChart>
      <c:catAx>
        <c:axId val="1450534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145055871"/>
        <c:crosses val="autoZero"/>
        <c:auto val="1"/>
        <c:lblAlgn val="ctr"/>
        <c:lblOffset val="100"/>
        <c:noMultiLvlLbl val="0"/>
      </c:catAx>
      <c:valAx>
        <c:axId val="145055871"/>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5053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1"/>
          </a:solidFill>
          <a:latin typeface="Arial Narrow" panose="020B0606020202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Sheet4!$C$17</c:f>
              <c:strCache>
                <c:ptCount val="1"/>
                <c:pt idx="0">
                  <c:v>Lack of financial resources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Sheet4!$C$18:$C$26</c:f>
              <c:numCache>
                <c:formatCode>0</c:formatCode>
                <c:ptCount val="9"/>
                <c:pt idx="0">
                  <c:v>9.5</c:v>
                </c:pt>
                <c:pt idx="1">
                  <c:v>15.2</c:v>
                </c:pt>
                <c:pt idx="2">
                  <c:v>3.5000000000000004</c:v>
                </c:pt>
                <c:pt idx="3">
                  <c:v>12.7</c:v>
                </c:pt>
                <c:pt idx="4">
                  <c:v>4.5999999999999996</c:v>
                </c:pt>
                <c:pt idx="5">
                  <c:v>11.1</c:v>
                </c:pt>
                <c:pt idx="6">
                  <c:v>4.1000000000000005</c:v>
                </c:pt>
                <c:pt idx="7">
                  <c:v>24.4</c:v>
                </c:pt>
                <c:pt idx="8">
                  <c:v>14.899999999999999</c:v>
                </c:pt>
              </c:numCache>
            </c:numRef>
          </c:val>
          <c:extLst>
            <c:ext xmlns:c16="http://schemas.microsoft.com/office/drawing/2014/chart" uri="{C3380CC4-5D6E-409C-BE32-E72D297353CC}">
              <c16:uniqueId val="{00000000-D79E-4BAB-8A12-41496F1CEC1B}"/>
            </c:ext>
          </c:extLst>
        </c:ser>
        <c:ser>
          <c:idx val="1"/>
          <c:order val="1"/>
          <c:tx>
            <c:strRef>
              <c:f>Sheet4!$D$17</c:f>
              <c:strCache>
                <c:ptCount val="1"/>
                <c:pt idx="0">
                  <c:v>Lack of technical skills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Sheet4!$D$18:$D$26</c:f>
              <c:numCache>
                <c:formatCode>0</c:formatCode>
                <c:ptCount val="9"/>
                <c:pt idx="0">
                  <c:v>8.2000000000000011</c:v>
                </c:pt>
                <c:pt idx="1">
                  <c:v>15.5</c:v>
                </c:pt>
                <c:pt idx="2">
                  <c:v>6.2</c:v>
                </c:pt>
                <c:pt idx="3">
                  <c:v>11.700000000000001</c:v>
                </c:pt>
                <c:pt idx="4">
                  <c:v>3.2</c:v>
                </c:pt>
                <c:pt idx="5">
                  <c:v>7.6</c:v>
                </c:pt>
                <c:pt idx="6">
                  <c:v>3.8</c:v>
                </c:pt>
                <c:pt idx="7">
                  <c:v>29.299999999999997</c:v>
                </c:pt>
                <c:pt idx="8">
                  <c:v>14.399999999999999</c:v>
                </c:pt>
              </c:numCache>
            </c:numRef>
          </c:val>
          <c:extLst>
            <c:ext xmlns:c16="http://schemas.microsoft.com/office/drawing/2014/chart" uri="{C3380CC4-5D6E-409C-BE32-E72D297353CC}">
              <c16:uniqueId val="{00000001-D79E-4BAB-8A12-41496F1CEC1B}"/>
            </c:ext>
          </c:extLst>
        </c:ser>
        <c:ser>
          <c:idx val="2"/>
          <c:order val="2"/>
          <c:tx>
            <c:strRef>
              <c:f>Sheet4!$E$17</c:f>
              <c:strCache>
                <c:ptCount val="1"/>
                <c:pt idx="0">
                  <c:v>Resistance to change</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Sheet4!$E$18:$E$26</c:f>
              <c:numCache>
                <c:formatCode>General</c:formatCode>
                <c:ptCount val="9"/>
                <c:pt idx="0" formatCode="0">
                  <c:v>100</c:v>
                </c:pt>
              </c:numCache>
            </c:numRef>
          </c:val>
          <c:extLst>
            <c:ext xmlns:c16="http://schemas.microsoft.com/office/drawing/2014/chart" uri="{C3380CC4-5D6E-409C-BE32-E72D297353CC}">
              <c16:uniqueId val="{00000002-D79E-4BAB-8A12-41496F1CEC1B}"/>
            </c:ext>
          </c:extLst>
        </c:ser>
        <c:ser>
          <c:idx val="3"/>
          <c:order val="3"/>
          <c:tx>
            <c:strRef>
              <c:f>Sheet4!$F$17</c:f>
              <c:strCache>
                <c:ptCount val="1"/>
                <c:pt idx="0">
                  <c:v>Lack of awareness about digital tools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Sheet4!$F$18:$F$26</c:f>
              <c:numCache>
                <c:formatCode>0</c:formatCode>
                <c:ptCount val="9"/>
                <c:pt idx="0">
                  <c:v>7.7</c:v>
                </c:pt>
                <c:pt idx="1">
                  <c:v>15.4</c:v>
                </c:pt>
                <c:pt idx="3">
                  <c:v>7.7</c:v>
                </c:pt>
                <c:pt idx="5">
                  <c:v>7.7</c:v>
                </c:pt>
                <c:pt idx="6">
                  <c:v>7.7</c:v>
                </c:pt>
                <c:pt idx="7">
                  <c:v>30.8</c:v>
                </c:pt>
                <c:pt idx="8">
                  <c:v>23.1</c:v>
                </c:pt>
              </c:numCache>
            </c:numRef>
          </c:val>
          <c:extLst>
            <c:ext xmlns:c16="http://schemas.microsoft.com/office/drawing/2014/chart" uri="{C3380CC4-5D6E-409C-BE32-E72D297353CC}">
              <c16:uniqueId val="{00000003-D79E-4BAB-8A12-41496F1CEC1B}"/>
            </c:ext>
          </c:extLst>
        </c:ser>
        <c:ser>
          <c:idx val="4"/>
          <c:order val="4"/>
          <c:tx>
            <c:strRef>
              <c:f>Sheet4!$G$17</c:f>
              <c:strCache>
                <c:ptCount val="1"/>
                <c:pt idx="0">
                  <c:v>Poor internet connectivity</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Sheet4!$G$18:$G$26</c:f>
              <c:numCache>
                <c:formatCode>0</c:formatCode>
                <c:ptCount val="9"/>
                <c:pt idx="0">
                  <c:v>8.2000000000000011</c:v>
                </c:pt>
                <c:pt idx="1">
                  <c:v>17.5</c:v>
                </c:pt>
                <c:pt idx="2">
                  <c:v>6.1</c:v>
                </c:pt>
                <c:pt idx="3">
                  <c:v>8.9</c:v>
                </c:pt>
                <c:pt idx="4">
                  <c:v>3.5999999999999996</c:v>
                </c:pt>
                <c:pt idx="5">
                  <c:v>9.6</c:v>
                </c:pt>
                <c:pt idx="6">
                  <c:v>3.2</c:v>
                </c:pt>
                <c:pt idx="7">
                  <c:v>29.299999999999997</c:v>
                </c:pt>
                <c:pt idx="8">
                  <c:v>13.600000000000001</c:v>
                </c:pt>
              </c:numCache>
            </c:numRef>
          </c:val>
          <c:extLst>
            <c:ext xmlns:c16="http://schemas.microsoft.com/office/drawing/2014/chart" uri="{C3380CC4-5D6E-409C-BE32-E72D297353CC}">
              <c16:uniqueId val="{00000004-D79E-4BAB-8A12-41496F1CEC1B}"/>
            </c:ext>
          </c:extLst>
        </c:ser>
        <c:ser>
          <c:idx val="5"/>
          <c:order val="5"/>
          <c:tx>
            <c:strRef>
              <c:f>Sheet4!$H$17</c:f>
              <c:strCache>
                <c:ptCount val="1"/>
                <c:pt idx="0">
                  <c:v>High cost of technology</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Sheet4!$H$18:$H$26</c:f>
              <c:numCache>
                <c:formatCode>0</c:formatCode>
                <c:ptCount val="9"/>
                <c:pt idx="0">
                  <c:v>6.1</c:v>
                </c:pt>
                <c:pt idx="1">
                  <c:v>20.399999999999999</c:v>
                </c:pt>
                <c:pt idx="2">
                  <c:v>4.8</c:v>
                </c:pt>
                <c:pt idx="3">
                  <c:v>11.799999999999999</c:v>
                </c:pt>
                <c:pt idx="4">
                  <c:v>3.8</c:v>
                </c:pt>
                <c:pt idx="5">
                  <c:v>10.8</c:v>
                </c:pt>
                <c:pt idx="6">
                  <c:v>2.5</c:v>
                </c:pt>
                <c:pt idx="7">
                  <c:v>28.999999999999996</c:v>
                </c:pt>
                <c:pt idx="8">
                  <c:v>10.8</c:v>
                </c:pt>
              </c:numCache>
            </c:numRef>
          </c:val>
          <c:extLst>
            <c:ext xmlns:c16="http://schemas.microsoft.com/office/drawing/2014/chart" uri="{C3380CC4-5D6E-409C-BE32-E72D297353CC}">
              <c16:uniqueId val="{00000005-D79E-4BAB-8A12-41496F1CEC1B}"/>
            </c:ext>
          </c:extLst>
        </c:ser>
        <c:ser>
          <c:idx val="6"/>
          <c:order val="6"/>
          <c:tx>
            <c:strRef>
              <c:f>Sheet4!$I$17</c:f>
              <c:strCache>
                <c:ptCount val="1"/>
                <c:pt idx="0">
                  <c:v>Lack of time to implement &amp; manage</c:v>
                </c:pt>
              </c:strCache>
            </c:strRef>
          </c:tx>
          <c:spPr>
            <a:solidFill>
              <a:schemeClr val="accent1">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Sheet4!$I$18:$I$26</c:f>
              <c:numCache>
                <c:formatCode>0</c:formatCode>
                <c:ptCount val="9"/>
                <c:pt idx="0">
                  <c:v>5</c:v>
                </c:pt>
                <c:pt idx="1">
                  <c:v>18.899999999999999</c:v>
                </c:pt>
                <c:pt idx="2">
                  <c:v>5.5</c:v>
                </c:pt>
                <c:pt idx="3">
                  <c:v>13.900000000000002</c:v>
                </c:pt>
                <c:pt idx="4">
                  <c:v>3</c:v>
                </c:pt>
                <c:pt idx="5">
                  <c:v>7.5</c:v>
                </c:pt>
                <c:pt idx="6">
                  <c:v>3</c:v>
                </c:pt>
                <c:pt idx="7">
                  <c:v>30.3</c:v>
                </c:pt>
                <c:pt idx="8">
                  <c:v>12.9</c:v>
                </c:pt>
              </c:numCache>
            </c:numRef>
          </c:val>
          <c:extLst>
            <c:ext xmlns:c16="http://schemas.microsoft.com/office/drawing/2014/chart" uri="{C3380CC4-5D6E-409C-BE32-E72D297353CC}">
              <c16:uniqueId val="{00000006-D79E-4BAB-8A12-41496F1CEC1B}"/>
            </c:ext>
          </c:extLst>
        </c:ser>
        <c:ser>
          <c:idx val="7"/>
          <c:order val="7"/>
          <c:tx>
            <c:strRef>
              <c:f>Sheet4!$J$17</c:f>
              <c:strCache>
                <c:ptCount val="1"/>
                <c:pt idx="0">
                  <c:v>Security concerns</c:v>
                </c:pt>
              </c:strCache>
            </c:strRef>
          </c:tx>
          <c:spPr>
            <a:solidFill>
              <a:schemeClr val="accent2">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Sheet4!$J$18:$J$26</c:f>
              <c:numCache>
                <c:formatCode>0</c:formatCode>
                <c:ptCount val="9"/>
                <c:pt idx="0">
                  <c:v>8.7999999999999989</c:v>
                </c:pt>
                <c:pt idx="1">
                  <c:v>20.200000000000003</c:v>
                </c:pt>
                <c:pt idx="2">
                  <c:v>4.8</c:v>
                </c:pt>
                <c:pt idx="3">
                  <c:v>9.9</c:v>
                </c:pt>
                <c:pt idx="4">
                  <c:v>2.9000000000000004</c:v>
                </c:pt>
                <c:pt idx="5">
                  <c:v>10.7</c:v>
                </c:pt>
                <c:pt idx="6">
                  <c:v>2.1999999999999997</c:v>
                </c:pt>
                <c:pt idx="7">
                  <c:v>29.4</c:v>
                </c:pt>
                <c:pt idx="8">
                  <c:v>11</c:v>
                </c:pt>
              </c:numCache>
            </c:numRef>
          </c:val>
          <c:extLst>
            <c:ext xmlns:c16="http://schemas.microsoft.com/office/drawing/2014/chart" uri="{C3380CC4-5D6E-409C-BE32-E72D297353CC}">
              <c16:uniqueId val="{00000007-D79E-4BAB-8A12-41496F1CEC1B}"/>
            </c:ext>
          </c:extLst>
        </c:ser>
        <c:dLbls>
          <c:showLegendKey val="0"/>
          <c:showVal val="0"/>
          <c:showCatName val="0"/>
          <c:showSerName val="0"/>
          <c:showPercent val="0"/>
          <c:showBubbleSize val="0"/>
        </c:dLbls>
        <c:gapWidth val="150"/>
        <c:shape val="box"/>
        <c:axId val="1203288064"/>
        <c:axId val="1203314944"/>
        <c:axId val="0"/>
      </c:bar3DChart>
      <c:catAx>
        <c:axId val="12032880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203314944"/>
        <c:crosses val="autoZero"/>
        <c:auto val="1"/>
        <c:lblAlgn val="ctr"/>
        <c:lblOffset val="100"/>
        <c:noMultiLvlLbl val="0"/>
      </c:catAx>
      <c:valAx>
        <c:axId val="120331494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0328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Sheet4!$B$13</c:f>
              <c:strCache>
                <c:ptCount val="1"/>
                <c:pt idx="0">
                  <c:v>Adventure, Outdoor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Sheet4!$C$12:$J$12</c:f>
              <c:strCache>
                <c:ptCount val="8"/>
                <c:pt idx="0">
                  <c:v>Lack of financial resources</c:v>
                </c:pt>
                <c:pt idx="1">
                  <c:v>Lack of technical skills</c:v>
                </c:pt>
                <c:pt idx="2">
                  <c:v>Resistance to change</c:v>
                </c:pt>
                <c:pt idx="3">
                  <c:v>Lack of awareness about digital tools</c:v>
                </c:pt>
                <c:pt idx="4">
                  <c:v>Poor internet connectivity</c:v>
                </c:pt>
                <c:pt idx="5">
                  <c:v>High cost of technology</c:v>
                </c:pt>
                <c:pt idx="6">
                  <c:v>Lack of time to implement &amp; manage</c:v>
                </c:pt>
                <c:pt idx="7">
                  <c:v>Security concerns</c:v>
                </c:pt>
              </c:strCache>
            </c:strRef>
          </c:cat>
          <c:val>
            <c:numRef>
              <c:f>Sheet4!$C$13:$J$13</c:f>
              <c:numCache>
                <c:formatCode>0</c:formatCode>
                <c:ptCount val="8"/>
                <c:pt idx="0">
                  <c:v>22.2</c:v>
                </c:pt>
                <c:pt idx="1">
                  <c:v>23.599999999999998</c:v>
                </c:pt>
                <c:pt idx="2">
                  <c:v>38.5</c:v>
                </c:pt>
                <c:pt idx="3">
                  <c:v>14.299999999999999</c:v>
                </c:pt>
                <c:pt idx="4">
                  <c:v>25.6</c:v>
                </c:pt>
                <c:pt idx="5">
                  <c:v>17.599999999999998</c:v>
                </c:pt>
                <c:pt idx="6">
                  <c:v>26.1</c:v>
                </c:pt>
                <c:pt idx="7">
                  <c:v>50</c:v>
                </c:pt>
              </c:numCache>
            </c:numRef>
          </c:val>
          <c:extLst>
            <c:ext xmlns:c16="http://schemas.microsoft.com/office/drawing/2014/chart" uri="{C3380CC4-5D6E-409C-BE32-E72D297353CC}">
              <c16:uniqueId val="{00000000-0890-40B2-B91E-32AF1F575AC2}"/>
            </c:ext>
          </c:extLst>
        </c:ser>
        <c:ser>
          <c:idx val="1"/>
          <c:order val="1"/>
          <c:tx>
            <c:strRef>
              <c:f>Sheet4!$B$14</c:f>
              <c:strCache>
                <c:ptCount val="1"/>
                <c:pt idx="0">
                  <c:v>Ecotourism, Wildlife and Nature Tourism SMMEs,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Sheet4!$C$12:$J$12</c:f>
              <c:strCache>
                <c:ptCount val="8"/>
                <c:pt idx="0">
                  <c:v>Lack of financial resources</c:v>
                </c:pt>
                <c:pt idx="1">
                  <c:v>Lack of technical skills</c:v>
                </c:pt>
                <c:pt idx="2">
                  <c:v>Resistance to change</c:v>
                </c:pt>
                <c:pt idx="3">
                  <c:v>Lack of awareness about digital tools</c:v>
                </c:pt>
                <c:pt idx="4">
                  <c:v>Poor internet connectivity</c:v>
                </c:pt>
                <c:pt idx="5">
                  <c:v>High cost of technology</c:v>
                </c:pt>
                <c:pt idx="6">
                  <c:v>Lack of time to implement &amp; manage</c:v>
                </c:pt>
                <c:pt idx="7">
                  <c:v>Security concerns</c:v>
                </c:pt>
              </c:strCache>
            </c:strRef>
          </c:cat>
          <c:val>
            <c:numRef>
              <c:f>Sheet4!$C$14:$J$14</c:f>
              <c:numCache>
                <c:formatCode>0</c:formatCode>
                <c:ptCount val="8"/>
                <c:pt idx="0">
                  <c:v>19</c:v>
                </c:pt>
                <c:pt idx="1">
                  <c:v>25.5</c:v>
                </c:pt>
                <c:pt idx="2">
                  <c:v>23.1</c:v>
                </c:pt>
                <c:pt idx="3">
                  <c:v>28.599999999999998</c:v>
                </c:pt>
                <c:pt idx="4">
                  <c:v>15.4</c:v>
                </c:pt>
                <c:pt idx="5">
                  <c:v>17.599999999999998</c:v>
                </c:pt>
                <c:pt idx="6">
                  <c:v>17.399999999999999</c:v>
                </c:pt>
                <c:pt idx="7">
                  <c:v>14.299999999999999</c:v>
                </c:pt>
              </c:numCache>
            </c:numRef>
          </c:val>
          <c:extLst>
            <c:ext xmlns:c16="http://schemas.microsoft.com/office/drawing/2014/chart" uri="{C3380CC4-5D6E-409C-BE32-E72D297353CC}">
              <c16:uniqueId val="{00000001-0890-40B2-B91E-32AF1F575AC2}"/>
            </c:ext>
          </c:extLst>
        </c:ser>
        <c:ser>
          <c:idx val="2"/>
          <c:order val="2"/>
          <c:tx>
            <c:strRef>
              <c:f>Sheet4!$B$15</c:f>
              <c:strCache>
                <c:ptCount val="1"/>
                <c:pt idx="0">
                  <c:v>Township &amp; Rural Tourism SMMEs</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Sheet4!$C$12:$J$12</c:f>
              <c:strCache>
                <c:ptCount val="8"/>
                <c:pt idx="0">
                  <c:v>Lack of financial resources</c:v>
                </c:pt>
                <c:pt idx="1">
                  <c:v>Lack of technical skills</c:v>
                </c:pt>
                <c:pt idx="2">
                  <c:v>Resistance to change</c:v>
                </c:pt>
                <c:pt idx="3">
                  <c:v>Lack of awareness about digital tools</c:v>
                </c:pt>
                <c:pt idx="4">
                  <c:v>Poor internet connectivity</c:v>
                </c:pt>
                <c:pt idx="5">
                  <c:v>High cost of technology</c:v>
                </c:pt>
                <c:pt idx="6">
                  <c:v>Lack of time to implement &amp; manage</c:v>
                </c:pt>
                <c:pt idx="7">
                  <c:v>Security concerns</c:v>
                </c:pt>
              </c:strCache>
            </c:strRef>
          </c:cat>
          <c:val>
            <c:numRef>
              <c:f>Sheet4!$C$15:$J$15</c:f>
              <c:numCache>
                <c:formatCode>0</c:formatCode>
                <c:ptCount val="8"/>
                <c:pt idx="0">
                  <c:v>19</c:v>
                </c:pt>
                <c:pt idx="1">
                  <c:v>14.499999999999998</c:v>
                </c:pt>
                <c:pt idx="2">
                  <c:v>7.7</c:v>
                </c:pt>
                <c:pt idx="3">
                  <c:v>21.4</c:v>
                </c:pt>
                <c:pt idx="4">
                  <c:v>46.2</c:v>
                </c:pt>
                <c:pt idx="5">
                  <c:v>20.599999999999998</c:v>
                </c:pt>
                <c:pt idx="6">
                  <c:v>13</c:v>
                </c:pt>
                <c:pt idx="7">
                  <c:v>14.299999999999999</c:v>
                </c:pt>
              </c:numCache>
            </c:numRef>
          </c:val>
          <c:extLst>
            <c:ext xmlns:c16="http://schemas.microsoft.com/office/drawing/2014/chart" uri="{C3380CC4-5D6E-409C-BE32-E72D297353CC}">
              <c16:uniqueId val="{00000002-0890-40B2-B91E-32AF1F575AC2}"/>
            </c:ext>
          </c:extLst>
        </c:ser>
        <c:ser>
          <c:idx val="3"/>
          <c:order val="3"/>
          <c:tx>
            <c:strRef>
              <c:f>Sheet4!$B$16</c:f>
              <c:strCache>
                <c:ptCount val="1"/>
                <c:pt idx="0">
                  <c:v>Historical Tours and Indigenous Cultural/Traditional Experiences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Sheet4!$C$12:$J$12</c:f>
              <c:strCache>
                <c:ptCount val="8"/>
                <c:pt idx="0">
                  <c:v>Lack of financial resources</c:v>
                </c:pt>
                <c:pt idx="1">
                  <c:v>Lack of technical skills</c:v>
                </c:pt>
                <c:pt idx="2">
                  <c:v>Resistance to change</c:v>
                </c:pt>
                <c:pt idx="3">
                  <c:v>Lack of awareness about digital tools</c:v>
                </c:pt>
                <c:pt idx="4">
                  <c:v>Poor internet connectivity</c:v>
                </c:pt>
                <c:pt idx="5">
                  <c:v>High cost of technology</c:v>
                </c:pt>
                <c:pt idx="6">
                  <c:v>Lack of time to implement &amp; manage</c:v>
                </c:pt>
                <c:pt idx="7">
                  <c:v>Security concerns</c:v>
                </c:pt>
              </c:strCache>
            </c:strRef>
          </c:cat>
          <c:val>
            <c:numRef>
              <c:f>Sheet4!$C$16:$J$16</c:f>
              <c:numCache>
                <c:formatCode>0</c:formatCode>
                <c:ptCount val="8"/>
                <c:pt idx="0">
                  <c:v>39.700000000000003</c:v>
                </c:pt>
                <c:pt idx="1">
                  <c:v>36.4</c:v>
                </c:pt>
                <c:pt idx="2">
                  <c:v>30.8</c:v>
                </c:pt>
                <c:pt idx="3">
                  <c:v>35.699999999999996</c:v>
                </c:pt>
                <c:pt idx="4">
                  <c:v>12.8</c:v>
                </c:pt>
                <c:pt idx="5">
                  <c:v>44.1</c:v>
                </c:pt>
                <c:pt idx="6">
                  <c:v>43.5</c:v>
                </c:pt>
                <c:pt idx="7">
                  <c:v>21.4</c:v>
                </c:pt>
              </c:numCache>
            </c:numRef>
          </c:val>
          <c:extLst>
            <c:ext xmlns:c16="http://schemas.microsoft.com/office/drawing/2014/chart" uri="{C3380CC4-5D6E-409C-BE32-E72D297353CC}">
              <c16:uniqueId val="{00000003-0890-40B2-B91E-32AF1F575AC2}"/>
            </c:ext>
          </c:extLst>
        </c:ser>
        <c:dLbls>
          <c:showLegendKey val="0"/>
          <c:showVal val="0"/>
          <c:showCatName val="0"/>
          <c:showSerName val="0"/>
          <c:showPercent val="0"/>
          <c:showBubbleSize val="0"/>
        </c:dLbls>
        <c:gapWidth val="150"/>
        <c:shape val="box"/>
        <c:axId val="1261892608"/>
        <c:axId val="1261875808"/>
        <c:axId val="0"/>
      </c:bar3DChart>
      <c:catAx>
        <c:axId val="1261892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1261875808"/>
        <c:crosses val="autoZero"/>
        <c:auto val="1"/>
        <c:lblAlgn val="ctr"/>
        <c:lblOffset val="100"/>
        <c:noMultiLvlLbl val="0"/>
      </c:catAx>
      <c:valAx>
        <c:axId val="126187580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6189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1"/>
          </a:solidFill>
          <a:latin typeface="Arial Narrow" panose="020B0606020202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Sheet4!$B$28</c:f>
              <c:strCache>
                <c:ptCount val="1"/>
                <c:pt idx="0">
                  <c:v>Adventure, Outdoor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Sheet4!$C$27:$J$27</c:f>
              <c:strCache>
                <c:ptCount val="8"/>
                <c:pt idx="0">
                  <c:v>Lack of financial resources</c:v>
                </c:pt>
                <c:pt idx="1">
                  <c:v>Lack of technical skills</c:v>
                </c:pt>
                <c:pt idx="2">
                  <c:v>Resistance to change</c:v>
                </c:pt>
                <c:pt idx="3">
                  <c:v>Lack of awareness about digital tools</c:v>
                </c:pt>
                <c:pt idx="4">
                  <c:v>Poor internet connectivity</c:v>
                </c:pt>
                <c:pt idx="5">
                  <c:v>High cost of technology</c:v>
                </c:pt>
                <c:pt idx="6">
                  <c:v>Lack of time to implement &amp; manage</c:v>
                </c:pt>
                <c:pt idx="7">
                  <c:v>Security concerns</c:v>
                </c:pt>
              </c:strCache>
            </c:strRef>
          </c:cat>
          <c:val>
            <c:numRef>
              <c:f>Sheet4!$C$28:$J$28</c:f>
              <c:numCache>
                <c:formatCode>0</c:formatCode>
                <c:ptCount val="8"/>
                <c:pt idx="0">
                  <c:v>2.1999999999999997</c:v>
                </c:pt>
                <c:pt idx="1">
                  <c:v>2.7</c:v>
                </c:pt>
                <c:pt idx="4">
                  <c:v>3.5999999999999996</c:v>
                </c:pt>
                <c:pt idx="5">
                  <c:v>3.2</c:v>
                </c:pt>
                <c:pt idx="6">
                  <c:v>2</c:v>
                </c:pt>
                <c:pt idx="7">
                  <c:v>2.1999999999999997</c:v>
                </c:pt>
              </c:numCache>
            </c:numRef>
          </c:val>
          <c:extLst>
            <c:ext xmlns:c16="http://schemas.microsoft.com/office/drawing/2014/chart" uri="{C3380CC4-5D6E-409C-BE32-E72D297353CC}">
              <c16:uniqueId val="{00000000-07B2-44AC-88BF-D72C5E33E781}"/>
            </c:ext>
          </c:extLst>
        </c:ser>
        <c:ser>
          <c:idx val="1"/>
          <c:order val="1"/>
          <c:tx>
            <c:strRef>
              <c:f>Sheet4!$B$29</c:f>
              <c:strCache>
                <c:ptCount val="1"/>
                <c:pt idx="0">
                  <c:v>Ecotourism, Wildlife and Nature Tourism SMMEs,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Sheet4!$C$27:$J$27</c:f>
              <c:strCache>
                <c:ptCount val="8"/>
                <c:pt idx="0">
                  <c:v>Lack of financial resources</c:v>
                </c:pt>
                <c:pt idx="1">
                  <c:v>Lack of technical skills</c:v>
                </c:pt>
                <c:pt idx="2">
                  <c:v>Resistance to change</c:v>
                </c:pt>
                <c:pt idx="3">
                  <c:v>Lack of awareness about digital tools</c:v>
                </c:pt>
                <c:pt idx="4">
                  <c:v>Poor internet connectivity</c:v>
                </c:pt>
                <c:pt idx="5">
                  <c:v>High cost of technology</c:v>
                </c:pt>
                <c:pt idx="6">
                  <c:v>Lack of time to implement &amp; manage</c:v>
                </c:pt>
                <c:pt idx="7">
                  <c:v>Security concerns</c:v>
                </c:pt>
              </c:strCache>
            </c:strRef>
          </c:cat>
          <c:val>
            <c:numRef>
              <c:f>Sheet4!$C$29:$J$29</c:f>
              <c:numCache>
                <c:formatCode>0</c:formatCode>
                <c:ptCount val="8"/>
                <c:pt idx="0">
                  <c:v>21.099999999999998</c:v>
                </c:pt>
                <c:pt idx="1">
                  <c:v>19.5</c:v>
                </c:pt>
                <c:pt idx="3">
                  <c:v>23.1</c:v>
                </c:pt>
                <c:pt idx="4">
                  <c:v>19.600000000000001</c:v>
                </c:pt>
                <c:pt idx="5">
                  <c:v>21.8</c:v>
                </c:pt>
                <c:pt idx="6">
                  <c:v>19.7</c:v>
                </c:pt>
                <c:pt idx="7">
                  <c:v>20.100000000000001</c:v>
                </c:pt>
              </c:numCache>
            </c:numRef>
          </c:val>
          <c:extLst>
            <c:ext xmlns:c16="http://schemas.microsoft.com/office/drawing/2014/chart" uri="{C3380CC4-5D6E-409C-BE32-E72D297353CC}">
              <c16:uniqueId val="{00000001-07B2-44AC-88BF-D72C5E33E781}"/>
            </c:ext>
          </c:extLst>
        </c:ser>
        <c:ser>
          <c:idx val="2"/>
          <c:order val="2"/>
          <c:tx>
            <c:strRef>
              <c:f>Sheet4!$B$30</c:f>
              <c:strCache>
                <c:ptCount val="1"/>
                <c:pt idx="0">
                  <c:v>Township &amp; Rural Tourism SMMEs</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Sheet4!$C$27:$J$27</c:f>
              <c:strCache>
                <c:ptCount val="8"/>
                <c:pt idx="0">
                  <c:v>Lack of financial resources</c:v>
                </c:pt>
                <c:pt idx="1">
                  <c:v>Lack of technical skills</c:v>
                </c:pt>
                <c:pt idx="2">
                  <c:v>Resistance to change</c:v>
                </c:pt>
                <c:pt idx="3">
                  <c:v>Lack of awareness about digital tools</c:v>
                </c:pt>
                <c:pt idx="4">
                  <c:v>Poor internet connectivity</c:v>
                </c:pt>
                <c:pt idx="5">
                  <c:v>High cost of technology</c:v>
                </c:pt>
                <c:pt idx="6">
                  <c:v>Lack of time to implement &amp; manage</c:v>
                </c:pt>
                <c:pt idx="7">
                  <c:v>Security concerns</c:v>
                </c:pt>
              </c:strCache>
            </c:strRef>
          </c:cat>
          <c:val>
            <c:numRef>
              <c:f>Sheet4!$C$30:$J$30</c:f>
              <c:numCache>
                <c:formatCode>0</c:formatCode>
                <c:ptCount val="8"/>
                <c:pt idx="0">
                  <c:v>23.3</c:v>
                </c:pt>
                <c:pt idx="1">
                  <c:v>23.400000000000002</c:v>
                </c:pt>
                <c:pt idx="2">
                  <c:v>100</c:v>
                </c:pt>
                <c:pt idx="3">
                  <c:v>30.8</c:v>
                </c:pt>
                <c:pt idx="4">
                  <c:v>26.900000000000002</c:v>
                </c:pt>
                <c:pt idx="5">
                  <c:v>27.900000000000002</c:v>
                </c:pt>
                <c:pt idx="6">
                  <c:v>24.7</c:v>
                </c:pt>
                <c:pt idx="7">
                  <c:v>26.400000000000002</c:v>
                </c:pt>
              </c:numCache>
            </c:numRef>
          </c:val>
          <c:extLst>
            <c:ext xmlns:c16="http://schemas.microsoft.com/office/drawing/2014/chart" uri="{C3380CC4-5D6E-409C-BE32-E72D297353CC}">
              <c16:uniqueId val="{00000002-07B2-44AC-88BF-D72C5E33E781}"/>
            </c:ext>
          </c:extLst>
        </c:ser>
        <c:ser>
          <c:idx val="3"/>
          <c:order val="3"/>
          <c:tx>
            <c:strRef>
              <c:f>Sheet4!$B$31</c:f>
              <c:strCache>
                <c:ptCount val="1"/>
                <c:pt idx="0">
                  <c:v>Historical Tours and Indigenous Cultural/Traditional Experiences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Sheet4!$C$27:$J$27</c:f>
              <c:strCache>
                <c:ptCount val="8"/>
                <c:pt idx="0">
                  <c:v>Lack of financial resources</c:v>
                </c:pt>
                <c:pt idx="1">
                  <c:v>Lack of technical skills</c:v>
                </c:pt>
                <c:pt idx="2">
                  <c:v>Resistance to change</c:v>
                </c:pt>
                <c:pt idx="3">
                  <c:v>Lack of awareness about digital tools</c:v>
                </c:pt>
                <c:pt idx="4">
                  <c:v>Poor internet connectivity</c:v>
                </c:pt>
                <c:pt idx="5">
                  <c:v>High cost of technology</c:v>
                </c:pt>
                <c:pt idx="6">
                  <c:v>Lack of time to implement &amp; manage</c:v>
                </c:pt>
                <c:pt idx="7">
                  <c:v>Security concerns</c:v>
                </c:pt>
              </c:strCache>
            </c:strRef>
          </c:cat>
          <c:val>
            <c:numRef>
              <c:f>Sheet4!$C$31:$J$31</c:f>
              <c:numCache>
                <c:formatCode>0</c:formatCode>
                <c:ptCount val="8"/>
                <c:pt idx="0">
                  <c:v>53.5</c:v>
                </c:pt>
                <c:pt idx="1">
                  <c:v>54.400000000000006</c:v>
                </c:pt>
                <c:pt idx="2">
                  <c:v>0</c:v>
                </c:pt>
                <c:pt idx="3">
                  <c:v>46.2</c:v>
                </c:pt>
                <c:pt idx="4">
                  <c:v>49.8</c:v>
                </c:pt>
                <c:pt idx="5">
                  <c:v>47.099999999999994</c:v>
                </c:pt>
                <c:pt idx="6">
                  <c:v>53.5</c:v>
                </c:pt>
                <c:pt idx="7">
                  <c:v>51.300000000000004</c:v>
                </c:pt>
              </c:numCache>
            </c:numRef>
          </c:val>
          <c:extLst>
            <c:ext xmlns:c16="http://schemas.microsoft.com/office/drawing/2014/chart" uri="{C3380CC4-5D6E-409C-BE32-E72D297353CC}">
              <c16:uniqueId val="{00000003-07B2-44AC-88BF-D72C5E33E781}"/>
            </c:ext>
          </c:extLst>
        </c:ser>
        <c:dLbls>
          <c:showLegendKey val="0"/>
          <c:showVal val="0"/>
          <c:showCatName val="0"/>
          <c:showSerName val="0"/>
          <c:showPercent val="0"/>
          <c:showBubbleSize val="0"/>
        </c:dLbls>
        <c:gapWidth val="150"/>
        <c:shape val="box"/>
        <c:axId val="1339205456"/>
        <c:axId val="1339213616"/>
        <c:axId val="0"/>
      </c:bar3DChart>
      <c:catAx>
        <c:axId val="1339205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1339213616"/>
        <c:crosses val="autoZero"/>
        <c:auto val="1"/>
        <c:lblAlgn val="ctr"/>
        <c:lblOffset val="100"/>
        <c:noMultiLvlLbl val="0"/>
      </c:catAx>
      <c:valAx>
        <c:axId val="133921361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33920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1"/>
          </a:solidFill>
          <a:latin typeface="Arial Narrow" panose="020B060602020203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Sheet3!$C$72</c:f>
              <c:strCache>
                <c:ptCount val="1"/>
                <c:pt idx="0">
                  <c:v>Survey respondents</c:v>
                </c:pt>
              </c:strCache>
            </c:strRef>
          </c:tx>
          <c:spPr>
            <a:solidFill>
              <a:srgbClr val="156082">
                <a:lumMod val="75000"/>
              </a:srgbClr>
            </a:solidFill>
            <a:ln>
              <a:noFill/>
            </a:ln>
            <a:effectLst/>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Sheet3!$B$73:$B$78</c:f>
              <c:strCache>
                <c:ptCount val="6"/>
                <c:pt idx="0">
                  <c:v>Digital marketing and e-commerce platforms</c:v>
                </c:pt>
                <c:pt idx="1">
                  <c:v>Experiential tourism offerings focusing on cultural immersion</c:v>
                </c:pt>
                <c:pt idx="2">
                  <c:v>Eco-friendly and sustainable practices</c:v>
                </c:pt>
                <c:pt idx="3">
                  <c:v>Technology-driven solutions (e.g., augmented reality, virtual tours)</c:v>
                </c:pt>
                <c:pt idx="4">
                  <c:v>Community-based tourism initiatives</c:v>
                </c:pt>
                <c:pt idx="5">
                  <c:v>Niche market specialization (e.g., culinary tourism, adventure tourism)</c:v>
                </c:pt>
              </c:strCache>
            </c:strRef>
          </c:cat>
          <c:val>
            <c:numRef>
              <c:f>Sheet3!$C$73:$C$78</c:f>
              <c:numCache>
                <c:formatCode>0%</c:formatCode>
                <c:ptCount val="6"/>
                <c:pt idx="0">
                  <c:v>0.31147540983606559</c:v>
                </c:pt>
                <c:pt idx="1">
                  <c:v>0.11803278688524591</c:v>
                </c:pt>
                <c:pt idx="2">
                  <c:v>0.18688524590163935</c:v>
                </c:pt>
                <c:pt idx="3">
                  <c:v>7.5409836065573776E-2</c:v>
                </c:pt>
                <c:pt idx="4">
                  <c:v>0.13442622950819672</c:v>
                </c:pt>
                <c:pt idx="5">
                  <c:v>0.15081967213114755</c:v>
                </c:pt>
              </c:numCache>
            </c:numRef>
          </c:val>
          <c:extLst>
            <c:ext xmlns:c16="http://schemas.microsoft.com/office/drawing/2014/chart" uri="{C3380CC4-5D6E-409C-BE32-E72D297353CC}">
              <c16:uniqueId val="{00000000-06CD-4B8A-8579-E778A3EAA777}"/>
            </c:ext>
          </c:extLst>
        </c:ser>
        <c:ser>
          <c:idx val="1"/>
          <c:order val="1"/>
          <c:tx>
            <c:strRef>
              <c:f>Sheet3!$D$72</c:f>
              <c:strCache>
                <c:ptCount val="1"/>
                <c:pt idx="0">
                  <c:v>Digital Ecosystem analysis</c:v>
                </c:pt>
              </c:strCache>
            </c:strRef>
          </c:tx>
          <c:spPr>
            <a:solidFill>
              <a:srgbClr val="E97132"/>
            </a:solidFill>
            <a:ln>
              <a:noFill/>
            </a:ln>
            <a:effectLst/>
            <a:sp3d/>
          </c:spPr>
          <c:invertIfNegative val="0"/>
          <c:dLbls>
            <c:dLbl>
              <c:idx val="0"/>
              <c:layout>
                <c:manualLayout>
                  <c:x val="1.1965300628178284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CD-4B8A-8579-E778A3EAA777}"/>
                </c:ext>
              </c:extLst>
            </c:dLbl>
            <c:dLbl>
              <c:idx val="2"/>
              <c:layout>
                <c:manualLayout>
                  <c:x val="2.19363844849935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CD-4B8A-8579-E778A3EAA777}"/>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Sheet3!$B$73:$B$78</c:f>
              <c:strCache>
                <c:ptCount val="6"/>
                <c:pt idx="0">
                  <c:v>Digital marketing and e-commerce platforms</c:v>
                </c:pt>
                <c:pt idx="1">
                  <c:v>Experiential tourism offerings focusing on cultural immersion</c:v>
                </c:pt>
                <c:pt idx="2">
                  <c:v>Eco-friendly and sustainable practices</c:v>
                </c:pt>
                <c:pt idx="3">
                  <c:v>Technology-driven solutions (e.g., augmented reality, virtual tours)</c:v>
                </c:pt>
                <c:pt idx="4">
                  <c:v>Community-based tourism initiatives</c:v>
                </c:pt>
                <c:pt idx="5">
                  <c:v>Niche market specialization (e.g., culinary tourism, adventure tourism)</c:v>
                </c:pt>
              </c:strCache>
            </c:strRef>
          </c:cat>
          <c:val>
            <c:numRef>
              <c:f>Sheet3!$D$73:$D$78</c:f>
              <c:numCache>
                <c:formatCode>0%</c:formatCode>
                <c:ptCount val="6"/>
                <c:pt idx="0">
                  <c:v>0.17917133258678611</c:v>
                </c:pt>
                <c:pt idx="1">
                  <c:v>0.18309070548712206</c:v>
                </c:pt>
                <c:pt idx="2">
                  <c:v>0.16013437849944009</c:v>
                </c:pt>
                <c:pt idx="3">
                  <c:v>0.17581187010078389</c:v>
                </c:pt>
                <c:pt idx="4">
                  <c:v>0.14277715565509519</c:v>
                </c:pt>
                <c:pt idx="5">
                  <c:v>0.15901455767077269</c:v>
                </c:pt>
              </c:numCache>
            </c:numRef>
          </c:val>
          <c:extLst>
            <c:ext xmlns:c16="http://schemas.microsoft.com/office/drawing/2014/chart" uri="{C3380CC4-5D6E-409C-BE32-E72D297353CC}">
              <c16:uniqueId val="{00000003-06CD-4B8A-8579-E778A3EAA777}"/>
            </c:ext>
          </c:extLst>
        </c:ser>
        <c:dLbls>
          <c:showLegendKey val="0"/>
          <c:showVal val="0"/>
          <c:showCatName val="0"/>
          <c:showSerName val="0"/>
          <c:showPercent val="0"/>
          <c:showBubbleSize val="0"/>
        </c:dLbls>
        <c:gapWidth val="150"/>
        <c:shape val="box"/>
        <c:axId val="1203348064"/>
        <c:axId val="1203349504"/>
        <c:axId val="0"/>
      </c:bar3DChart>
      <c:catAx>
        <c:axId val="12033480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203349504"/>
        <c:crosses val="autoZero"/>
        <c:auto val="1"/>
        <c:lblAlgn val="ctr"/>
        <c:lblOffset val="100"/>
        <c:noMultiLvlLbl val="0"/>
      </c:catAx>
      <c:valAx>
        <c:axId val="12033495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0334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Narrow" panose="020B060602020203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Sheet5!$C$2</c:f>
              <c:strCache>
                <c:ptCount val="1"/>
                <c:pt idx="0">
                  <c:v>Digital marketing and e-commerce platforms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Sheet5!$C$3:$C$11</c:f>
              <c:numCache>
                <c:formatCode>0</c:formatCode>
                <c:ptCount val="9"/>
                <c:pt idx="0">
                  <c:v>22.1</c:v>
                </c:pt>
                <c:pt idx="1">
                  <c:v>25.3</c:v>
                </c:pt>
                <c:pt idx="2">
                  <c:v>4.2</c:v>
                </c:pt>
                <c:pt idx="3">
                  <c:v>4.2</c:v>
                </c:pt>
                <c:pt idx="4">
                  <c:v>4.2</c:v>
                </c:pt>
                <c:pt idx="5">
                  <c:v>14.7</c:v>
                </c:pt>
                <c:pt idx="7">
                  <c:v>16.8</c:v>
                </c:pt>
                <c:pt idx="8">
                  <c:v>8.4</c:v>
                </c:pt>
              </c:numCache>
            </c:numRef>
          </c:val>
          <c:extLst>
            <c:ext xmlns:c16="http://schemas.microsoft.com/office/drawing/2014/chart" uri="{C3380CC4-5D6E-409C-BE32-E72D297353CC}">
              <c16:uniqueId val="{00000000-271B-4CD5-BF97-B05C066D8631}"/>
            </c:ext>
          </c:extLst>
        </c:ser>
        <c:ser>
          <c:idx val="1"/>
          <c:order val="1"/>
          <c:tx>
            <c:strRef>
              <c:f>Sheet5!$D$2</c:f>
              <c:strCache>
                <c:ptCount val="1"/>
                <c:pt idx="0">
                  <c:v>Experiential tourism offerings focusing on cultural immersion</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Sheet5!$D$3:$D$11</c:f>
              <c:numCache>
                <c:formatCode>0</c:formatCode>
                <c:ptCount val="9"/>
                <c:pt idx="0">
                  <c:v>8.3000000000000007</c:v>
                </c:pt>
                <c:pt idx="1">
                  <c:v>22.2</c:v>
                </c:pt>
                <c:pt idx="2">
                  <c:v>8.3000000000000007</c:v>
                </c:pt>
                <c:pt idx="3">
                  <c:v>2.8000000000000003</c:v>
                </c:pt>
                <c:pt idx="4">
                  <c:v>8.3000000000000007</c:v>
                </c:pt>
                <c:pt idx="5">
                  <c:v>27.800000000000004</c:v>
                </c:pt>
                <c:pt idx="7">
                  <c:v>22.2</c:v>
                </c:pt>
              </c:numCache>
            </c:numRef>
          </c:val>
          <c:extLst>
            <c:ext xmlns:c16="http://schemas.microsoft.com/office/drawing/2014/chart" uri="{C3380CC4-5D6E-409C-BE32-E72D297353CC}">
              <c16:uniqueId val="{00000001-271B-4CD5-BF97-B05C066D8631}"/>
            </c:ext>
          </c:extLst>
        </c:ser>
        <c:ser>
          <c:idx val="2"/>
          <c:order val="2"/>
          <c:tx>
            <c:strRef>
              <c:f>Sheet5!$E$2</c:f>
              <c:strCache>
                <c:ptCount val="1"/>
                <c:pt idx="0">
                  <c:v>Eco-friendly and sustainable practices</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Sheet5!$E$3:$E$11</c:f>
              <c:numCache>
                <c:formatCode>0</c:formatCode>
                <c:ptCount val="9"/>
                <c:pt idx="0">
                  <c:v>19.3</c:v>
                </c:pt>
                <c:pt idx="1">
                  <c:v>17.5</c:v>
                </c:pt>
                <c:pt idx="2">
                  <c:v>5.3</c:v>
                </c:pt>
                <c:pt idx="3">
                  <c:v>3.5000000000000004</c:v>
                </c:pt>
                <c:pt idx="4">
                  <c:v>1.7999999999999998</c:v>
                </c:pt>
                <c:pt idx="5">
                  <c:v>21.099999999999998</c:v>
                </c:pt>
                <c:pt idx="7">
                  <c:v>19.3</c:v>
                </c:pt>
                <c:pt idx="8">
                  <c:v>12.3</c:v>
                </c:pt>
              </c:numCache>
            </c:numRef>
          </c:val>
          <c:extLst>
            <c:ext xmlns:c16="http://schemas.microsoft.com/office/drawing/2014/chart" uri="{C3380CC4-5D6E-409C-BE32-E72D297353CC}">
              <c16:uniqueId val="{00000002-271B-4CD5-BF97-B05C066D8631}"/>
            </c:ext>
          </c:extLst>
        </c:ser>
        <c:ser>
          <c:idx val="3"/>
          <c:order val="3"/>
          <c:tx>
            <c:strRef>
              <c:f>Sheet5!$F$2</c:f>
              <c:strCache>
                <c:ptCount val="1"/>
                <c:pt idx="0">
                  <c:v>Technology-driven solutions (e.g., augmented reality, virtual tours)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Sheet5!$F$3:$F$11</c:f>
              <c:numCache>
                <c:formatCode>0</c:formatCode>
                <c:ptCount val="9"/>
                <c:pt idx="0">
                  <c:v>34.799999999999997</c:v>
                </c:pt>
                <c:pt idx="1">
                  <c:v>17.399999999999999</c:v>
                </c:pt>
                <c:pt idx="2">
                  <c:v>4.3</c:v>
                </c:pt>
                <c:pt idx="3">
                  <c:v>8.6999999999999993</c:v>
                </c:pt>
                <c:pt idx="4">
                  <c:v>4.3</c:v>
                </c:pt>
                <c:pt idx="5">
                  <c:v>8.6999999999999993</c:v>
                </c:pt>
                <c:pt idx="7">
                  <c:v>8.6999999999999993</c:v>
                </c:pt>
                <c:pt idx="8">
                  <c:v>13</c:v>
                </c:pt>
              </c:numCache>
            </c:numRef>
          </c:val>
          <c:extLst>
            <c:ext xmlns:c16="http://schemas.microsoft.com/office/drawing/2014/chart" uri="{C3380CC4-5D6E-409C-BE32-E72D297353CC}">
              <c16:uniqueId val="{00000003-271B-4CD5-BF97-B05C066D8631}"/>
            </c:ext>
          </c:extLst>
        </c:ser>
        <c:ser>
          <c:idx val="4"/>
          <c:order val="4"/>
          <c:tx>
            <c:strRef>
              <c:f>Sheet5!$G$2</c:f>
              <c:strCache>
                <c:ptCount val="1"/>
                <c:pt idx="0">
                  <c:v>Community-based tourism initiatives</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Sheet5!$G$3:$G$11</c:f>
              <c:numCache>
                <c:formatCode>0</c:formatCode>
                <c:ptCount val="9"/>
                <c:pt idx="0">
                  <c:v>29.299999999999997</c:v>
                </c:pt>
                <c:pt idx="1">
                  <c:v>31.7</c:v>
                </c:pt>
                <c:pt idx="2">
                  <c:v>2.4</c:v>
                </c:pt>
                <c:pt idx="3">
                  <c:v>2.4</c:v>
                </c:pt>
                <c:pt idx="4">
                  <c:v>0</c:v>
                </c:pt>
                <c:pt idx="5">
                  <c:v>17.100000000000001</c:v>
                </c:pt>
                <c:pt idx="6">
                  <c:v>2.4</c:v>
                </c:pt>
                <c:pt idx="7">
                  <c:v>14.6</c:v>
                </c:pt>
              </c:numCache>
            </c:numRef>
          </c:val>
          <c:extLst>
            <c:ext xmlns:c16="http://schemas.microsoft.com/office/drawing/2014/chart" uri="{C3380CC4-5D6E-409C-BE32-E72D297353CC}">
              <c16:uniqueId val="{00000004-271B-4CD5-BF97-B05C066D8631}"/>
            </c:ext>
          </c:extLst>
        </c:ser>
        <c:ser>
          <c:idx val="5"/>
          <c:order val="5"/>
          <c:tx>
            <c:strRef>
              <c:f>Sheet5!$H$2</c:f>
              <c:strCache>
                <c:ptCount val="1"/>
                <c:pt idx="0">
                  <c:v>Niche market specialization (e.g., culinary tourism, adventure tourism)</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Sheet5!$H$3:$H$11</c:f>
              <c:numCache>
                <c:formatCode>0</c:formatCode>
                <c:ptCount val="9"/>
                <c:pt idx="0">
                  <c:v>30.4</c:v>
                </c:pt>
                <c:pt idx="1">
                  <c:v>8.6999999999999993</c:v>
                </c:pt>
                <c:pt idx="2">
                  <c:v>4.3</c:v>
                </c:pt>
                <c:pt idx="3">
                  <c:v>6.5</c:v>
                </c:pt>
                <c:pt idx="4">
                  <c:v>4.3</c:v>
                </c:pt>
                <c:pt idx="5">
                  <c:v>8.6999999999999993</c:v>
                </c:pt>
                <c:pt idx="6">
                  <c:v>2.1999999999999997</c:v>
                </c:pt>
                <c:pt idx="7">
                  <c:v>19.600000000000001</c:v>
                </c:pt>
                <c:pt idx="8">
                  <c:v>15.2</c:v>
                </c:pt>
              </c:numCache>
            </c:numRef>
          </c:val>
          <c:extLst>
            <c:ext xmlns:c16="http://schemas.microsoft.com/office/drawing/2014/chart" uri="{C3380CC4-5D6E-409C-BE32-E72D297353CC}">
              <c16:uniqueId val="{00000005-271B-4CD5-BF97-B05C066D8631}"/>
            </c:ext>
          </c:extLst>
        </c:ser>
        <c:dLbls>
          <c:showLegendKey val="0"/>
          <c:showVal val="0"/>
          <c:showCatName val="0"/>
          <c:showSerName val="0"/>
          <c:showPercent val="0"/>
          <c:showBubbleSize val="0"/>
        </c:dLbls>
        <c:gapWidth val="150"/>
        <c:shape val="box"/>
        <c:axId val="1334592048"/>
        <c:axId val="1334569968"/>
        <c:axId val="0"/>
      </c:bar3DChart>
      <c:catAx>
        <c:axId val="1334592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1334569968"/>
        <c:crosses val="autoZero"/>
        <c:auto val="1"/>
        <c:lblAlgn val="ctr"/>
        <c:lblOffset val="100"/>
        <c:noMultiLvlLbl val="0"/>
      </c:catAx>
      <c:valAx>
        <c:axId val="13345699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334592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1"/>
          </a:solidFill>
          <a:latin typeface="Arial Narrow" panose="020B060602020203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Sheet5!$C$17</c:f>
              <c:strCache>
                <c:ptCount val="1"/>
                <c:pt idx="0">
                  <c:v>Digital marketing and e-commerce platforms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Sheet5!$C$18:$C$26</c:f>
              <c:numCache>
                <c:formatCode>0</c:formatCode>
                <c:ptCount val="9"/>
                <c:pt idx="0">
                  <c:v>5.8999999999999995</c:v>
                </c:pt>
                <c:pt idx="1">
                  <c:v>20.599999999999998</c:v>
                </c:pt>
                <c:pt idx="2">
                  <c:v>5.6000000000000005</c:v>
                </c:pt>
                <c:pt idx="3">
                  <c:v>11.3</c:v>
                </c:pt>
                <c:pt idx="4">
                  <c:v>4.3999999999999995</c:v>
                </c:pt>
                <c:pt idx="5">
                  <c:v>8.4</c:v>
                </c:pt>
                <c:pt idx="6">
                  <c:v>1.9</c:v>
                </c:pt>
                <c:pt idx="7">
                  <c:v>28.799999999999997</c:v>
                </c:pt>
                <c:pt idx="8">
                  <c:v>13.100000000000001</c:v>
                </c:pt>
              </c:numCache>
            </c:numRef>
          </c:val>
          <c:extLst>
            <c:ext xmlns:c16="http://schemas.microsoft.com/office/drawing/2014/chart" uri="{C3380CC4-5D6E-409C-BE32-E72D297353CC}">
              <c16:uniqueId val="{00000000-6AC8-45FF-9D05-1C32308ACD0D}"/>
            </c:ext>
          </c:extLst>
        </c:ser>
        <c:ser>
          <c:idx val="1"/>
          <c:order val="1"/>
          <c:tx>
            <c:strRef>
              <c:f>Sheet5!$D$17</c:f>
              <c:strCache>
                <c:ptCount val="1"/>
                <c:pt idx="0">
                  <c:v>Experiential tourism offerings focusing on cultural immersion</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Sheet5!$D$18:$D$26</c:f>
              <c:numCache>
                <c:formatCode>0</c:formatCode>
                <c:ptCount val="9"/>
                <c:pt idx="0">
                  <c:v>8</c:v>
                </c:pt>
                <c:pt idx="1">
                  <c:v>18.7</c:v>
                </c:pt>
                <c:pt idx="2">
                  <c:v>4.9000000000000004</c:v>
                </c:pt>
                <c:pt idx="3">
                  <c:v>13.5</c:v>
                </c:pt>
                <c:pt idx="4">
                  <c:v>4.9000000000000004</c:v>
                </c:pt>
                <c:pt idx="5">
                  <c:v>8.6</c:v>
                </c:pt>
                <c:pt idx="6">
                  <c:v>3.6999999999999997</c:v>
                </c:pt>
                <c:pt idx="7">
                  <c:v>26.900000000000002</c:v>
                </c:pt>
                <c:pt idx="8">
                  <c:v>11</c:v>
                </c:pt>
              </c:numCache>
            </c:numRef>
          </c:val>
          <c:extLst>
            <c:ext xmlns:c16="http://schemas.microsoft.com/office/drawing/2014/chart" uri="{C3380CC4-5D6E-409C-BE32-E72D297353CC}">
              <c16:uniqueId val="{00000001-6AC8-45FF-9D05-1C32308ACD0D}"/>
            </c:ext>
          </c:extLst>
        </c:ser>
        <c:ser>
          <c:idx val="2"/>
          <c:order val="2"/>
          <c:tx>
            <c:strRef>
              <c:f>Sheet5!$E$17</c:f>
              <c:strCache>
                <c:ptCount val="1"/>
                <c:pt idx="0">
                  <c:v>Eco-friendly and sustainable practices</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Sheet5!$E$18:$E$26</c:f>
              <c:numCache>
                <c:formatCode>0</c:formatCode>
                <c:ptCount val="9"/>
                <c:pt idx="0">
                  <c:v>7.0000000000000009</c:v>
                </c:pt>
                <c:pt idx="1">
                  <c:v>19.600000000000001</c:v>
                </c:pt>
                <c:pt idx="2">
                  <c:v>4.9000000000000004</c:v>
                </c:pt>
                <c:pt idx="3">
                  <c:v>11.200000000000001</c:v>
                </c:pt>
                <c:pt idx="4">
                  <c:v>2.1</c:v>
                </c:pt>
                <c:pt idx="5">
                  <c:v>12.6</c:v>
                </c:pt>
                <c:pt idx="6">
                  <c:v>4.2</c:v>
                </c:pt>
                <c:pt idx="7">
                  <c:v>26.6</c:v>
                </c:pt>
                <c:pt idx="8">
                  <c:v>11.899999999999999</c:v>
                </c:pt>
              </c:numCache>
            </c:numRef>
          </c:val>
          <c:extLst>
            <c:ext xmlns:c16="http://schemas.microsoft.com/office/drawing/2014/chart" uri="{C3380CC4-5D6E-409C-BE32-E72D297353CC}">
              <c16:uniqueId val="{00000002-6AC8-45FF-9D05-1C32308ACD0D}"/>
            </c:ext>
          </c:extLst>
        </c:ser>
        <c:ser>
          <c:idx val="3"/>
          <c:order val="3"/>
          <c:tx>
            <c:strRef>
              <c:f>Sheet5!$F$17</c:f>
              <c:strCache>
                <c:ptCount val="1"/>
                <c:pt idx="0">
                  <c:v>Technology-driven solutions (e.g., augmented reality, virtual tours)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Sheet5!$F$18:$F$26</c:f>
              <c:numCache>
                <c:formatCode>0</c:formatCode>
                <c:ptCount val="9"/>
                <c:pt idx="0">
                  <c:v>9.1999999999999993</c:v>
                </c:pt>
                <c:pt idx="1">
                  <c:v>16.2</c:v>
                </c:pt>
                <c:pt idx="2">
                  <c:v>4.8</c:v>
                </c:pt>
                <c:pt idx="3">
                  <c:v>12.4</c:v>
                </c:pt>
                <c:pt idx="4">
                  <c:v>2.9000000000000004</c:v>
                </c:pt>
                <c:pt idx="5">
                  <c:v>8.6</c:v>
                </c:pt>
                <c:pt idx="6">
                  <c:v>4.5</c:v>
                </c:pt>
                <c:pt idx="7">
                  <c:v>25.5</c:v>
                </c:pt>
                <c:pt idx="8">
                  <c:v>15.9</c:v>
                </c:pt>
              </c:numCache>
            </c:numRef>
          </c:val>
          <c:extLst>
            <c:ext xmlns:c16="http://schemas.microsoft.com/office/drawing/2014/chart" uri="{C3380CC4-5D6E-409C-BE32-E72D297353CC}">
              <c16:uniqueId val="{00000003-6AC8-45FF-9D05-1C32308ACD0D}"/>
            </c:ext>
          </c:extLst>
        </c:ser>
        <c:ser>
          <c:idx val="4"/>
          <c:order val="4"/>
          <c:tx>
            <c:strRef>
              <c:f>Sheet5!$G$17</c:f>
              <c:strCache>
                <c:ptCount val="1"/>
                <c:pt idx="0">
                  <c:v>Community-based tourism initiatives</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Sheet5!$G$18:$G$26</c:f>
              <c:numCache>
                <c:formatCode>0</c:formatCode>
                <c:ptCount val="9"/>
                <c:pt idx="0">
                  <c:v>9.4</c:v>
                </c:pt>
                <c:pt idx="1">
                  <c:v>15.7</c:v>
                </c:pt>
                <c:pt idx="2">
                  <c:v>4.7</c:v>
                </c:pt>
                <c:pt idx="3">
                  <c:v>10.199999999999999</c:v>
                </c:pt>
                <c:pt idx="4">
                  <c:v>3.1</c:v>
                </c:pt>
                <c:pt idx="5">
                  <c:v>11.799999999999999</c:v>
                </c:pt>
                <c:pt idx="6">
                  <c:v>2</c:v>
                </c:pt>
                <c:pt idx="7">
                  <c:v>31.4</c:v>
                </c:pt>
                <c:pt idx="8">
                  <c:v>11.799999999999999</c:v>
                </c:pt>
              </c:numCache>
            </c:numRef>
          </c:val>
          <c:extLst>
            <c:ext xmlns:c16="http://schemas.microsoft.com/office/drawing/2014/chart" uri="{C3380CC4-5D6E-409C-BE32-E72D297353CC}">
              <c16:uniqueId val="{00000004-6AC8-45FF-9D05-1C32308ACD0D}"/>
            </c:ext>
          </c:extLst>
        </c:ser>
        <c:ser>
          <c:idx val="5"/>
          <c:order val="5"/>
          <c:tx>
            <c:strRef>
              <c:f>Sheet5!$H$17</c:f>
              <c:strCache>
                <c:ptCount val="1"/>
                <c:pt idx="0">
                  <c:v>Niche market specialization (e.g., culinary tourism, adventure tourism)</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Sheet5!$H$18:$H$26</c:f>
              <c:numCache>
                <c:formatCode>0</c:formatCode>
                <c:ptCount val="9"/>
                <c:pt idx="0">
                  <c:v>8.5</c:v>
                </c:pt>
                <c:pt idx="1">
                  <c:v>16.900000000000002</c:v>
                </c:pt>
                <c:pt idx="2">
                  <c:v>5.3</c:v>
                </c:pt>
                <c:pt idx="3">
                  <c:v>10.9</c:v>
                </c:pt>
                <c:pt idx="4">
                  <c:v>3.5000000000000004</c:v>
                </c:pt>
                <c:pt idx="5">
                  <c:v>10.199999999999999</c:v>
                </c:pt>
                <c:pt idx="6">
                  <c:v>3.2</c:v>
                </c:pt>
                <c:pt idx="7">
                  <c:v>30.599999999999998</c:v>
                </c:pt>
                <c:pt idx="8">
                  <c:v>10.9</c:v>
                </c:pt>
              </c:numCache>
            </c:numRef>
          </c:val>
          <c:extLst>
            <c:ext xmlns:c16="http://schemas.microsoft.com/office/drawing/2014/chart" uri="{C3380CC4-5D6E-409C-BE32-E72D297353CC}">
              <c16:uniqueId val="{00000005-6AC8-45FF-9D05-1C32308ACD0D}"/>
            </c:ext>
          </c:extLst>
        </c:ser>
        <c:dLbls>
          <c:showLegendKey val="0"/>
          <c:showVal val="0"/>
          <c:showCatName val="0"/>
          <c:showSerName val="0"/>
          <c:showPercent val="0"/>
          <c:showBubbleSize val="0"/>
        </c:dLbls>
        <c:gapWidth val="150"/>
        <c:shape val="box"/>
        <c:axId val="1427184784"/>
        <c:axId val="1427206384"/>
        <c:axId val="0"/>
      </c:bar3DChart>
      <c:catAx>
        <c:axId val="1427184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1427206384"/>
        <c:crosses val="autoZero"/>
        <c:auto val="1"/>
        <c:lblAlgn val="ctr"/>
        <c:lblOffset val="100"/>
        <c:noMultiLvlLbl val="0"/>
      </c:catAx>
      <c:valAx>
        <c:axId val="14272063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27184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1"/>
          </a:solidFill>
          <a:latin typeface="Arial Narrow" panose="020B060602020203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Sheet5!$B$13</c:f>
              <c:strCache>
                <c:ptCount val="1"/>
                <c:pt idx="0">
                  <c:v>Adventure, Outdoor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Sheet5!$C$12:$H$12</c:f>
              <c:strCache>
                <c:ptCount val="6"/>
                <c:pt idx="0">
                  <c:v>Digital marketing and e-commerce platforms</c:v>
                </c:pt>
                <c:pt idx="1">
                  <c:v>Experiential tourism offerings focusing on cultural immersion</c:v>
                </c:pt>
                <c:pt idx="2">
                  <c:v>Eco-friendly and sustainable practices</c:v>
                </c:pt>
                <c:pt idx="3">
                  <c:v>Technology-driven solutions (e.g., augmented reality, virtual tours)</c:v>
                </c:pt>
                <c:pt idx="4">
                  <c:v>Community-based tourism initiatives</c:v>
                </c:pt>
                <c:pt idx="5">
                  <c:v>Niche market specialization (e.g., culinary tourism, adventure tourism)</c:v>
                </c:pt>
              </c:strCache>
            </c:strRef>
          </c:cat>
          <c:val>
            <c:numRef>
              <c:f>Sheet5!$C$13:$H$13</c:f>
              <c:numCache>
                <c:formatCode>0</c:formatCode>
                <c:ptCount val="6"/>
                <c:pt idx="0">
                  <c:v>23.7</c:v>
                </c:pt>
                <c:pt idx="1">
                  <c:v>16.7</c:v>
                </c:pt>
                <c:pt idx="2">
                  <c:v>22.8</c:v>
                </c:pt>
                <c:pt idx="3">
                  <c:v>21.7</c:v>
                </c:pt>
                <c:pt idx="4">
                  <c:v>20</c:v>
                </c:pt>
                <c:pt idx="5">
                  <c:v>25</c:v>
                </c:pt>
              </c:numCache>
            </c:numRef>
          </c:val>
          <c:extLst>
            <c:ext xmlns:c16="http://schemas.microsoft.com/office/drawing/2014/chart" uri="{C3380CC4-5D6E-409C-BE32-E72D297353CC}">
              <c16:uniqueId val="{00000000-4244-47A9-A26D-5136D0B22C28}"/>
            </c:ext>
          </c:extLst>
        </c:ser>
        <c:ser>
          <c:idx val="1"/>
          <c:order val="1"/>
          <c:tx>
            <c:strRef>
              <c:f>Sheet5!$B$14</c:f>
              <c:strCache>
                <c:ptCount val="1"/>
                <c:pt idx="0">
                  <c:v>Ecotourism, Wildlife and Nature Tourism SMMEs,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Sheet5!$C$12:$H$12</c:f>
              <c:strCache>
                <c:ptCount val="6"/>
                <c:pt idx="0">
                  <c:v>Digital marketing and e-commerce platforms</c:v>
                </c:pt>
                <c:pt idx="1">
                  <c:v>Experiential tourism offerings focusing on cultural immersion</c:v>
                </c:pt>
                <c:pt idx="2">
                  <c:v>Eco-friendly and sustainable practices</c:v>
                </c:pt>
                <c:pt idx="3">
                  <c:v>Technology-driven solutions (e.g., augmented reality, virtual tours)</c:v>
                </c:pt>
                <c:pt idx="4">
                  <c:v>Community-based tourism initiatives</c:v>
                </c:pt>
                <c:pt idx="5">
                  <c:v>Niche market specialization (e.g., culinary tourism, adventure tourism)</c:v>
                </c:pt>
              </c:strCache>
            </c:strRef>
          </c:cat>
          <c:val>
            <c:numRef>
              <c:f>Sheet5!$C$14:$H$14</c:f>
              <c:numCache>
                <c:formatCode>0</c:formatCode>
                <c:ptCount val="6"/>
                <c:pt idx="0">
                  <c:v>21.5</c:v>
                </c:pt>
                <c:pt idx="1">
                  <c:v>16.7</c:v>
                </c:pt>
                <c:pt idx="2">
                  <c:v>28.1</c:v>
                </c:pt>
                <c:pt idx="3">
                  <c:v>26.1</c:v>
                </c:pt>
                <c:pt idx="4">
                  <c:v>25</c:v>
                </c:pt>
                <c:pt idx="5">
                  <c:v>25</c:v>
                </c:pt>
              </c:numCache>
            </c:numRef>
          </c:val>
          <c:extLst>
            <c:ext xmlns:c16="http://schemas.microsoft.com/office/drawing/2014/chart" uri="{C3380CC4-5D6E-409C-BE32-E72D297353CC}">
              <c16:uniqueId val="{00000001-4244-47A9-A26D-5136D0B22C28}"/>
            </c:ext>
          </c:extLst>
        </c:ser>
        <c:ser>
          <c:idx val="2"/>
          <c:order val="2"/>
          <c:tx>
            <c:strRef>
              <c:f>Sheet5!$B$15</c:f>
              <c:strCache>
                <c:ptCount val="1"/>
                <c:pt idx="0">
                  <c:v>Township &amp; Rural Tourism SMMEs</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Sheet5!$C$12:$H$12</c:f>
              <c:strCache>
                <c:ptCount val="6"/>
                <c:pt idx="0">
                  <c:v>Digital marketing and e-commerce platforms</c:v>
                </c:pt>
                <c:pt idx="1">
                  <c:v>Experiential tourism offerings focusing on cultural immersion</c:v>
                </c:pt>
                <c:pt idx="2">
                  <c:v>Eco-friendly and sustainable practices</c:v>
                </c:pt>
                <c:pt idx="3">
                  <c:v>Technology-driven solutions (e.g., augmented reality, virtual tours)</c:v>
                </c:pt>
                <c:pt idx="4">
                  <c:v>Community-based tourism initiatives</c:v>
                </c:pt>
                <c:pt idx="5">
                  <c:v>Niche market specialization (e.g., culinary tourism, adventure tourism)</c:v>
                </c:pt>
              </c:strCache>
            </c:strRef>
          </c:cat>
          <c:val>
            <c:numRef>
              <c:f>Sheet5!$C$15:$H$15</c:f>
              <c:numCache>
                <c:formatCode>0</c:formatCode>
                <c:ptCount val="6"/>
                <c:pt idx="0">
                  <c:v>21.5</c:v>
                </c:pt>
                <c:pt idx="1">
                  <c:v>16.7</c:v>
                </c:pt>
                <c:pt idx="2">
                  <c:v>15.8</c:v>
                </c:pt>
                <c:pt idx="3">
                  <c:v>21.7</c:v>
                </c:pt>
                <c:pt idx="4">
                  <c:v>15</c:v>
                </c:pt>
                <c:pt idx="5">
                  <c:v>13.600000000000001</c:v>
                </c:pt>
              </c:numCache>
            </c:numRef>
          </c:val>
          <c:extLst>
            <c:ext xmlns:c16="http://schemas.microsoft.com/office/drawing/2014/chart" uri="{C3380CC4-5D6E-409C-BE32-E72D297353CC}">
              <c16:uniqueId val="{00000002-4244-47A9-A26D-5136D0B22C28}"/>
            </c:ext>
          </c:extLst>
        </c:ser>
        <c:ser>
          <c:idx val="3"/>
          <c:order val="3"/>
          <c:tx>
            <c:strRef>
              <c:f>Sheet5!$B$16</c:f>
              <c:strCache>
                <c:ptCount val="1"/>
                <c:pt idx="0">
                  <c:v>Historical Tours and Indigenous Cultural/Traditional Experiences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Sheet5!$C$12:$H$12</c:f>
              <c:strCache>
                <c:ptCount val="6"/>
                <c:pt idx="0">
                  <c:v>Digital marketing and e-commerce platforms</c:v>
                </c:pt>
                <c:pt idx="1">
                  <c:v>Experiential tourism offerings focusing on cultural immersion</c:v>
                </c:pt>
                <c:pt idx="2">
                  <c:v>Eco-friendly and sustainable practices</c:v>
                </c:pt>
                <c:pt idx="3">
                  <c:v>Technology-driven solutions (e.g., augmented reality, virtual tours)</c:v>
                </c:pt>
                <c:pt idx="4">
                  <c:v>Community-based tourism initiatives</c:v>
                </c:pt>
                <c:pt idx="5">
                  <c:v>Niche market specialization (e.g., culinary tourism, adventure tourism)</c:v>
                </c:pt>
              </c:strCache>
            </c:strRef>
          </c:cat>
          <c:val>
            <c:numRef>
              <c:f>Sheet5!$C$16:$H$16</c:f>
              <c:numCache>
                <c:formatCode>0</c:formatCode>
                <c:ptCount val="6"/>
                <c:pt idx="0">
                  <c:v>33.300000000000004</c:v>
                </c:pt>
                <c:pt idx="1">
                  <c:v>50</c:v>
                </c:pt>
                <c:pt idx="2">
                  <c:v>33.300000000000004</c:v>
                </c:pt>
                <c:pt idx="3">
                  <c:v>30.4</c:v>
                </c:pt>
                <c:pt idx="4">
                  <c:v>40</c:v>
                </c:pt>
                <c:pt idx="5">
                  <c:v>36.4</c:v>
                </c:pt>
              </c:numCache>
            </c:numRef>
          </c:val>
          <c:extLst>
            <c:ext xmlns:c16="http://schemas.microsoft.com/office/drawing/2014/chart" uri="{C3380CC4-5D6E-409C-BE32-E72D297353CC}">
              <c16:uniqueId val="{00000003-4244-47A9-A26D-5136D0B22C28}"/>
            </c:ext>
          </c:extLst>
        </c:ser>
        <c:dLbls>
          <c:showLegendKey val="0"/>
          <c:showVal val="0"/>
          <c:showCatName val="0"/>
          <c:showSerName val="0"/>
          <c:showPercent val="0"/>
          <c:showBubbleSize val="0"/>
        </c:dLbls>
        <c:gapWidth val="150"/>
        <c:shape val="box"/>
        <c:axId val="1990236864"/>
        <c:axId val="1990241184"/>
        <c:axId val="0"/>
      </c:bar3DChart>
      <c:catAx>
        <c:axId val="19902368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1990241184"/>
        <c:crosses val="autoZero"/>
        <c:auto val="1"/>
        <c:lblAlgn val="ctr"/>
        <c:lblOffset val="100"/>
        <c:noMultiLvlLbl val="0"/>
      </c:catAx>
      <c:valAx>
        <c:axId val="19902411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9023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1"/>
          </a:solidFill>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Sheet1!$C$2</c:f>
              <c:strCache>
                <c:ptCount val="1"/>
                <c:pt idx="0">
                  <c:v>Distribution and Booking platforms (Online Travel Agencies OTAs)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Sheet1!$C$3:$C$11</c:f>
              <c:numCache>
                <c:formatCode>0</c:formatCode>
                <c:ptCount val="9"/>
                <c:pt idx="0">
                  <c:v>14.7</c:v>
                </c:pt>
                <c:pt idx="1">
                  <c:v>22.1</c:v>
                </c:pt>
                <c:pt idx="2">
                  <c:v>5.8999999999999995</c:v>
                </c:pt>
                <c:pt idx="3">
                  <c:v>7.3999999999999995</c:v>
                </c:pt>
                <c:pt idx="4">
                  <c:v>7.3999999999999995</c:v>
                </c:pt>
                <c:pt idx="5">
                  <c:v>11.799999999999999</c:v>
                </c:pt>
                <c:pt idx="6">
                  <c:v>2.9000000000000004</c:v>
                </c:pt>
                <c:pt idx="7">
                  <c:v>11.799999999999999</c:v>
                </c:pt>
                <c:pt idx="8">
                  <c:v>16.2</c:v>
                </c:pt>
              </c:numCache>
            </c:numRef>
          </c:val>
          <c:extLst>
            <c:ext xmlns:c16="http://schemas.microsoft.com/office/drawing/2014/chart" uri="{C3380CC4-5D6E-409C-BE32-E72D297353CC}">
              <c16:uniqueId val="{00000000-A3FD-47E6-98E5-BCBEE3C6659C}"/>
            </c:ext>
          </c:extLst>
        </c:ser>
        <c:ser>
          <c:idx val="1"/>
          <c:order val="1"/>
          <c:tx>
            <c:strRef>
              <c:f>Sheet1!$D$2</c:f>
              <c:strCache>
                <c:ptCount val="1"/>
                <c:pt idx="0">
                  <c:v>Secure Transactions &amp; Digital Payments systems</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Sheet1!$D$3:$D$11</c:f>
              <c:numCache>
                <c:formatCode>0</c:formatCode>
                <c:ptCount val="9"/>
                <c:pt idx="0">
                  <c:v>22.5</c:v>
                </c:pt>
                <c:pt idx="1">
                  <c:v>29.599999999999998</c:v>
                </c:pt>
                <c:pt idx="2">
                  <c:v>4.2</c:v>
                </c:pt>
                <c:pt idx="3">
                  <c:v>4.2</c:v>
                </c:pt>
                <c:pt idx="4">
                  <c:v>4.2</c:v>
                </c:pt>
                <c:pt idx="5">
                  <c:v>12.7</c:v>
                </c:pt>
                <c:pt idx="6">
                  <c:v>1.4000000000000001</c:v>
                </c:pt>
                <c:pt idx="7">
                  <c:v>15.5</c:v>
                </c:pt>
                <c:pt idx="8">
                  <c:v>5.6000000000000005</c:v>
                </c:pt>
              </c:numCache>
            </c:numRef>
          </c:val>
          <c:extLst>
            <c:ext xmlns:c16="http://schemas.microsoft.com/office/drawing/2014/chart" uri="{C3380CC4-5D6E-409C-BE32-E72D297353CC}">
              <c16:uniqueId val="{00000001-A3FD-47E6-98E5-BCBEE3C6659C}"/>
            </c:ext>
          </c:extLst>
        </c:ser>
        <c:ser>
          <c:idx val="2"/>
          <c:order val="2"/>
          <c:tx>
            <c:strRef>
              <c:f>Sheet1!$E$2</c:f>
              <c:strCache>
                <c:ptCount val="1"/>
                <c:pt idx="0">
                  <c:v>AI-powered support Chatbots &amp; Virtual Assistants systems</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Sheet1!$E$3:$E$11</c:f>
              <c:numCache>
                <c:formatCode>0</c:formatCode>
                <c:ptCount val="9"/>
                <c:pt idx="0">
                  <c:v>28.599999999999998</c:v>
                </c:pt>
                <c:pt idx="1">
                  <c:v>14.299999999999999</c:v>
                </c:pt>
                <c:pt idx="2">
                  <c:v>7.1</c:v>
                </c:pt>
                <c:pt idx="3">
                  <c:v>3.5999999999999996</c:v>
                </c:pt>
                <c:pt idx="5">
                  <c:v>14.299999999999999</c:v>
                </c:pt>
                <c:pt idx="6">
                  <c:v>3.5999999999999996</c:v>
                </c:pt>
                <c:pt idx="7">
                  <c:v>21.4</c:v>
                </c:pt>
                <c:pt idx="8">
                  <c:v>7.1</c:v>
                </c:pt>
              </c:numCache>
            </c:numRef>
          </c:val>
          <c:extLst>
            <c:ext xmlns:c16="http://schemas.microsoft.com/office/drawing/2014/chart" uri="{C3380CC4-5D6E-409C-BE32-E72D297353CC}">
              <c16:uniqueId val="{00000002-A3FD-47E6-98E5-BCBEE3C6659C}"/>
            </c:ext>
          </c:extLst>
        </c:ser>
        <c:ser>
          <c:idx val="3"/>
          <c:order val="3"/>
          <c:tx>
            <c:strRef>
              <c:f>Sheet1!$F$2</c:f>
              <c:strCache>
                <c:ptCount val="1"/>
                <c:pt idx="0">
                  <c:v>SMART infrastructure</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Sheet1!$F$3:$F$11</c:f>
              <c:numCache>
                <c:formatCode>0</c:formatCode>
                <c:ptCount val="9"/>
                <c:pt idx="0">
                  <c:v>45.5</c:v>
                </c:pt>
                <c:pt idx="1">
                  <c:v>9.1</c:v>
                </c:pt>
                <c:pt idx="2">
                  <c:v>27.3</c:v>
                </c:pt>
                <c:pt idx="7">
                  <c:v>18.2</c:v>
                </c:pt>
              </c:numCache>
            </c:numRef>
          </c:val>
          <c:extLst>
            <c:ext xmlns:c16="http://schemas.microsoft.com/office/drawing/2014/chart" uri="{C3380CC4-5D6E-409C-BE32-E72D297353CC}">
              <c16:uniqueId val="{00000003-A3FD-47E6-98E5-BCBEE3C6659C}"/>
            </c:ext>
          </c:extLst>
        </c:ser>
        <c:ser>
          <c:idx val="4"/>
          <c:order val="4"/>
          <c:tx>
            <c:strRef>
              <c:f>Sheet1!$G$2</c:f>
              <c:strCache>
                <c:ptCount val="1"/>
                <c:pt idx="0">
                  <c:v>Digital graphic technologies e.g. AR and VR</c:v>
                </c:pt>
              </c:strCache>
            </c:strRef>
          </c:tx>
          <c:spPr>
            <a:solidFill>
              <a:schemeClr val="accent5"/>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Sheet1!$G$3:$G$11</c:f>
              <c:numCache>
                <c:formatCode>0</c:formatCode>
                <c:ptCount val="9"/>
                <c:pt idx="0">
                  <c:v>58.8</c:v>
                </c:pt>
                <c:pt idx="1">
                  <c:v>17.599999999999998</c:v>
                </c:pt>
                <c:pt idx="2">
                  <c:v>11.799999999999999</c:v>
                </c:pt>
                <c:pt idx="7">
                  <c:v>11.799999999999999</c:v>
                </c:pt>
              </c:numCache>
            </c:numRef>
          </c:val>
          <c:extLst>
            <c:ext xmlns:c16="http://schemas.microsoft.com/office/drawing/2014/chart" uri="{C3380CC4-5D6E-409C-BE32-E72D297353CC}">
              <c16:uniqueId val="{00000004-A3FD-47E6-98E5-BCBEE3C6659C}"/>
            </c:ext>
          </c:extLst>
        </c:ser>
        <c:dLbls>
          <c:showLegendKey val="0"/>
          <c:showVal val="0"/>
          <c:showCatName val="0"/>
          <c:showSerName val="0"/>
          <c:showPercent val="0"/>
          <c:showBubbleSize val="0"/>
        </c:dLbls>
        <c:gapWidth val="150"/>
        <c:shape val="box"/>
        <c:axId val="1095209904"/>
        <c:axId val="1095210864"/>
        <c:axId val="0"/>
      </c:bar3DChart>
      <c:catAx>
        <c:axId val="10952099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1095210864"/>
        <c:crosses val="autoZero"/>
        <c:auto val="1"/>
        <c:lblAlgn val="ctr"/>
        <c:lblOffset val="100"/>
        <c:noMultiLvlLbl val="0"/>
      </c:catAx>
      <c:valAx>
        <c:axId val="109521086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95209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1"/>
          </a:solidFill>
          <a:latin typeface="Arial Narrow" panose="020B060602020203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Sheet5!$B$28</c:f>
              <c:strCache>
                <c:ptCount val="1"/>
                <c:pt idx="0">
                  <c:v>Adventure, Outdoor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Sheet5!$C$27:$H$27</c:f>
              <c:strCache>
                <c:ptCount val="6"/>
                <c:pt idx="0">
                  <c:v>Digital marketing and e-commerce platforms</c:v>
                </c:pt>
                <c:pt idx="1">
                  <c:v>Experiential tourism offerings focusing on cultural immersion</c:v>
                </c:pt>
                <c:pt idx="2">
                  <c:v>Eco-friendly and sustainable practices</c:v>
                </c:pt>
                <c:pt idx="3">
                  <c:v>Technology-driven solutions (e.g., augmented reality, virtual tours)</c:v>
                </c:pt>
                <c:pt idx="4">
                  <c:v>Community-based tourism initiatives</c:v>
                </c:pt>
                <c:pt idx="5">
                  <c:v>Niche market specialization (e.g., culinary tourism, adventure tourism)</c:v>
                </c:pt>
              </c:strCache>
            </c:strRef>
          </c:cat>
          <c:val>
            <c:numRef>
              <c:f>Sheet5!$C$28:$H$28</c:f>
              <c:numCache>
                <c:formatCode>0</c:formatCode>
                <c:ptCount val="6"/>
                <c:pt idx="0">
                  <c:v>2.9000000000000004</c:v>
                </c:pt>
                <c:pt idx="1">
                  <c:v>2.8000000000000003</c:v>
                </c:pt>
                <c:pt idx="2">
                  <c:v>2.5</c:v>
                </c:pt>
                <c:pt idx="3">
                  <c:v>2.9000000000000004</c:v>
                </c:pt>
                <c:pt idx="4">
                  <c:v>1.6</c:v>
                </c:pt>
                <c:pt idx="5">
                  <c:v>2.5</c:v>
                </c:pt>
              </c:numCache>
            </c:numRef>
          </c:val>
          <c:extLst>
            <c:ext xmlns:c16="http://schemas.microsoft.com/office/drawing/2014/chart" uri="{C3380CC4-5D6E-409C-BE32-E72D297353CC}">
              <c16:uniqueId val="{00000000-582F-45AE-988C-0C6B345C7E17}"/>
            </c:ext>
          </c:extLst>
        </c:ser>
        <c:ser>
          <c:idx val="1"/>
          <c:order val="1"/>
          <c:tx>
            <c:strRef>
              <c:f>Sheet5!$B$29</c:f>
              <c:strCache>
                <c:ptCount val="1"/>
                <c:pt idx="0">
                  <c:v>Ecotourism, Wildlife and Nature Tourism SMMEs,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Sheet5!$C$27:$H$27</c:f>
              <c:strCache>
                <c:ptCount val="6"/>
                <c:pt idx="0">
                  <c:v>Digital marketing and e-commerce platforms</c:v>
                </c:pt>
                <c:pt idx="1">
                  <c:v>Experiential tourism offerings focusing on cultural immersion</c:v>
                </c:pt>
                <c:pt idx="2">
                  <c:v>Eco-friendly and sustainable practices</c:v>
                </c:pt>
                <c:pt idx="3">
                  <c:v>Technology-driven solutions (e.g., augmented reality, virtual tours)</c:v>
                </c:pt>
                <c:pt idx="4">
                  <c:v>Community-based tourism initiatives</c:v>
                </c:pt>
                <c:pt idx="5">
                  <c:v>Niche market specialization (e.g., culinary tourism, adventure tourism)</c:v>
                </c:pt>
              </c:strCache>
            </c:strRef>
          </c:cat>
          <c:val>
            <c:numRef>
              <c:f>Sheet5!$C$29:$H$29</c:f>
              <c:numCache>
                <c:formatCode>0</c:formatCode>
                <c:ptCount val="6"/>
                <c:pt idx="0">
                  <c:v>18.5</c:v>
                </c:pt>
                <c:pt idx="1">
                  <c:v>19.8</c:v>
                </c:pt>
                <c:pt idx="2">
                  <c:v>22.400000000000002</c:v>
                </c:pt>
                <c:pt idx="3">
                  <c:v>21.2</c:v>
                </c:pt>
                <c:pt idx="4">
                  <c:v>18</c:v>
                </c:pt>
                <c:pt idx="5">
                  <c:v>19.3</c:v>
                </c:pt>
              </c:numCache>
            </c:numRef>
          </c:val>
          <c:extLst>
            <c:ext xmlns:c16="http://schemas.microsoft.com/office/drawing/2014/chart" uri="{C3380CC4-5D6E-409C-BE32-E72D297353CC}">
              <c16:uniqueId val="{00000001-582F-45AE-988C-0C6B345C7E17}"/>
            </c:ext>
          </c:extLst>
        </c:ser>
        <c:ser>
          <c:idx val="2"/>
          <c:order val="2"/>
          <c:tx>
            <c:strRef>
              <c:f>Sheet5!$B$30</c:f>
              <c:strCache>
                <c:ptCount val="1"/>
                <c:pt idx="0">
                  <c:v>Township &amp; Rural Tourism SMMEs</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Sheet5!$C$27:$H$27</c:f>
              <c:strCache>
                <c:ptCount val="6"/>
                <c:pt idx="0">
                  <c:v>Digital marketing and e-commerce platforms</c:v>
                </c:pt>
                <c:pt idx="1">
                  <c:v>Experiential tourism offerings focusing on cultural immersion</c:v>
                </c:pt>
                <c:pt idx="2">
                  <c:v>Eco-friendly and sustainable practices</c:v>
                </c:pt>
                <c:pt idx="3">
                  <c:v>Technology-driven solutions (e.g., augmented reality, virtual tours)</c:v>
                </c:pt>
                <c:pt idx="4">
                  <c:v>Community-based tourism initiatives</c:v>
                </c:pt>
                <c:pt idx="5">
                  <c:v>Niche market specialization (e.g., culinary tourism, adventure tourism)</c:v>
                </c:pt>
              </c:strCache>
            </c:strRef>
          </c:cat>
          <c:val>
            <c:numRef>
              <c:f>Sheet5!$C$30:$H$30</c:f>
              <c:numCache>
                <c:formatCode>0</c:formatCode>
                <c:ptCount val="6"/>
                <c:pt idx="0">
                  <c:v>24.5</c:v>
                </c:pt>
                <c:pt idx="1">
                  <c:v>26.200000000000003</c:v>
                </c:pt>
                <c:pt idx="2">
                  <c:v>29.2</c:v>
                </c:pt>
                <c:pt idx="3">
                  <c:v>22.5</c:v>
                </c:pt>
                <c:pt idx="4">
                  <c:v>24.8</c:v>
                </c:pt>
                <c:pt idx="5">
                  <c:v>26.1</c:v>
                </c:pt>
              </c:numCache>
            </c:numRef>
          </c:val>
          <c:extLst>
            <c:ext xmlns:c16="http://schemas.microsoft.com/office/drawing/2014/chart" uri="{C3380CC4-5D6E-409C-BE32-E72D297353CC}">
              <c16:uniqueId val="{00000002-582F-45AE-988C-0C6B345C7E17}"/>
            </c:ext>
          </c:extLst>
        </c:ser>
        <c:ser>
          <c:idx val="3"/>
          <c:order val="3"/>
          <c:tx>
            <c:strRef>
              <c:f>Sheet5!$B$31</c:f>
              <c:strCache>
                <c:ptCount val="1"/>
                <c:pt idx="0">
                  <c:v>Historical Tours and Indigenous Cultural/Traditional Experiences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Sheet5!$C$27:$H$27</c:f>
              <c:strCache>
                <c:ptCount val="6"/>
                <c:pt idx="0">
                  <c:v>Digital marketing and e-commerce platforms</c:v>
                </c:pt>
                <c:pt idx="1">
                  <c:v>Experiential tourism offerings focusing on cultural immersion</c:v>
                </c:pt>
                <c:pt idx="2">
                  <c:v>Eco-friendly and sustainable practices</c:v>
                </c:pt>
                <c:pt idx="3">
                  <c:v>Technology-driven solutions (e.g., augmented reality, virtual tours)</c:v>
                </c:pt>
                <c:pt idx="4">
                  <c:v>Community-based tourism initiatives</c:v>
                </c:pt>
                <c:pt idx="5">
                  <c:v>Niche market specialization (e.g., culinary tourism, adventure tourism)</c:v>
                </c:pt>
              </c:strCache>
            </c:strRef>
          </c:cat>
          <c:val>
            <c:numRef>
              <c:f>Sheet5!$C$31:$H$31</c:f>
              <c:numCache>
                <c:formatCode>0</c:formatCode>
                <c:ptCount val="6"/>
                <c:pt idx="0">
                  <c:v>54.1</c:v>
                </c:pt>
                <c:pt idx="1">
                  <c:v>51.2</c:v>
                </c:pt>
                <c:pt idx="2">
                  <c:v>45.9</c:v>
                </c:pt>
                <c:pt idx="3">
                  <c:v>53.400000000000006</c:v>
                </c:pt>
                <c:pt idx="4">
                  <c:v>55.600000000000009</c:v>
                </c:pt>
                <c:pt idx="5">
                  <c:v>52.1</c:v>
                </c:pt>
              </c:numCache>
            </c:numRef>
          </c:val>
          <c:extLst>
            <c:ext xmlns:c16="http://schemas.microsoft.com/office/drawing/2014/chart" uri="{C3380CC4-5D6E-409C-BE32-E72D297353CC}">
              <c16:uniqueId val="{00000003-582F-45AE-988C-0C6B345C7E17}"/>
            </c:ext>
          </c:extLst>
        </c:ser>
        <c:dLbls>
          <c:showLegendKey val="0"/>
          <c:showVal val="0"/>
          <c:showCatName val="0"/>
          <c:showSerName val="0"/>
          <c:showPercent val="0"/>
          <c:showBubbleSize val="0"/>
        </c:dLbls>
        <c:gapWidth val="150"/>
        <c:shape val="box"/>
        <c:axId val="1224893456"/>
        <c:axId val="1224896336"/>
        <c:axId val="0"/>
      </c:bar3DChart>
      <c:catAx>
        <c:axId val="1224893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1224896336"/>
        <c:crosses val="autoZero"/>
        <c:auto val="1"/>
        <c:lblAlgn val="ctr"/>
        <c:lblOffset val="100"/>
        <c:noMultiLvlLbl val="0"/>
      </c:catAx>
      <c:valAx>
        <c:axId val="12248963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2489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Arial Narrow" panose="020B0606020202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Sheet9!$C$4</c:f>
              <c:strCache>
                <c:ptCount val="1"/>
                <c:pt idx="0">
                  <c:v>Not all influential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Sheet9!$D$3:$F$3</c:f>
              <c:strCache>
                <c:ptCount val="3"/>
                <c:pt idx="0">
                  <c:v>Financial   resources</c:v>
                </c:pt>
                <c:pt idx="1">
                  <c:v>Technical skills of employees</c:v>
                </c:pt>
                <c:pt idx="2">
                  <c:v>Owner/manager’s attitude towards technology</c:v>
                </c:pt>
              </c:strCache>
            </c:strRef>
          </c:cat>
          <c:val>
            <c:numRef>
              <c:f>Sheet9!$D$4:$F$4</c:f>
              <c:numCache>
                <c:formatCode>General</c:formatCode>
                <c:ptCount val="3"/>
                <c:pt idx="0">
                  <c:v>11.8</c:v>
                </c:pt>
                <c:pt idx="1">
                  <c:v>5.5</c:v>
                </c:pt>
                <c:pt idx="2">
                  <c:v>18.100000000000001</c:v>
                </c:pt>
              </c:numCache>
            </c:numRef>
          </c:val>
          <c:extLst>
            <c:ext xmlns:c16="http://schemas.microsoft.com/office/drawing/2014/chart" uri="{C3380CC4-5D6E-409C-BE32-E72D297353CC}">
              <c16:uniqueId val="{00000000-BCF3-486B-9921-D0284BE2703E}"/>
            </c:ext>
          </c:extLst>
        </c:ser>
        <c:ser>
          <c:idx val="1"/>
          <c:order val="1"/>
          <c:tx>
            <c:strRef>
              <c:f>Sheet9!$C$5</c:f>
              <c:strCache>
                <c:ptCount val="1"/>
                <c:pt idx="0">
                  <c:v>Slightly influential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Sheet9!$D$3:$F$3</c:f>
              <c:strCache>
                <c:ptCount val="3"/>
                <c:pt idx="0">
                  <c:v>Financial   resources</c:v>
                </c:pt>
                <c:pt idx="1">
                  <c:v>Technical skills of employees</c:v>
                </c:pt>
                <c:pt idx="2">
                  <c:v>Owner/manager’s attitude towards technology</c:v>
                </c:pt>
              </c:strCache>
            </c:strRef>
          </c:cat>
          <c:val>
            <c:numRef>
              <c:f>Sheet9!$D$5:$F$5</c:f>
              <c:numCache>
                <c:formatCode>General</c:formatCode>
                <c:ptCount val="3"/>
                <c:pt idx="0">
                  <c:v>5.5</c:v>
                </c:pt>
                <c:pt idx="1">
                  <c:v>10.199999999999999</c:v>
                </c:pt>
                <c:pt idx="2">
                  <c:v>9.4</c:v>
                </c:pt>
              </c:numCache>
            </c:numRef>
          </c:val>
          <c:extLst>
            <c:ext xmlns:c16="http://schemas.microsoft.com/office/drawing/2014/chart" uri="{C3380CC4-5D6E-409C-BE32-E72D297353CC}">
              <c16:uniqueId val="{00000001-BCF3-486B-9921-D0284BE2703E}"/>
            </c:ext>
          </c:extLst>
        </c:ser>
        <c:ser>
          <c:idx val="2"/>
          <c:order val="2"/>
          <c:tx>
            <c:strRef>
              <c:f>Sheet9!$C$6</c:f>
              <c:strCache>
                <c:ptCount val="1"/>
                <c:pt idx="0">
                  <c:v>Moderately influential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Sheet9!$D$3:$F$3</c:f>
              <c:strCache>
                <c:ptCount val="3"/>
                <c:pt idx="0">
                  <c:v>Financial   resources</c:v>
                </c:pt>
                <c:pt idx="1">
                  <c:v>Technical skills of employees</c:v>
                </c:pt>
                <c:pt idx="2">
                  <c:v>Owner/manager’s attitude towards technology</c:v>
                </c:pt>
              </c:strCache>
            </c:strRef>
          </c:cat>
          <c:val>
            <c:numRef>
              <c:f>Sheet9!$D$6:$F$6</c:f>
              <c:numCache>
                <c:formatCode>General</c:formatCode>
                <c:ptCount val="3"/>
                <c:pt idx="0">
                  <c:v>21.3</c:v>
                </c:pt>
                <c:pt idx="1">
                  <c:v>26</c:v>
                </c:pt>
                <c:pt idx="2">
                  <c:v>10.199999999999999</c:v>
                </c:pt>
              </c:numCache>
            </c:numRef>
          </c:val>
          <c:extLst>
            <c:ext xmlns:c16="http://schemas.microsoft.com/office/drawing/2014/chart" uri="{C3380CC4-5D6E-409C-BE32-E72D297353CC}">
              <c16:uniqueId val="{00000002-BCF3-486B-9921-D0284BE2703E}"/>
            </c:ext>
          </c:extLst>
        </c:ser>
        <c:ser>
          <c:idx val="3"/>
          <c:order val="3"/>
          <c:tx>
            <c:strRef>
              <c:f>Sheet9!$C$7</c:f>
              <c:strCache>
                <c:ptCount val="1"/>
                <c:pt idx="0">
                  <c:v>Somewhat influential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Sheet9!$D$3:$F$3</c:f>
              <c:strCache>
                <c:ptCount val="3"/>
                <c:pt idx="0">
                  <c:v>Financial   resources</c:v>
                </c:pt>
                <c:pt idx="1">
                  <c:v>Technical skills of employees</c:v>
                </c:pt>
                <c:pt idx="2">
                  <c:v>Owner/manager’s attitude towards technology</c:v>
                </c:pt>
              </c:strCache>
            </c:strRef>
          </c:cat>
          <c:val>
            <c:numRef>
              <c:f>Sheet9!$D$7:$F$7</c:f>
              <c:numCache>
                <c:formatCode>General</c:formatCode>
                <c:ptCount val="3"/>
                <c:pt idx="0">
                  <c:v>16.5</c:v>
                </c:pt>
                <c:pt idx="1">
                  <c:v>26</c:v>
                </c:pt>
                <c:pt idx="2">
                  <c:v>11.8</c:v>
                </c:pt>
              </c:numCache>
            </c:numRef>
          </c:val>
          <c:extLst>
            <c:ext xmlns:c16="http://schemas.microsoft.com/office/drawing/2014/chart" uri="{C3380CC4-5D6E-409C-BE32-E72D297353CC}">
              <c16:uniqueId val="{00000003-BCF3-486B-9921-D0284BE2703E}"/>
            </c:ext>
          </c:extLst>
        </c:ser>
        <c:ser>
          <c:idx val="4"/>
          <c:order val="4"/>
          <c:tx>
            <c:strRef>
              <c:f>Sheet9!$C$8</c:f>
              <c:strCache>
                <c:ptCount val="1"/>
                <c:pt idx="0">
                  <c:v>Very influential</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Sheet9!$D$3:$F$3</c:f>
              <c:strCache>
                <c:ptCount val="3"/>
                <c:pt idx="0">
                  <c:v>Financial   resources</c:v>
                </c:pt>
                <c:pt idx="1">
                  <c:v>Technical skills of employees</c:v>
                </c:pt>
                <c:pt idx="2">
                  <c:v>Owner/manager’s attitude towards technology</c:v>
                </c:pt>
              </c:strCache>
            </c:strRef>
          </c:cat>
          <c:val>
            <c:numRef>
              <c:f>Sheet9!$D$8:$F$8</c:f>
              <c:numCache>
                <c:formatCode>General</c:formatCode>
                <c:ptCount val="3"/>
                <c:pt idx="0">
                  <c:v>44.9</c:v>
                </c:pt>
                <c:pt idx="1">
                  <c:v>32.299999999999997</c:v>
                </c:pt>
                <c:pt idx="2">
                  <c:v>50.4</c:v>
                </c:pt>
              </c:numCache>
            </c:numRef>
          </c:val>
          <c:extLst>
            <c:ext xmlns:c16="http://schemas.microsoft.com/office/drawing/2014/chart" uri="{C3380CC4-5D6E-409C-BE32-E72D297353CC}">
              <c16:uniqueId val="{00000004-BCF3-486B-9921-D0284BE2703E}"/>
            </c:ext>
          </c:extLst>
        </c:ser>
        <c:dLbls>
          <c:showLegendKey val="0"/>
          <c:showVal val="0"/>
          <c:showCatName val="0"/>
          <c:showSerName val="0"/>
          <c:showPercent val="0"/>
          <c:showBubbleSize val="0"/>
        </c:dLbls>
        <c:gapWidth val="150"/>
        <c:overlap val="100"/>
        <c:axId val="1964954783"/>
        <c:axId val="1964957183"/>
      </c:barChart>
      <c:catAx>
        <c:axId val="1964954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964957183"/>
        <c:crosses val="autoZero"/>
        <c:auto val="1"/>
        <c:lblAlgn val="ctr"/>
        <c:lblOffset val="100"/>
        <c:noMultiLvlLbl val="0"/>
      </c:catAx>
      <c:valAx>
        <c:axId val="196495718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964954783"/>
        <c:crosses val="autoZero"/>
        <c:crossBetween val="between"/>
      </c:valAx>
      <c:spPr>
        <a:noFill/>
        <a:ln>
          <a:noFill/>
        </a:ln>
        <a:effectLst/>
      </c:spPr>
    </c:plotArea>
    <c:legend>
      <c:legendPos val="r"/>
      <c:layout>
        <c:manualLayout>
          <c:xMode val="edge"/>
          <c:yMode val="edge"/>
          <c:x val="0.70734650183469083"/>
          <c:y val="0"/>
          <c:w val="0.27627348178529282"/>
          <c:h val="0.6309852983250907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90808269620224"/>
          <c:y val="5.0925925925925923E-2"/>
          <c:w val="0.40049514015675503"/>
          <c:h val="0.84020815106445024"/>
        </c:manualLayout>
      </c:layout>
      <c:barChart>
        <c:barDir val="bar"/>
        <c:grouping val="percentStacked"/>
        <c:varyColors val="0"/>
        <c:ser>
          <c:idx val="0"/>
          <c:order val="0"/>
          <c:tx>
            <c:strRef>
              <c:f>Sheet9!$C$14</c:f>
              <c:strCache>
                <c:ptCount val="1"/>
                <c:pt idx="0">
                  <c:v>Not all influential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Sheet9!$D$13:$F$13</c:f>
              <c:strCache>
                <c:ptCount val="3"/>
                <c:pt idx="0">
                  <c:v>Financial   resources</c:v>
                </c:pt>
                <c:pt idx="1">
                  <c:v>Technical skills of employees</c:v>
                </c:pt>
                <c:pt idx="2">
                  <c:v>Owner/manager’s attitude towards technology</c:v>
                </c:pt>
              </c:strCache>
            </c:strRef>
          </c:cat>
          <c:val>
            <c:numRef>
              <c:f>Sheet9!$D$14:$F$14</c:f>
              <c:numCache>
                <c:formatCode>General</c:formatCode>
                <c:ptCount val="3"/>
                <c:pt idx="0">
                  <c:v>18.7</c:v>
                </c:pt>
                <c:pt idx="1">
                  <c:v>20.6</c:v>
                </c:pt>
                <c:pt idx="2">
                  <c:v>18.8</c:v>
                </c:pt>
              </c:numCache>
            </c:numRef>
          </c:val>
          <c:extLst>
            <c:ext xmlns:c16="http://schemas.microsoft.com/office/drawing/2014/chart" uri="{C3380CC4-5D6E-409C-BE32-E72D297353CC}">
              <c16:uniqueId val="{00000000-D635-49D9-AA63-DD26AD1988C2}"/>
            </c:ext>
          </c:extLst>
        </c:ser>
        <c:ser>
          <c:idx val="1"/>
          <c:order val="1"/>
          <c:tx>
            <c:strRef>
              <c:f>Sheet9!$C$15</c:f>
              <c:strCache>
                <c:ptCount val="1"/>
                <c:pt idx="0">
                  <c:v>Slightly influential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Sheet9!$D$13:$F$13</c:f>
              <c:strCache>
                <c:ptCount val="3"/>
                <c:pt idx="0">
                  <c:v>Financial   resources</c:v>
                </c:pt>
                <c:pt idx="1">
                  <c:v>Technical skills of employees</c:v>
                </c:pt>
                <c:pt idx="2">
                  <c:v>Owner/manager’s attitude towards technology</c:v>
                </c:pt>
              </c:strCache>
            </c:strRef>
          </c:cat>
          <c:val>
            <c:numRef>
              <c:f>Sheet9!$D$15:$F$15</c:f>
              <c:numCache>
                <c:formatCode>General</c:formatCode>
                <c:ptCount val="3"/>
                <c:pt idx="0">
                  <c:v>17.5</c:v>
                </c:pt>
                <c:pt idx="1">
                  <c:v>19.7</c:v>
                </c:pt>
                <c:pt idx="2">
                  <c:v>17.8</c:v>
                </c:pt>
              </c:numCache>
            </c:numRef>
          </c:val>
          <c:extLst>
            <c:ext xmlns:c16="http://schemas.microsoft.com/office/drawing/2014/chart" uri="{C3380CC4-5D6E-409C-BE32-E72D297353CC}">
              <c16:uniqueId val="{00000001-D635-49D9-AA63-DD26AD1988C2}"/>
            </c:ext>
          </c:extLst>
        </c:ser>
        <c:ser>
          <c:idx val="2"/>
          <c:order val="2"/>
          <c:tx>
            <c:strRef>
              <c:f>Sheet9!$C$16</c:f>
              <c:strCache>
                <c:ptCount val="1"/>
                <c:pt idx="0">
                  <c:v>Moderately influential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Sheet9!$D$13:$F$13</c:f>
              <c:strCache>
                <c:ptCount val="3"/>
                <c:pt idx="0">
                  <c:v>Financial   resources</c:v>
                </c:pt>
                <c:pt idx="1">
                  <c:v>Technical skills of employees</c:v>
                </c:pt>
                <c:pt idx="2">
                  <c:v>Owner/manager’s attitude towards technology</c:v>
                </c:pt>
              </c:strCache>
            </c:strRef>
          </c:cat>
          <c:val>
            <c:numRef>
              <c:f>Sheet9!$D$16:$F$16</c:f>
              <c:numCache>
                <c:formatCode>General</c:formatCode>
                <c:ptCount val="3"/>
                <c:pt idx="0">
                  <c:v>23.1</c:v>
                </c:pt>
                <c:pt idx="1">
                  <c:v>18.8</c:v>
                </c:pt>
                <c:pt idx="2">
                  <c:v>21.8</c:v>
                </c:pt>
              </c:numCache>
            </c:numRef>
          </c:val>
          <c:extLst>
            <c:ext xmlns:c16="http://schemas.microsoft.com/office/drawing/2014/chart" uri="{C3380CC4-5D6E-409C-BE32-E72D297353CC}">
              <c16:uniqueId val="{00000002-D635-49D9-AA63-DD26AD1988C2}"/>
            </c:ext>
          </c:extLst>
        </c:ser>
        <c:ser>
          <c:idx val="3"/>
          <c:order val="3"/>
          <c:tx>
            <c:strRef>
              <c:f>Sheet9!$C$17</c:f>
              <c:strCache>
                <c:ptCount val="1"/>
                <c:pt idx="0">
                  <c:v>Somewhat influential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Sheet9!$D$13:$F$13</c:f>
              <c:strCache>
                <c:ptCount val="3"/>
                <c:pt idx="0">
                  <c:v>Financial   resources</c:v>
                </c:pt>
                <c:pt idx="1">
                  <c:v>Technical skills of employees</c:v>
                </c:pt>
                <c:pt idx="2">
                  <c:v>Owner/manager’s attitude towards technology</c:v>
                </c:pt>
              </c:strCache>
            </c:strRef>
          </c:cat>
          <c:val>
            <c:numRef>
              <c:f>Sheet9!$D$17:$F$17</c:f>
              <c:numCache>
                <c:formatCode>General</c:formatCode>
                <c:ptCount val="3"/>
                <c:pt idx="0">
                  <c:v>21.5</c:v>
                </c:pt>
                <c:pt idx="1">
                  <c:v>18.7</c:v>
                </c:pt>
                <c:pt idx="2">
                  <c:v>23.5</c:v>
                </c:pt>
              </c:numCache>
            </c:numRef>
          </c:val>
          <c:extLst>
            <c:ext xmlns:c16="http://schemas.microsoft.com/office/drawing/2014/chart" uri="{C3380CC4-5D6E-409C-BE32-E72D297353CC}">
              <c16:uniqueId val="{00000003-D635-49D9-AA63-DD26AD1988C2}"/>
            </c:ext>
          </c:extLst>
        </c:ser>
        <c:ser>
          <c:idx val="4"/>
          <c:order val="4"/>
          <c:tx>
            <c:strRef>
              <c:f>Sheet9!$C$18</c:f>
              <c:strCache>
                <c:ptCount val="1"/>
                <c:pt idx="0">
                  <c:v>Very influential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Sheet9!$D$13:$F$13</c:f>
              <c:strCache>
                <c:ptCount val="3"/>
                <c:pt idx="0">
                  <c:v>Financial   resources</c:v>
                </c:pt>
                <c:pt idx="1">
                  <c:v>Technical skills of employees</c:v>
                </c:pt>
                <c:pt idx="2">
                  <c:v>Owner/manager’s attitude towards technology</c:v>
                </c:pt>
              </c:strCache>
            </c:strRef>
          </c:cat>
          <c:val>
            <c:numRef>
              <c:f>Sheet9!$D$18:$F$18</c:f>
              <c:numCache>
                <c:formatCode>General</c:formatCode>
                <c:ptCount val="3"/>
                <c:pt idx="0">
                  <c:v>19.3</c:v>
                </c:pt>
                <c:pt idx="1">
                  <c:v>22.2</c:v>
                </c:pt>
                <c:pt idx="2">
                  <c:v>18.100000000000001</c:v>
                </c:pt>
              </c:numCache>
            </c:numRef>
          </c:val>
          <c:extLst>
            <c:ext xmlns:c16="http://schemas.microsoft.com/office/drawing/2014/chart" uri="{C3380CC4-5D6E-409C-BE32-E72D297353CC}">
              <c16:uniqueId val="{00000004-D635-49D9-AA63-DD26AD1988C2}"/>
            </c:ext>
          </c:extLst>
        </c:ser>
        <c:dLbls>
          <c:showLegendKey val="0"/>
          <c:showVal val="0"/>
          <c:showCatName val="0"/>
          <c:showSerName val="0"/>
          <c:showPercent val="0"/>
          <c:showBubbleSize val="0"/>
        </c:dLbls>
        <c:gapWidth val="150"/>
        <c:overlap val="100"/>
        <c:axId val="321364480"/>
        <c:axId val="321373120"/>
      </c:barChart>
      <c:catAx>
        <c:axId val="321364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21373120"/>
        <c:crosses val="autoZero"/>
        <c:auto val="1"/>
        <c:lblAlgn val="ctr"/>
        <c:lblOffset val="100"/>
        <c:noMultiLvlLbl val="0"/>
      </c:catAx>
      <c:valAx>
        <c:axId val="321373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21364480"/>
        <c:crosses val="autoZero"/>
        <c:crossBetween val="between"/>
      </c:valAx>
      <c:spPr>
        <a:noFill/>
        <a:ln>
          <a:noFill/>
        </a:ln>
        <a:effectLst/>
      </c:spPr>
    </c:plotArea>
    <c:legend>
      <c:legendPos val="r"/>
      <c:layout>
        <c:manualLayout>
          <c:xMode val="edge"/>
          <c:yMode val="edge"/>
          <c:x val="0.72876472411936299"/>
          <c:y val="0.30365522018081076"/>
          <c:w val="0.25741994085876269"/>
          <c:h val="0.6018861145356191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000" b="1">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Sheet3!$B$4</c:f>
              <c:strCache>
                <c:ptCount val="1"/>
                <c:pt idx="0">
                  <c:v>Not all influential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Sheet3!$C$3:$F$3</c:f>
              <c:strCache>
                <c:ptCount val="4"/>
                <c:pt idx="0">
                  <c:v>Customer demand for digital services</c:v>
                </c:pt>
                <c:pt idx="1">
                  <c:v>Competitor pressure </c:v>
                </c:pt>
                <c:pt idx="2">
                  <c:v>Availability of government support or incentives</c:v>
                </c:pt>
                <c:pt idx="3">
                  <c:v>Technological infrastructure (e.g., internet access)</c:v>
                </c:pt>
              </c:strCache>
            </c:strRef>
          </c:cat>
          <c:val>
            <c:numRef>
              <c:f>Sheet3!$C$4:$F$4</c:f>
              <c:numCache>
                <c:formatCode>General</c:formatCode>
                <c:ptCount val="4"/>
                <c:pt idx="0">
                  <c:v>6.3</c:v>
                </c:pt>
                <c:pt idx="1">
                  <c:v>7.1</c:v>
                </c:pt>
                <c:pt idx="2">
                  <c:v>22.8</c:v>
                </c:pt>
                <c:pt idx="3">
                  <c:v>13.4</c:v>
                </c:pt>
              </c:numCache>
            </c:numRef>
          </c:val>
          <c:extLst>
            <c:ext xmlns:c16="http://schemas.microsoft.com/office/drawing/2014/chart" uri="{C3380CC4-5D6E-409C-BE32-E72D297353CC}">
              <c16:uniqueId val="{00000000-DB75-40C7-8359-28F2A637BF82}"/>
            </c:ext>
          </c:extLst>
        </c:ser>
        <c:ser>
          <c:idx val="1"/>
          <c:order val="1"/>
          <c:tx>
            <c:strRef>
              <c:f>Sheet3!$B$5</c:f>
              <c:strCache>
                <c:ptCount val="1"/>
                <c:pt idx="0">
                  <c:v>Slightly influential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Sheet3!$C$3:$F$3</c:f>
              <c:strCache>
                <c:ptCount val="4"/>
                <c:pt idx="0">
                  <c:v>Customer demand for digital services</c:v>
                </c:pt>
                <c:pt idx="1">
                  <c:v>Competitor pressure </c:v>
                </c:pt>
                <c:pt idx="2">
                  <c:v>Availability of government support or incentives</c:v>
                </c:pt>
                <c:pt idx="3">
                  <c:v>Technological infrastructure (e.g., internet access)</c:v>
                </c:pt>
              </c:strCache>
            </c:strRef>
          </c:cat>
          <c:val>
            <c:numRef>
              <c:f>Sheet3!$C$5:$F$5</c:f>
              <c:numCache>
                <c:formatCode>General</c:formatCode>
                <c:ptCount val="4"/>
                <c:pt idx="0">
                  <c:v>4.7</c:v>
                </c:pt>
                <c:pt idx="1">
                  <c:v>11.8</c:v>
                </c:pt>
                <c:pt idx="2">
                  <c:v>15</c:v>
                </c:pt>
                <c:pt idx="3">
                  <c:v>7.1</c:v>
                </c:pt>
              </c:numCache>
            </c:numRef>
          </c:val>
          <c:extLst>
            <c:ext xmlns:c16="http://schemas.microsoft.com/office/drawing/2014/chart" uri="{C3380CC4-5D6E-409C-BE32-E72D297353CC}">
              <c16:uniqueId val="{00000001-DB75-40C7-8359-28F2A637BF82}"/>
            </c:ext>
          </c:extLst>
        </c:ser>
        <c:ser>
          <c:idx val="2"/>
          <c:order val="2"/>
          <c:tx>
            <c:strRef>
              <c:f>Sheet3!$B$6</c:f>
              <c:strCache>
                <c:ptCount val="1"/>
                <c:pt idx="0">
                  <c:v>Moderately influential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Sheet3!$C$3:$F$3</c:f>
              <c:strCache>
                <c:ptCount val="4"/>
                <c:pt idx="0">
                  <c:v>Customer demand for digital services</c:v>
                </c:pt>
                <c:pt idx="1">
                  <c:v>Competitor pressure </c:v>
                </c:pt>
                <c:pt idx="2">
                  <c:v>Availability of government support or incentives</c:v>
                </c:pt>
                <c:pt idx="3">
                  <c:v>Technological infrastructure (e.g., internet access)</c:v>
                </c:pt>
              </c:strCache>
            </c:strRef>
          </c:cat>
          <c:val>
            <c:numRef>
              <c:f>Sheet3!$C$6:$F$6</c:f>
              <c:numCache>
                <c:formatCode>General</c:formatCode>
                <c:ptCount val="4"/>
                <c:pt idx="0">
                  <c:v>21.3</c:v>
                </c:pt>
                <c:pt idx="1">
                  <c:v>15</c:v>
                </c:pt>
                <c:pt idx="2">
                  <c:v>19.7</c:v>
                </c:pt>
                <c:pt idx="3">
                  <c:v>15</c:v>
                </c:pt>
              </c:numCache>
            </c:numRef>
          </c:val>
          <c:extLst>
            <c:ext xmlns:c16="http://schemas.microsoft.com/office/drawing/2014/chart" uri="{C3380CC4-5D6E-409C-BE32-E72D297353CC}">
              <c16:uniqueId val="{00000002-DB75-40C7-8359-28F2A637BF82}"/>
            </c:ext>
          </c:extLst>
        </c:ser>
        <c:ser>
          <c:idx val="3"/>
          <c:order val="3"/>
          <c:tx>
            <c:strRef>
              <c:f>Sheet3!$B$7</c:f>
              <c:strCache>
                <c:ptCount val="1"/>
                <c:pt idx="0">
                  <c:v>Somewhat influential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Sheet3!$C$3:$F$3</c:f>
              <c:strCache>
                <c:ptCount val="4"/>
                <c:pt idx="0">
                  <c:v>Customer demand for digital services</c:v>
                </c:pt>
                <c:pt idx="1">
                  <c:v>Competitor pressure </c:v>
                </c:pt>
                <c:pt idx="2">
                  <c:v>Availability of government support or incentives</c:v>
                </c:pt>
                <c:pt idx="3">
                  <c:v>Technological infrastructure (e.g., internet access)</c:v>
                </c:pt>
              </c:strCache>
            </c:strRef>
          </c:cat>
          <c:val>
            <c:numRef>
              <c:f>Sheet3!$C$7:$F$7</c:f>
              <c:numCache>
                <c:formatCode>General</c:formatCode>
                <c:ptCount val="4"/>
                <c:pt idx="0">
                  <c:v>16.5</c:v>
                </c:pt>
                <c:pt idx="1">
                  <c:v>16.5</c:v>
                </c:pt>
                <c:pt idx="2">
                  <c:v>11.8</c:v>
                </c:pt>
                <c:pt idx="3">
                  <c:v>13.4</c:v>
                </c:pt>
              </c:numCache>
            </c:numRef>
          </c:val>
          <c:extLst>
            <c:ext xmlns:c16="http://schemas.microsoft.com/office/drawing/2014/chart" uri="{C3380CC4-5D6E-409C-BE32-E72D297353CC}">
              <c16:uniqueId val="{00000003-DB75-40C7-8359-28F2A637BF82}"/>
            </c:ext>
          </c:extLst>
        </c:ser>
        <c:ser>
          <c:idx val="4"/>
          <c:order val="4"/>
          <c:tx>
            <c:strRef>
              <c:f>Sheet3!$B$8</c:f>
              <c:strCache>
                <c:ptCount val="1"/>
                <c:pt idx="0">
                  <c:v>Very influential</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Sheet3!$C$3:$F$3</c:f>
              <c:strCache>
                <c:ptCount val="4"/>
                <c:pt idx="0">
                  <c:v>Customer demand for digital services</c:v>
                </c:pt>
                <c:pt idx="1">
                  <c:v>Competitor pressure </c:v>
                </c:pt>
                <c:pt idx="2">
                  <c:v>Availability of government support or incentives</c:v>
                </c:pt>
                <c:pt idx="3">
                  <c:v>Technological infrastructure (e.g., internet access)</c:v>
                </c:pt>
              </c:strCache>
            </c:strRef>
          </c:cat>
          <c:val>
            <c:numRef>
              <c:f>Sheet3!$C$8:$F$8</c:f>
              <c:numCache>
                <c:formatCode>General</c:formatCode>
                <c:ptCount val="4"/>
                <c:pt idx="0">
                  <c:v>51.2</c:v>
                </c:pt>
                <c:pt idx="1">
                  <c:v>49.6</c:v>
                </c:pt>
                <c:pt idx="2">
                  <c:v>30.7</c:v>
                </c:pt>
                <c:pt idx="3">
                  <c:v>51.2</c:v>
                </c:pt>
              </c:numCache>
            </c:numRef>
          </c:val>
          <c:extLst>
            <c:ext xmlns:c16="http://schemas.microsoft.com/office/drawing/2014/chart" uri="{C3380CC4-5D6E-409C-BE32-E72D297353CC}">
              <c16:uniqueId val="{00000004-DB75-40C7-8359-28F2A637BF82}"/>
            </c:ext>
          </c:extLst>
        </c:ser>
        <c:dLbls>
          <c:showLegendKey val="0"/>
          <c:showVal val="0"/>
          <c:showCatName val="0"/>
          <c:showSerName val="0"/>
          <c:showPercent val="0"/>
          <c:showBubbleSize val="0"/>
        </c:dLbls>
        <c:gapWidth val="150"/>
        <c:overlap val="100"/>
        <c:axId val="321333760"/>
        <c:axId val="321345280"/>
      </c:barChart>
      <c:catAx>
        <c:axId val="321333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21345280"/>
        <c:crosses val="autoZero"/>
        <c:auto val="1"/>
        <c:lblAlgn val="ctr"/>
        <c:lblOffset val="100"/>
        <c:noMultiLvlLbl val="0"/>
      </c:catAx>
      <c:valAx>
        <c:axId val="3213452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21333760"/>
        <c:crosses val="autoZero"/>
        <c:crossBetween val="between"/>
      </c:valAx>
      <c:spPr>
        <a:noFill/>
        <a:ln>
          <a:noFill/>
        </a:ln>
        <a:effectLst/>
      </c:spPr>
    </c:plotArea>
    <c:legend>
      <c:legendPos val="r"/>
      <c:layout>
        <c:manualLayout>
          <c:xMode val="edge"/>
          <c:yMode val="edge"/>
          <c:x val="0.77378440604543086"/>
          <c:y val="2.1349878944401633E-2"/>
          <c:w val="0.20844946985973078"/>
          <c:h val="0.8498216065265038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66330073294156"/>
          <c:y val="9.645815344346588E-2"/>
          <c:w val="0.35670153622727996"/>
          <c:h val="0.80219053048661526"/>
        </c:manualLayout>
      </c:layout>
      <c:barChart>
        <c:barDir val="bar"/>
        <c:grouping val="percentStacked"/>
        <c:varyColors val="0"/>
        <c:ser>
          <c:idx val="0"/>
          <c:order val="0"/>
          <c:tx>
            <c:strRef>
              <c:f>Sheet3!$B$13</c:f>
              <c:strCache>
                <c:ptCount val="1"/>
                <c:pt idx="0">
                  <c:v>Not all influential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Sheet3!$C$12:$F$12</c:f>
              <c:strCache>
                <c:ptCount val="4"/>
                <c:pt idx="0">
                  <c:v>Customer demand for digital services</c:v>
                </c:pt>
                <c:pt idx="1">
                  <c:v>Competitor pressure </c:v>
                </c:pt>
                <c:pt idx="2">
                  <c:v>Availability of government support or incentives</c:v>
                </c:pt>
                <c:pt idx="3">
                  <c:v>Technological infrastructure (e.g., internet access)</c:v>
                </c:pt>
              </c:strCache>
            </c:strRef>
          </c:cat>
          <c:val>
            <c:numRef>
              <c:f>Sheet3!$C$13:$F$13</c:f>
              <c:numCache>
                <c:formatCode>General</c:formatCode>
                <c:ptCount val="4"/>
                <c:pt idx="0">
                  <c:v>19.899999999999999</c:v>
                </c:pt>
                <c:pt idx="1">
                  <c:v>19.3</c:v>
                </c:pt>
                <c:pt idx="2">
                  <c:v>18.8</c:v>
                </c:pt>
                <c:pt idx="3">
                  <c:v>19.899999999999999</c:v>
                </c:pt>
              </c:numCache>
            </c:numRef>
          </c:val>
          <c:extLst>
            <c:ext xmlns:c16="http://schemas.microsoft.com/office/drawing/2014/chart" uri="{C3380CC4-5D6E-409C-BE32-E72D297353CC}">
              <c16:uniqueId val="{00000000-C793-4097-AAF1-08DA189C70E8}"/>
            </c:ext>
          </c:extLst>
        </c:ser>
        <c:ser>
          <c:idx val="1"/>
          <c:order val="1"/>
          <c:tx>
            <c:strRef>
              <c:f>Sheet3!$B$14</c:f>
              <c:strCache>
                <c:ptCount val="1"/>
                <c:pt idx="0">
                  <c:v>Slightly influential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Sheet3!$C$12:$F$12</c:f>
              <c:strCache>
                <c:ptCount val="4"/>
                <c:pt idx="0">
                  <c:v>Customer demand for digital services</c:v>
                </c:pt>
                <c:pt idx="1">
                  <c:v>Competitor pressure </c:v>
                </c:pt>
                <c:pt idx="2">
                  <c:v>Availability of government support or incentives</c:v>
                </c:pt>
                <c:pt idx="3">
                  <c:v>Technological infrastructure (e.g., internet access)</c:v>
                </c:pt>
              </c:strCache>
            </c:strRef>
          </c:cat>
          <c:val>
            <c:numRef>
              <c:f>Sheet3!$C$14:$F$14</c:f>
              <c:numCache>
                <c:formatCode>General</c:formatCode>
                <c:ptCount val="4"/>
                <c:pt idx="0">
                  <c:v>19.100000000000001</c:v>
                </c:pt>
                <c:pt idx="1">
                  <c:v>22.5</c:v>
                </c:pt>
                <c:pt idx="2">
                  <c:v>20.3</c:v>
                </c:pt>
                <c:pt idx="3">
                  <c:v>21</c:v>
                </c:pt>
              </c:numCache>
            </c:numRef>
          </c:val>
          <c:extLst>
            <c:ext xmlns:c16="http://schemas.microsoft.com/office/drawing/2014/chart" uri="{C3380CC4-5D6E-409C-BE32-E72D297353CC}">
              <c16:uniqueId val="{00000001-C793-4097-AAF1-08DA189C70E8}"/>
            </c:ext>
          </c:extLst>
        </c:ser>
        <c:ser>
          <c:idx val="2"/>
          <c:order val="2"/>
          <c:tx>
            <c:strRef>
              <c:f>Sheet3!$B$15</c:f>
              <c:strCache>
                <c:ptCount val="1"/>
                <c:pt idx="0">
                  <c:v>Moderately influential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Sheet3!$C$12:$F$12</c:f>
              <c:strCache>
                <c:ptCount val="4"/>
                <c:pt idx="0">
                  <c:v>Customer demand for digital services</c:v>
                </c:pt>
                <c:pt idx="1">
                  <c:v>Competitor pressure </c:v>
                </c:pt>
                <c:pt idx="2">
                  <c:v>Availability of government support or incentives</c:v>
                </c:pt>
                <c:pt idx="3">
                  <c:v>Technological infrastructure (e.g., internet access)</c:v>
                </c:pt>
              </c:strCache>
            </c:strRef>
          </c:cat>
          <c:val>
            <c:numRef>
              <c:f>Sheet3!$C$15:$F$15</c:f>
              <c:numCache>
                <c:formatCode>General</c:formatCode>
                <c:ptCount val="4"/>
                <c:pt idx="0">
                  <c:v>21.5</c:v>
                </c:pt>
                <c:pt idx="1">
                  <c:v>18.8</c:v>
                </c:pt>
                <c:pt idx="2">
                  <c:v>21.2</c:v>
                </c:pt>
                <c:pt idx="3">
                  <c:v>18.7</c:v>
                </c:pt>
              </c:numCache>
            </c:numRef>
          </c:val>
          <c:extLst>
            <c:ext xmlns:c16="http://schemas.microsoft.com/office/drawing/2014/chart" uri="{C3380CC4-5D6E-409C-BE32-E72D297353CC}">
              <c16:uniqueId val="{00000002-C793-4097-AAF1-08DA189C70E8}"/>
            </c:ext>
          </c:extLst>
        </c:ser>
        <c:ser>
          <c:idx val="3"/>
          <c:order val="3"/>
          <c:tx>
            <c:strRef>
              <c:f>Sheet3!$B$16</c:f>
              <c:strCache>
                <c:ptCount val="1"/>
                <c:pt idx="0">
                  <c:v>Somewhat influential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Sheet3!$C$12:$F$12</c:f>
              <c:strCache>
                <c:ptCount val="4"/>
                <c:pt idx="0">
                  <c:v>Customer demand for digital services</c:v>
                </c:pt>
                <c:pt idx="1">
                  <c:v>Competitor pressure </c:v>
                </c:pt>
                <c:pt idx="2">
                  <c:v>Availability of government support or incentives</c:v>
                </c:pt>
                <c:pt idx="3">
                  <c:v>Technological infrastructure (e.g., internet access)</c:v>
                </c:pt>
              </c:strCache>
            </c:strRef>
          </c:cat>
          <c:val>
            <c:numRef>
              <c:f>Sheet3!$C$16:$F$16</c:f>
              <c:numCache>
                <c:formatCode>General</c:formatCode>
                <c:ptCount val="4"/>
                <c:pt idx="0">
                  <c:v>17.399999999999999</c:v>
                </c:pt>
                <c:pt idx="1">
                  <c:v>18.399999999999999</c:v>
                </c:pt>
                <c:pt idx="2">
                  <c:v>21.3</c:v>
                </c:pt>
                <c:pt idx="3">
                  <c:v>19.899999999999999</c:v>
                </c:pt>
              </c:numCache>
            </c:numRef>
          </c:val>
          <c:extLst>
            <c:ext xmlns:c16="http://schemas.microsoft.com/office/drawing/2014/chart" uri="{C3380CC4-5D6E-409C-BE32-E72D297353CC}">
              <c16:uniqueId val="{00000003-C793-4097-AAF1-08DA189C70E8}"/>
            </c:ext>
          </c:extLst>
        </c:ser>
        <c:ser>
          <c:idx val="4"/>
          <c:order val="4"/>
          <c:tx>
            <c:strRef>
              <c:f>Sheet3!$B$17</c:f>
              <c:strCache>
                <c:ptCount val="1"/>
                <c:pt idx="0">
                  <c:v>Very influential</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Sheet3!$C$12:$F$12</c:f>
              <c:strCache>
                <c:ptCount val="4"/>
                <c:pt idx="0">
                  <c:v>Customer demand for digital services</c:v>
                </c:pt>
                <c:pt idx="1">
                  <c:v>Competitor pressure </c:v>
                </c:pt>
                <c:pt idx="2">
                  <c:v>Availability of government support or incentives</c:v>
                </c:pt>
                <c:pt idx="3">
                  <c:v>Technological infrastructure (e.g., internet access)</c:v>
                </c:pt>
              </c:strCache>
            </c:strRef>
          </c:cat>
          <c:val>
            <c:numRef>
              <c:f>Sheet3!$C$17:$F$17</c:f>
              <c:numCache>
                <c:formatCode>General</c:formatCode>
                <c:ptCount val="4"/>
                <c:pt idx="0">
                  <c:v>22.2</c:v>
                </c:pt>
                <c:pt idx="1">
                  <c:v>21</c:v>
                </c:pt>
                <c:pt idx="2">
                  <c:v>18.399999999999999</c:v>
                </c:pt>
                <c:pt idx="3">
                  <c:v>20.6</c:v>
                </c:pt>
              </c:numCache>
            </c:numRef>
          </c:val>
          <c:extLst>
            <c:ext xmlns:c16="http://schemas.microsoft.com/office/drawing/2014/chart" uri="{C3380CC4-5D6E-409C-BE32-E72D297353CC}">
              <c16:uniqueId val="{00000004-C793-4097-AAF1-08DA189C70E8}"/>
            </c:ext>
          </c:extLst>
        </c:ser>
        <c:dLbls>
          <c:showLegendKey val="0"/>
          <c:showVal val="0"/>
          <c:showCatName val="0"/>
          <c:showSerName val="0"/>
          <c:showPercent val="0"/>
          <c:showBubbleSize val="0"/>
        </c:dLbls>
        <c:gapWidth val="150"/>
        <c:overlap val="100"/>
        <c:axId val="321269920"/>
        <c:axId val="321292480"/>
      </c:barChart>
      <c:catAx>
        <c:axId val="321269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21292480"/>
        <c:crosses val="autoZero"/>
        <c:auto val="1"/>
        <c:lblAlgn val="ctr"/>
        <c:lblOffset val="100"/>
        <c:noMultiLvlLbl val="0"/>
      </c:catAx>
      <c:valAx>
        <c:axId val="3212924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21269920"/>
        <c:crosses val="autoZero"/>
        <c:crossBetween val="between"/>
      </c:valAx>
      <c:spPr>
        <a:noFill/>
        <a:ln>
          <a:noFill/>
        </a:ln>
        <a:effectLst/>
      </c:spPr>
    </c:plotArea>
    <c:legend>
      <c:legendPos val="r"/>
      <c:layout>
        <c:manualLayout>
          <c:xMode val="edge"/>
          <c:yMode val="edge"/>
          <c:x val="0.77716335723194852"/>
          <c:y val="3.3633135274490356E-2"/>
          <c:w val="0.20900219499309186"/>
          <c:h val="0.8985955180187341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469493944835836"/>
          <c:y val="5.524999535298894E-2"/>
          <c:w val="0.33872599806603121"/>
          <c:h val="0.79245222576010266"/>
        </c:manualLayout>
      </c:layout>
      <c:barChart>
        <c:barDir val="bar"/>
        <c:grouping val="percentStacked"/>
        <c:varyColors val="0"/>
        <c:ser>
          <c:idx val="0"/>
          <c:order val="0"/>
          <c:tx>
            <c:strRef>
              <c:f>Sheet4!$B$4</c:f>
              <c:strCache>
                <c:ptCount val="1"/>
                <c:pt idx="0">
                  <c:v>Very ineffective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Sheet4!$C$3:$G$3</c:f>
              <c:strCache>
                <c:ptCount val="5"/>
                <c:pt idx="0">
                  <c:v>Digital technologies have improved my business efficiency</c:v>
                </c:pt>
                <c:pt idx="1">
                  <c:v>Digital technologies have increased my business's revenue.</c:v>
                </c:pt>
                <c:pt idx="2">
                  <c:v>Digital technologies have improved customer satisfaction.</c:v>
                </c:pt>
                <c:pt idx="3">
                  <c:v>Digital technologies have given my business a competitive advantage.</c:v>
                </c:pt>
                <c:pt idx="4">
                  <c:v>Digital technologies have helped my business expand its market reach.</c:v>
                </c:pt>
              </c:strCache>
            </c:strRef>
          </c:cat>
          <c:val>
            <c:numRef>
              <c:f>Sheet4!$C$4:$G$4</c:f>
              <c:numCache>
                <c:formatCode>General</c:formatCode>
                <c:ptCount val="5"/>
                <c:pt idx="0">
                  <c:v>15.7</c:v>
                </c:pt>
                <c:pt idx="1">
                  <c:v>13.4</c:v>
                </c:pt>
                <c:pt idx="2">
                  <c:v>15</c:v>
                </c:pt>
                <c:pt idx="3">
                  <c:v>15.7</c:v>
                </c:pt>
                <c:pt idx="4">
                  <c:v>14.2</c:v>
                </c:pt>
              </c:numCache>
            </c:numRef>
          </c:val>
          <c:extLst>
            <c:ext xmlns:c16="http://schemas.microsoft.com/office/drawing/2014/chart" uri="{C3380CC4-5D6E-409C-BE32-E72D297353CC}">
              <c16:uniqueId val="{00000000-584D-46BE-8A90-88F09D483FAA}"/>
            </c:ext>
          </c:extLst>
        </c:ser>
        <c:ser>
          <c:idx val="1"/>
          <c:order val="1"/>
          <c:tx>
            <c:strRef>
              <c:f>Sheet4!$B$5</c:f>
              <c:strCache>
                <c:ptCount val="1"/>
                <c:pt idx="0">
                  <c:v>Somewhat ineffective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Sheet4!$C$3:$G$3</c:f>
              <c:strCache>
                <c:ptCount val="5"/>
                <c:pt idx="0">
                  <c:v>Digital technologies have improved my business efficiency</c:v>
                </c:pt>
                <c:pt idx="1">
                  <c:v>Digital technologies have increased my business's revenue.</c:v>
                </c:pt>
                <c:pt idx="2">
                  <c:v>Digital technologies have improved customer satisfaction.</c:v>
                </c:pt>
                <c:pt idx="3">
                  <c:v>Digital technologies have given my business a competitive advantage.</c:v>
                </c:pt>
                <c:pt idx="4">
                  <c:v>Digital technologies have helped my business expand its market reach.</c:v>
                </c:pt>
              </c:strCache>
            </c:strRef>
          </c:cat>
          <c:val>
            <c:numRef>
              <c:f>Sheet4!$C$5:$G$5</c:f>
              <c:numCache>
                <c:formatCode>General</c:formatCode>
                <c:ptCount val="5"/>
                <c:pt idx="0">
                  <c:v>7.9</c:v>
                </c:pt>
                <c:pt idx="1">
                  <c:v>9.4</c:v>
                </c:pt>
                <c:pt idx="2">
                  <c:v>8.6999999999999993</c:v>
                </c:pt>
                <c:pt idx="3">
                  <c:v>7.1</c:v>
                </c:pt>
                <c:pt idx="4">
                  <c:v>12.6</c:v>
                </c:pt>
              </c:numCache>
            </c:numRef>
          </c:val>
          <c:extLst>
            <c:ext xmlns:c16="http://schemas.microsoft.com/office/drawing/2014/chart" uri="{C3380CC4-5D6E-409C-BE32-E72D297353CC}">
              <c16:uniqueId val="{00000001-584D-46BE-8A90-88F09D483FAA}"/>
            </c:ext>
          </c:extLst>
        </c:ser>
        <c:ser>
          <c:idx val="2"/>
          <c:order val="2"/>
          <c:tx>
            <c:strRef>
              <c:f>Sheet4!$B$6</c:f>
              <c:strCache>
                <c:ptCount val="1"/>
                <c:pt idx="0">
                  <c:v>Neither effective nor ineffective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Sheet4!$C$3:$G$3</c:f>
              <c:strCache>
                <c:ptCount val="5"/>
                <c:pt idx="0">
                  <c:v>Digital technologies have improved my business efficiency</c:v>
                </c:pt>
                <c:pt idx="1">
                  <c:v>Digital technologies have increased my business's revenue.</c:v>
                </c:pt>
                <c:pt idx="2">
                  <c:v>Digital technologies have improved customer satisfaction.</c:v>
                </c:pt>
                <c:pt idx="3">
                  <c:v>Digital technologies have given my business a competitive advantage.</c:v>
                </c:pt>
                <c:pt idx="4">
                  <c:v>Digital technologies have helped my business expand its market reach.</c:v>
                </c:pt>
              </c:strCache>
            </c:strRef>
          </c:cat>
          <c:val>
            <c:numRef>
              <c:f>Sheet4!$C$6:$G$6</c:f>
              <c:numCache>
                <c:formatCode>General</c:formatCode>
                <c:ptCount val="5"/>
                <c:pt idx="0">
                  <c:v>5.5</c:v>
                </c:pt>
                <c:pt idx="1">
                  <c:v>14.2</c:v>
                </c:pt>
                <c:pt idx="2">
                  <c:v>15.7</c:v>
                </c:pt>
                <c:pt idx="3">
                  <c:v>13.4</c:v>
                </c:pt>
                <c:pt idx="4">
                  <c:v>7.9</c:v>
                </c:pt>
              </c:numCache>
            </c:numRef>
          </c:val>
          <c:extLst>
            <c:ext xmlns:c16="http://schemas.microsoft.com/office/drawing/2014/chart" uri="{C3380CC4-5D6E-409C-BE32-E72D297353CC}">
              <c16:uniqueId val="{00000002-584D-46BE-8A90-88F09D483FAA}"/>
            </c:ext>
          </c:extLst>
        </c:ser>
        <c:ser>
          <c:idx val="3"/>
          <c:order val="3"/>
          <c:tx>
            <c:strRef>
              <c:f>Sheet4!$B$7</c:f>
              <c:strCache>
                <c:ptCount val="1"/>
                <c:pt idx="0">
                  <c:v>Somewhat effective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Sheet4!$C$3:$G$3</c:f>
              <c:strCache>
                <c:ptCount val="5"/>
                <c:pt idx="0">
                  <c:v>Digital technologies have improved my business efficiency</c:v>
                </c:pt>
                <c:pt idx="1">
                  <c:v>Digital technologies have increased my business's revenue.</c:v>
                </c:pt>
                <c:pt idx="2">
                  <c:v>Digital technologies have improved customer satisfaction.</c:v>
                </c:pt>
                <c:pt idx="3">
                  <c:v>Digital technologies have given my business a competitive advantage.</c:v>
                </c:pt>
                <c:pt idx="4">
                  <c:v>Digital technologies have helped my business expand its market reach.</c:v>
                </c:pt>
              </c:strCache>
            </c:strRef>
          </c:cat>
          <c:val>
            <c:numRef>
              <c:f>Sheet4!$C$7:$G$7</c:f>
              <c:numCache>
                <c:formatCode>General</c:formatCode>
                <c:ptCount val="5"/>
                <c:pt idx="0">
                  <c:v>26.8</c:v>
                </c:pt>
                <c:pt idx="1">
                  <c:v>26.8</c:v>
                </c:pt>
                <c:pt idx="2">
                  <c:v>23.6</c:v>
                </c:pt>
                <c:pt idx="3">
                  <c:v>25.2</c:v>
                </c:pt>
                <c:pt idx="4">
                  <c:v>22</c:v>
                </c:pt>
              </c:numCache>
            </c:numRef>
          </c:val>
          <c:extLst>
            <c:ext xmlns:c16="http://schemas.microsoft.com/office/drawing/2014/chart" uri="{C3380CC4-5D6E-409C-BE32-E72D297353CC}">
              <c16:uniqueId val="{00000003-584D-46BE-8A90-88F09D483FAA}"/>
            </c:ext>
          </c:extLst>
        </c:ser>
        <c:ser>
          <c:idx val="4"/>
          <c:order val="4"/>
          <c:tx>
            <c:strRef>
              <c:f>Sheet4!$B$8</c:f>
              <c:strCache>
                <c:ptCount val="1"/>
                <c:pt idx="0">
                  <c:v>Very effective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Sheet4!$C$3:$G$3</c:f>
              <c:strCache>
                <c:ptCount val="5"/>
                <c:pt idx="0">
                  <c:v>Digital technologies have improved my business efficiency</c:v>
                </c:pt>
                <c:pt idx="1">
                  <c:v>Digital technologies have increased my business's revenue.</c:v>
                </c:pt>
                <c:pt idx="2">
                  <c:v>Digital technologies have improved customer satisfaction.</c:v>
                </c:pt>
                <c:pt idx="3">
                  <c:v>Digital technologies have given my business a competitive advantage.</c:v>
                </c:pt>
                <c:pt idx="4">
                  <c:v>Digital technologies have helped my business expand its market reach.</c:v>
                </c:pt>
              </c:strCache>
            </c:strRef>
          </c:cat>
          <c:val>
            <c:numRef>
              <c:f>Sheet4!$C$8:$G$8</c:f>
              <c:numCache>
                <c:formatCode>General</c:formatCode>
                <c:ptCount val="5"/>
                <c:pt idx="0">
                  <c:v>44.1</c:v>
                </c:pt>
                <c:pt idx="1">
                  <c:v>36.200000000000003</c:v>
                </c:pt>
                <c:pt idx="2">
                  <c:v>37</c:v>
                </c:pt>
                <c:pt idx="3">
                  <c:v>38.6</c:v>
                </c:pt>
                <c:pt idx="4">
                  <c:v>43.3</c:v>
                </c:pt>
              </c:numCache>
            </c:numRef>
          </c:val>
          <c:extLst>
            <c:ext xmlns:c16="http://schemas.microsoft.com/office/drawing/2014/chart" uri="{C3380CC4-5D6E-409C-BE32-E72D297353CC}">
              <c16:uniqueId val="{00000004-584D-46BE-8A90-88F09D483FAA}"/>
            </c:ext>
          </c:extLst>
        </c:ser>
        <c:dLbls>
          <c:showLegendKey val="0"/>
          <c:showVal val="0"/>
          <c:showCatName val="0"/>
          <c:showSerName val="0"/>
          <c:showPercent val="0"/>
          <c:showBubbleSize val="0"/>
        </c:dLbls>
        <c:gapWidth val="150"/>
        <c:overlap val="100"/>
        <c:axId val="321329440"/>
        <c:axId val="321337600"/>
      </c:barChart>
      <c:catAx>
        <c:axId val="321329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21337600"/>
        <c:crosses val="autoZero"/>
        <c:auto val="1"/>
        <c:lblAlgn val="ctr"/>
        <c:lblOffset val="100"/>
        <c:noMultiLvlLbl val="0"/>
      </c:catAx>
      <c:valAx>
        <c:axId val="3213376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21329440"/>
        <c:crosses val="autoZero"/>
        <c:crossBetween val="between"/>
      </c:valAx>
      <c:spPr>
        <a:noFill/>
        <a:ln>
          <a:noFill/>
        </a:ln>
        <a:effectLst/>
      </c:spPr>
    </c:plotArea>
    <c:legend>
      <c:legendPos val="r"/>
      <c:layout>
        <c:manualLayout>
          <c:xMode val="edge"/>
          <c:yMode val="edge"/>
          <c:x val="0.76159310678270475"/>
          <c:y val="2.8657835738921975E-2"/>
          <c:w val="0.22475353409771151"/>
          <c:h val="0.8005692687423844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020469475213903"/>
          <c:y val="5.8402131071605946E-2"/>
          <c:w val="0.37895600338093333"/>
          <c:h val="0.79867192634224571"/>
        </c:manualLayout>
      </c:layout>
      <c:barChart>
        <c:barDir val="bar"/>
        <c:grouping val="percentStacked"/>
        <c:varyColors val="0"/>
        <c:ser>
          <c:idx val="0"/>
          <c:order val="0"/>
          <c:tx>
            <c:strRef>
              <c:f>Sheet4!$B$13</c:f>
              <c:strCache>
                <c:ptCount val="1"/>
                <c:pt idx="0">
                  <c:v>Very ineffective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Sheet4!$C$12:$G$12</c:f>
              <c:strCache>
                <c:ptCount val="5"/>
                <c:pt idx="0">
                  <c:v>Digital technologies have improved my business efficiency</c:v>
                </c:pt>
                <c:pt idx="1">
                  <c:v>Digital technologies have increased my business's revenue.</c:v>
                </c:pt>
                <c:pt idx="2">
                  <c:v>Digital technologies have improved customer satisfaction.</c:v>
                </c:pt>
                <c:pt idx="3">
                  <c:v>Digital technologies have given my business a competitive advantage.</c:v>
                </c:pt>
                <c:pt idx="4">
                  <c:v>Digital technologies have helped my business expand its market reach.</c:v>
                </c:pt>
              </c:strCache>
            </c:strRef>
          </c:cat>
          <c:val>
            <c:numRef>
              <c:f>Sheet4!$C$13:$G$13</c:f>
              <c:numCache>
                <c:formatCode>General</c:formatCode>
                <c:ptCount val="5"/>
                <c:pt idx="0">
                  <c:v>20.6</c:v>
                </c:pt>
                <c:pt idx="1">
                  <c:v>21.3</c:v>
                </c:pt>
                <c:pt idx="2">
                  <c:v>17.2</c:v>
                </c:pt>
                <c:pt idx="3">
                  <c:v>20.399999999999999</c:v>
                </c:pt>
                <c:pt idx="4">
                  <c:v>2.2999999999999998</c:v>
                </c:pt>
              </c:numCache>
            </c:numRef>
          </c:val>
          <c:extLst>
            <c:ext xmlns:c16="http://schemas.microsoft.com/office/drawing/2014/chart" uri="{C3380CC4-5D6E-409C-BE32-E72D297353CC}">
              <c16:uniqueId val="{00000000-707A-4FBA-A12D-9ADAC1818AEC}"/>
            </c:ext>
          </c:extLst>
        </c:ser>
        <c:ser>
          <c:idx val="1"/>
          <c:order val="1"/>
          <c:tx>
            <c:strRef>
              <c:f>Sheet4!$B$14</c:f>
              <c:strCache>
                <c:ptCount val="1"/>
                <c:pt idx="0">
                  <c:v>Somewhat ineffective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Sheet4!$C$12:$G$12</c:f>
              <c:strCache>
                <c:ptCount val="5"/>
                <c:pt idx="0">
                  <c:v>Digital technologies have improved my business efficiency</c:v>
                </c:pt>
                <c:pt idx="1">
                  <c:v>Digital technologies have increased my business's revenue.</c:v>
                </c:pt>
                <c:pt idx="2">
                  <c:v>Digital technologies have improved customer satisfaction.</c:v>
                </c:pt>
                <c:pt idx="3">
                  <c:v>Digital technologies have given my business a competitive advantage.</c:v>
                </c:pt>
                <c:pt idx="4">
                  <c:v>Digital technologies have helped my business expand its market reach.</c:v>
                </c:pt>
              </c:strCache>
            </c:strRef>
          </c:cat>
          <c:val>
            <c:numRef>
              <c:f>Sheet4!$C$14:$G$14</c:f>
              <c:numCache>
                <c:formatCode>General</c:formatCode>
                <c:ptCount val="5"/>
                <c:pt idx="0">
                  <c:v>19.3</c:v>
                </c:pt>
                <c:pt idx="1">
                  <c:v>22.9</c:v>
                </c:pt>
                <c:pt idx="2">
                  <c:v>19.7</c:v>
                </c:pt>
                <c:pt idx="3">
                  <c:v>22.3</c:v>
                </c:pt>
                <c:pt idx="4">
                  <c:v>2.9</c:v>
                </c:pt>
              </c:numCache>
            </c:numRef>
          </c:val>
          <c:extLst>
            <c:ext xmlns:c16="http://schemas.microsoft.com/office/drawing/2014/chart" uri="{C3380CC4-5D6E-409C-BE32-E72D297353CC}">
              <c16:uniqueId val="{00000001-707A-4FBA-A12D-9ADAC1818AEC}"/>
            </c:ext>
          </c:extLst>
        </c:ser>
        <c:ser>
          <c:idx val="2"/>
          <c:order val="2"/>
          <c:tx>
            <c:strRef>
              <c:f>Sheet4!$B$15</c:f>
              <c:strCache>
                <c:ptCount val="1"/>
                <c:pt idx="0">
                  <c:v>Neither effective nor ineffective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Sheet4!$C$12:$G$12</c:f>
              <c:strCache>
                <c:ptCount val="5"/>
                <c:pt idx="0">
                  <c:v>Digital technologies have improved my business efficiency</c:v>
                </c:pt>
                <c:pt idx="1">
                  <c:v>Digital technologies have increased my business's revenue.</c:v>
                </c:pt>
                <c:pt idx="2">
                  <c:v>Digital technologies have improved customer satisfaction.</c:v>
                </c:pt>
                <c:pt idx="3">
                  <c:v>Digital technologies have given my business a competitive advantage.</c:v>
                </c:pt>
                <c:pt idx="4">
                  <c:v>Digital technologies have helped my business expand its market reach.</c:v>
                </c:pt>
              </c:strCache>
            </c:strRef>
          </c:cat>
          <c:val>
            <c:numRef>
              <c:f>Sheet4!$C$15:$G$15</c:f>
              <c:numCache>
                <c:formatCode>General</c:formatCode>
                <c:ptCount val="5"/>
                <c:pt idx="0">
                  <c:v>19</c:v>
                </c:pt>
                <c:pt idx="1">
                  <c:v>18.8</c:v>
                </c:pt>
                <c:pt idx="2">
                  <c:v>22.5</c:v>
                </c:pt>
                <c:pt idx="3">
                  <c:v>21</c:v>
                </c:pt>
                <c:pt idx="4">
                  <c:v>32.700000000000003</c:v>
                </c:pt>
              </c:numCache>
            </c:numRef>
          </c:val>
          <c:extLst>
            <c:ext xmlns:c16="http://schemas.microsoft.com/office/drawing/2014/chart" uri="{C3380CC4-5D6E-409C-BE32-E72D297353CC}">
              <c16:uniqueId val="{00000002-707A-4FBA-A12D-9ADAC1818AEC}"/>
            </c:ext>
          </c:extLst>
        </c:ser>
        <c:ser>
          <c:idx val="3"/>
          <c:order val="3"/>
          <c:tx>
            <c:strRef>
              <c:f>Sheet4!$B$16</c:f>
              <c:strCache>
                <c:ptCount val="1"/>
                <c:pt idx="0">
                  <c:v>Somewhat effective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Sheet4!$C$12:$G$12</c:f>
              <c:strCache>
                <c:ptCount val="5"/>
                <c:pt idx="0">
                  <c:v>Digital technologies have improved my business efficiency</c:v>
                </c:pt>
                <c:pt idx="1">
                  <c:v>Digital technologies have increased my business's revenue.</c:v>
                </c:pt>
                <c:pt idx="2">
                  <c:v>Digital technologies have improved customer satisfaction.</c:v>
                </c:pt>
                <c:pt idx="3">
                  <c:v>Digital technologies have given my business a competitive advantage.</c:v>
                </c:pt>
                <c:pt idx="4">
                  <c:v>Digital technologies have helped my business expand its market reach.</c:v>
                </c:pt>
              </c:strCache>
            </c:strRef>
          </c:cat>
          <c:val>
            <c:numRef>
              <c:f>Sheet4!$C$16:$G$16</c:f>
              <c:numCache>
                <c:formatCode>General</c:formatCode>
                <c:ptCount val="5"/>
                <c:pt idx="0">
                  <c:v>20.399999999999999</c:v>
                </c:pt>
                <c:pt idx="1">
                  <c:v>18.399999999999999</c:v>
                </c:pt>
                <c:pt idx="2">
                  <c:v>19.100000000000001</c:v>
                </c:pt>
                <c:pt idx="3">
                  <c:v>17.8</c:v>
                </c:pt>
                <c:pt idx="4">
                  <c:v>33</c:v>
                </c:pt>
              </c:numCache>
            </c:numRef>
          </c:val>
          <c:extLst>
            <c:ext xmlns:c16="http://schemas.microsoft.com/office/drawing/2014/chart" uri="{C3380CC4-5D6E-409C-BE32-E72D297353CC}">
              <c16:uniqueId val="{00000003-707A-4FBA-A12D-9ADAC1818AEC}"/>
            </c:ext>
          </c:extLst>
        </c:ser>
        <c:ser>
          <c:idx val="4"/>
          <c:order val="4"/>
          <c:tx>
            <c:strRef>
              <c:f>Sheet4!$B$17</c:f>
              <c:strCache>
                <c:ptCount val="1"/>
                <c:pt idx="0">
                  <c:v>Very effective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Sheet4!$C$12:$G$12</c:f>
              <c:strCache>
                <c:ptCount val="5"/>
                <c:pt idx="0">
                  <c:v>Digital technologies have improved my business efficiency</c:v>
                </c:pt>
                <c:pt idx="1">
                  <c:v>Digital technologies have increased my business's revenue.</c:v>
                </c:pt>
                <c:pt idx="2">
                  <c:v>Digital technologies have improved customer satisfaction.</c:v>
                </c:pt>
                <c:pt idx="3">
                  <c:v>Digital technologies have given my business a competitive advantage.</c:v>
                </c:pt>
                <c:pt idx="4">
                  <c:v>Digital technologies have helped my business expand its market reach.</c:v>
                </c:pt>
              </c:strCache>
            </c:strRef>
          </c:cat>
          <c:val>
            <c:numRef>
              <c:f>Sheet4!$C$17:$G$17</c:f>
              <c:numCache>
                <c:formatCode>General</c:formatCode>
                <c:ptCount val="5"/>
                <c:pt idx="0">
                  <c:v>20.7</c:v>
                </c:pt>
                <c:pt idx="1">
                  <c:v>18.5</c:v>
                </c:pt>
                <c:pt idx="2">
                  <c:v>21.5</c:v>
                </c:pt>
                <c:pt idx="3">
                  <c:v>18.399999999999999</c:v>
                </c:pt>
                <c:pt idx="4">
                  <c:v>29.1</c:v>
                </c:pt>
              </c:numCache>
            </c:numRef>
          </c:val>
          <c:extLst>
            <c:ext xmlns:c16="http://schemas.microsoft.com/office/drawing/2014/chart" uri="{C3380CC4-5D6E-409C-BE32-E72D297353CC}">
              <c16:uniqueId val="{00000004-707A-4FBA-A12D-9ADAC1818AEC}"/>
            </c:ext>
          </c:extLst>
        </c:ser>
        <c:dLbls>
          <c:showLegendKey val="0"/>
          <c:showVal val="0"/>
          <c:showCatName val="0"/>
          <c:showSerName val="0"/>
          <c:showPercent val="0"/>
          <c:showBubbleSize val="0"/>
        </c:dLbls>
        <c:gapWidth val="150"/>
        <c:overlap val="100"/>
        <c:axId val="145129664"/>
        <c:axId val="145147424"/>
      </c:barChart>
      <c:catAx>
        <c:axId val="145129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45147424"/>
        <c:crosses val="autoZero"/>
        <c:auto val="1"/>
        <c:lblAlgn val="ctr"/>
        <c:lblOffset val="100"/>
        <c:noMultiLvlLbl val="0"/>
      </c:catAx>
      <c:valAx>
        <c:axId val="145147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45129664"/>
        <c:crosses val="autoZero"/>
        <c:crossBetween val="between"/>
      </c:valAx>
      <c:spPr>
        <a:noFill/>
        <a:ln>
          <a:noFill/>
        </a:ln>
        <a:effectLst/>
      </c:spPr>
    </c:plotArea>
    <c:legend>
      <c:legendPos val="r"/>
      <c:legendEntry>
        <c:idx val="2"/>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80346338063674239"/>
          <c:y val="6.3571785708910741E-2"/>
          <c:w val="0.18300790367305778"/>
          <c:h val="0.8001409677780769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LPM Sites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81-4DE2-8724-947A636ACB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381-4DE2-8724-947A636ACB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381-4DE2-8724-947A636ACB9B}"/>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Hotel</c:v>
                </c:pt>
                <c:pt idx="1">
                  <c:v>Sports betting/tabs</c:v>
                </c:pt>
                <c:pt idx="2">
                  <c:v>Restaurant &amp; Bar</c:v>
                </c:pt>
              </c:strCache>
            </c:strRef>
          </c:cat>
          <c:val>
            <c:numRef>
              <c:f>Sheet1!$B$2:$B$4</c:f>
              <c:numCache>
                <c:formatCode>General</c:formatCode>
                <c:ptCount val="3"/>
                <c:pt idx="0">
                  <c:v>2</c:v>
                </c:pt>
                <c:pt idx="1">
                  <c:v>4</c:v>
                </c:pt>
                <c:pt idx="2">
                  <c:v>29</c:v>
                </c:pt>
              </c:numCache>
            </c:numRef>
          </c:val>
          <c:extLst>
            <c:ext xmlns:c16="http://schemas.microsoft.com/office/drawing/2014/chart" uri="{C3380CC4-5D6E-409C-BE32-E72D297353CC}">
              <c16:uniqueId val="{00000006-5381-4DE2-8724-947A636ACB9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8820110088260401E-2"/>
          <c:y val="0.7921192347034206"/>
          <c:w val="0.85724965201986647"/>
          <c:h val="9.739399108543719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LPM sites years of operation </a:t>
            </a:r>
            <a:endParaRPr lang="en-ZA"/>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Sheet1!$A$25:$A$28</c:f>
              <c:strCache>
                <c:ptCount val="4"/>
                <c:pt idx="0">
                  <c:v>0-5 years</c:v>
                </c:pt>
                <c:pt idx="1">
                  <c:v>5-10 years</c:v>
                </c:pt>
                <c:pt idx="2">
                  <c:v>10-20 years</c:v>
                </c:pt>
                <c:pt idx="3">
                  <c:v>&gt;20 years</c:v>
                </c:pt>
              </c:strCache>
            </c:strRef>
          </c:cat>
          <c:val>
            <c:numRef>
              <c:f>Sheet1!$B$25:$B$28</c:f>
              <c:numCache>
                <c:formatCode>General</c:formatCode>
                <c:ptCount val="4"/>
                <c:pt idx="0">
                  <c:v>8</c:v>
                </c:pt>
                <c:pt idx="1">
                  <c:v>7</c:v>
                </c:pt>
                <c:pt idx="2">
                  <c:v>11</c:v>
                </c:pt>
                <c:pt idx="3">
                  <c:v>7</c:v>
                </c:pt>
              </c:numCache>
            </c:numRef>
          </c:val>
          <c:extLst>
            <c:ext xmlns:c16="http://schemas.microsoft.com/office/drawing/2014/chart" uri="{C3380CC4-5D6E-409C-BE32-E72D297353CC}">
              <c16:uniqueId val="{00000000-9378-4BB2-87E0-498A3B770D0D}"/>
            </c:ext>
          </c:extLst>
        </c:ser>
        <c:dLbls>
          <c:showLegendKey val="0"/>
          <c:showVal val="0"/>
          <c:showCatName val="0"/>
          <c:showSerName val="0"/>
          <c:showPercent val="0"/>
          <c:showBubbleSize val="0"/>
        </c:dLbls>
        <c:gapWidth val="182"/>
        <c:axId val="1856235760"/>
        <c:axId val="2108019248"/>
      </c:barChart>
      <c:catAx>
        <c:axId val="185623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8019248"/>
        <c:crosses val="autoZero"/>
        <c:auto val="1"/>
        <c:lblAlgn val="ctr"/>
        <c:lblOffset val="100"/>
        <c:noMultiLvlLbl val="0"/>
      </c:catAx>
      <c:valAx>
        <c:axId val="2108019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5623576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Sheet1!$C$17</c:f>
              <c:strCache>
                <c:ptCount val="1"/>
                <c:pt idx="0">
                  <c:v>Distribution and Booking platforms (Online Travel Agencies OTAs)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Sheet1!$C$18:$C$26</c:f>
              <c:numCache>
                <c:formatCode>0</c:formatCode>
                <c:ptCount val="9"/>
                <c:pt idx="0">
                  <c:v>6.6000000000000005</c:v>
                </c:pt>
                <c:pt idx="1">
                  <c:v>20.3</c:v>
                </c:pt>
                <c:pt idx="2">
                  <c:v>4.1000000000000005</c:v>
                </c:pt>
                <c:pt idx="3">
                  <c:v>9.7000000000000011</c:v>
                </c:pt>
                <c:pt idx="4">
                  <c:v>3.4000000000000004</c:v>
                </c:pt>
                <c:pt idx="5">
                  <c:v>10</c:v>
                </c:pt>
                <c:pt idx="6">
                  <c:v>3.4000000000000004</c:v>
                </c:pt>
                <c:pt idx="7">
                  <c:v>30.3</c:v>
                </c:pt>
                <c:pt idx="8">
                  <c:v>12.1</c:v>
                </c:pt>
              </c:numCache>
            </c:numRef>
          </c:val>
          <c:extLst>
            <c:ext xmlns:c16="http://schemas.microsoft.com/office/drawing/2014/chart" uri="{C3380CC4-5D6E-409C-BE32-E72D297353CC}">
              <c16:uniqueId val="{00000000-515C-4241-BD5D-EA837D54A360}"/>
            </c:ext>
          </c:extLst>
        </c:ser>
        <c:ser>
          <c:idx val="1"/>
          <c:order val="1"/>
          <c:tx>
            <c:strRef>
              <c:f>Sheet1!$D$17</c:f>
              <c:strCache>
                <c:ptCount val="1"/>
                <c:pt idx="0">
                  <c:v>Secure Transactions &amp; Digital Payments systems</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Sheet1!$D$18:$D$26</c:f>
              <c:numCache>
                <c:formatCode>0</c:formatCode>
                <c:ptCount val="9"/>
                <c:pt idx="0">
                  <c:v>10</c:v>
                </c:pt>
                <c:pt idx="1">
                  <c:v>18.2</c:v>
                </c:pt>
                <c:pt idx="2">
                  <c:v>4.1000000000000005</c:v>
                </c:pt>
                <c:pt idx="3">
                  <c:v>10.5</c:v>
                </c:pt>
                <c:pt idx="4">
                  <c:v>2.7</c:v>
                </c:pt>
                <c:pt idx="5">
                  <c:v>10.9</c:v>
                </c:pt>
                <c:pt idx="6">
                  <c:v>2.7</c:v>
                </c:pt>
                <c:pt idx="7">
                  <c:v>27.700000000000003</c:v>
                </c:pt>
                <c:pt idx="8">
                  <c:v>13.200000000000001</c:v>
                </c:pt>
              </c:numCache>
            </c:numRef>
          </c:val>
          <c:extLst>
            <c:ext xmlns:c16="http://schemas.microsoft.com/office/drawing/2014/chart" uri="{C3380CC4-5D6E-409C-BE32-E72D297353CC}">
              <c16:uniqueId val="{00000001-515C-4241-BD5D-EA837D54A360}"/>
            </c:ext>
          </c:extLst>
        </c:ser>
        <c:ser>
          <c:idx val="2"/>
          <c:order val="2"/>
          <c:tx>
            <c:strRef>
              <c:f>Sheet1!$E$17</c:f>
              <c:strCache>
                <c:ptCount val="1"/>
                <c:pt idx="0">
                  <c:v>AI-powered support Chatbots &amp; Virtual Assistants systems</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Sheet1!$E$18:$E$26</c:f>
              <c:numCache>
                <c:formatCode>0</c:formatCode>
                <c:ptCount val="9"/>
                <c:pt idx="0">
                  <c:v>8.2000000000000011</c:v>
                </c:pt>
                <c:pt idx="1">
                  <c:v>17.299999999999997</c:v>
                </c:pt>
                <c:pt idx="2">
                  <c:v>4.3</c:v>
                </c:pt>
                <c:pt idx="3">
                  <c:v>13.5</c:v>
                </c:pt>
                <c:pt idx="4">
                  <c:v>3.8</c:v>
                </c:pt>
                <c:pt idx="5">
                  <c:v>10.6</c:v>
                </c:pt>
                <c:pt idx="6">
                  <c:v>1.9</c:v>
                </c:pt>
                <c:pt idx="7">
                  <c:v>27.400000000000002</c:v>
                </c:pt>
                <c:pt idx="8">
                  <c:v>13</c:v>
                </c:pt>
              </c:numCache>
            </c:numRef>
          </c:val>
          <c:extLst>
            <c:ext xmlns:c16="http://schemas.microsoft.com/office/drawing/2014/chart" uri="{C3380CC4-5D6E-409C-BE32-E72D297353CC}">
              <c16:uniqueId val="{00000002-515C-4241-BD5D-EA837D54A360}"/>
            </c:ext>
          </c:extLst>
        </c:ser>
        <c:ser>
          <c:idx val="3"/>
          <c:order val="3"/>
          <c:tx>
            <c:strRef>
              <c:f>Sheet1!$F$17</c:f>
              <c:strCache>
                <c:ptCount val="1"/>
                <c:pt idx="0">
                  <c:v>SMART infrastructure</c:v>
                </c:pt>
              </c:strCache>
            </c:strRef>
          </c:tx>
          <c:spPr>
            <a:solidFill>
              <a:schemeClr val="accent4"/>
            </a:solidFill>
            <a:ln>
              <a:noFill/>
            </a:ln>
            <a:effectLst/>
            <a:sp3d/>
          </c:spPr>
          <c:invertIfNegative val="0"/>
          <c:dLbls>
            <c:dLbl>
              <c:idx val="8"/>
              <c:layout>
                <c:manualLayout>
                  <c:x val="2.3063063586589807E-3"/>
                  <c:y val="4.44444444444444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5C-4241-BD5D-EA837D54A360}"/>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Sheet1!$F$18:$F$26</c:f>
              <c:numCache>
                <c:formatCode>0</c:formatCode>
                <c:ptCount val="9"/>
                <c:pt idx="0">
                  <c:v>8.7999999999999989</c:v>
                </c:pt>
                <c:pt idx="1">
                  <c:v>16.7</c:v>
                </c:pt>
                <c:pt idx="2">
                  <c:v>5.6000000000000005</c:v>
                </c:pt>
                <c:pt idx="3">
                  <c:v>14.7</c:v>
                </c:pt>
                <c:pt idx="4">
                  <c:v>5.2</c:v>
                </c:pt>
                <c:pt idx="5">
                  <c:v>10.4</c:v>
                </c:pt>
                <c:pt idx="6">
                  <c:v>2.4</c:v>
                </c:pt>
                <c:pt idx="7">
                  <c:v>27.500000000000004</c:v>
                </c:pt>
                <c:pt idx="8">
                  <c:v>8.7999999999999989</c:v>
                </c:pt>
              </c:numCache>
            </c:numRef>
          </c:val>
          <c:extLst>
            <c:ext xmlns:c16="http://schemas.microsoft.com/office/drawing/2014/chart" uri="{C3380CC4-5D6E-409C-BE32-E72D297353CC}">
              <c16:uniqueId val="{00000004-515C-4241-BD5D-EA837D54A360}"/>
            </c:ext>
          </c:extLst>
        </c:ser>
        <c:ser>
          <c:idx val="4"/>
          <c:order val="4"/>
          <c:tx>
            <c:strRef>
              <c:f>Sheet1!$G$17</c:f>
              <c:strCache>
                <c:ptCount val="1"/>
                <c:pt idx="0">
                  <c:v>Digital graphic technologies e.g. AR and VR</c:v>
                </c:pt>
              </c:strCache>
            </c:strRef>
          </c:tx>
          <c:spPr>
            <a:solidFill>
              <a:schemeClr val="accent5"/>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Sheet1!$G$18:$G$26</c:f>
              <c:numCache>
                <c:formatCode>0</c:formatCode>
                <c:ptCount val="9"/>
                <c:pt idx="0">
                  <c:v>8</c:v>
                </c:pt>
                <c:pt idx="1">
                  <c:v>16.900000000000002</c:v>
                </c:pt>
                <c:pt idx="2">
                  <c:v>6.1</c:v>
                </c:pt>
                <c:pt idx="3">
                  <c:v>14.6</c:v>
                </c:pt>
                <c:pt idx="4">
                  <c:v>2.1999999999999997</c:v>
                </c:pt>
                <c:pt idx="5">
                  <c:v>10.8</c:v>
                </c:pt>
                <c:pt idx="6">
                  <c:v>4.8</c:v>
                </c:pt>
                <c:pt idx="7">
                  <c:v>25.2</c:v>
                </c:pt>
                <c:pt idx="8">
                  <c:v>11.5</c:v>
                </c:pt>
              </c:numCache>
            </c:numRef>
          </c:val>
          <c:extLst>
            <c:ext xmlns:c16="http://schemas.microsoft.com/office/drawing/2014/chart" uri="{C3380CC4-5D6E-409C-BE32-E72D297353CC}">
              <c16:uniqueId val="{00000005-515C-4241-BD5D-EA837D54A360}"/>
            </c:ext>
          </c:extLst>
        </c:ser>
        <c:dLbls>
          <c:showLegendKey val="0"/>
          <c:showVal val="0"/>
          <c:showCatName val="0"/>
          <c:showSerName val="0"/>
          <c:showPercent val="0"/>
          <c:showBubbleSize val="0"/>
        </c:dLbls>
        <c:gapWidth val="150"/>
        <c:shape val="box"/>
        <c:axId val="1166317296"/>
        <c:axId val="1166318736"/>
        <c:axId val="0"/>
      </c:bar3DChart>
      <c:catAx>
        <c:axId val="1166317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1166318736"/>
        <c:crosses val="autoZero"/>
        <c:auto val="1"/>
        <c:lblAlgn val="ctr"/>
        <c:lblOffset val="100"/>
        <c:noMultiLvlLbl val="0"/>
      </c:catAx>
      <c:valAx>
        <c:axId val="1166318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6631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1"/>
          </a:solidFill>
          <a:latin typeface="Arial Narrow" panose="020B0606020202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Sheet1!$B$28</c:f>
              <c:strCache>
                <c:ptCount val="1"/>
                <c:pt idx="0">
                  <c:v>Adventure, Outdoor </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Sheet1!$C$27:$G$27</c:f>
              <c:strCache>
                <c:ptCount val="5"/>
                <c:pt idx="0">
                  <c:v>Distribution and Booking platforms (Online Travel Agencies OTAs)</c:v>
                </c:pt>
                <c:pt idx="1">
                  <c:v>Secure Transactions &amp; Digital Payments systems</c:v>
                </c:pt>
                <c:pt idx="2">
                  <c:v>AI-powered support Chatbots &amp; Virtual Assistants systems</c:v>
                </c:pt>
                <c:pt idx="3">
                  <c:v>SMART infrastructure</c:v>
                </c:pt>
                <c:pt idx="4">
                  <c:v>Digital graphic technologies e.g. AR and VR</c:v>
                </c:pt>
              </c:strCache>
            </c:strRef>
          </c:cat>
          <c:val>
            <c:numRef>
              <c:f>Sheet1!$C$28:$G$28</c:f>
              <c:numCache>
                <c:formatCode>0</c:formatCode>
                <c:ptCount val="5"/>
                <c:pt idx="0">
                  <c:v>3.5000000000000004</c:v>
                </c:pt>
                <c:pt idx="1">
                  <c:v>3.2</c:v>
                </c:pt>
                <c:pt idx="2">
                  <c:v>2.9000000000000004</c:v>
                </c:pt>
                <c:pt idx="3">
                  <c:v>1.2</c:v>
                </c:pt>
                <c:pt idx="4">
                  <c:v>1.6</c:v>
                </c:pt>
              </c:numCache>
            </c:numRef>
          </c:val>
          <c:extLst>
            <c:ext xmlns:c16="http://schemas.microsoft.com/office/drawing/2014/chart" uri="{C3380CC4-5D6E-409C-BE32-E72D297353CC}">
              <c16:uniqueId val="{00000000-DD15-4B4F-99AE-4659DA34B0C6}"/>
            </c:ext>
          </c:extLst>
        </c:ser>
        <c:ser>
          <c:idx val="1"/>
          <c:order val="1"/>
          <c:tx>
            <c:strRef>
              <c:f>Sheet1!$B$29</c:f>
              <c:strCache>
                <c:ptCount val="1"/>
                <c:pt idx="0">
                  <c:v>Ecotourism, Wildlife and Nature Tourism SMMEs,</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Sheet1!$C$27:$G$27</c:f>
              <c:strCache>
                <c:ptCount val="5"/>
                <c:pt idx="0">
                  <c:v>Distribution and Booking platforms (Online Travel Agencies OTAs)</c:v>
                </c:pt>
                <c:pt idx="1">
                  <c:v>Secure Transactions &amp; Digital Payments systems</c:v>
                </c:pt>
                <c:pt idx="2">
                  <c:v>AI-powered support Chatbots &amp; Virtual Assistants systems</c:v>
                </c:pt>
                <c:pt idx="3">
                  <c:v>SMART infrastructure</c:v>
                </c:pt>
                <c:pt idx="4">
                  <c:v>Digital graphic technologies e.g. AR and VR</c:v>
                </c:pt>
              </c:strCache>
            </c:strRef>
          </c:cat>
          <c:val>
            <c:numRef>
              <c:f>Sheet1!$C$29:$G$29</c:f>
              <c:numCache>
                <c:formatCode>0</c:formatCode>
                <c:ptCount val="5"/>
                <c:pt idx="0">
                  <c:v>23.200000000000003</c:v>
                </c:pt>
                <c:pt idx="1">
                  <c:v>18.899999999999999</c:v>
                </c:pt>
                <c:pt idx="2">
                  <c:v>23</c:v>
                </c:pt>
                <c:pt idx="3">
                  <c:v>20</c:v>
                </c:pt>
                <c:pt idx="4">
                  <c:v>22.7</c:v>
                </c:pt>
              </c:numCache>
            </c:numRef>
          </c:val>
          <c:extLst>
            <c:ext xmlns:c16="http://schemas.microsoft.com/office/drawing/2014/chart" uri="{C3380CC4-5D6E-409C-BE32-E72D297353CC}">
              <c16:uniqueId val="{00000001-DD15-4B4F-99AE-4659DA34B0C6}"/>
            </c:ext>
          </c:extLst>
        </c:ser>
        <c:ser>
          <c:idx val="2"/>
          <c:order val="2"/>
          <c:tx>
            <c:strRef>
              <c:f>Sheet1!$B$30</c:f>
              <c:strCache>
                <c:ptCount val="1"/>
                <c:pt idx="0">
                  <c:v>Township &amp; Rural Tourism SMMEs</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Sheet1!$C$27:$G$27</c:f>
              <c:strCache>
                <c:ptCount val="5"/>
                <c:pt idx="0">
                  <c:v>Distribution and Booking platforms (Online Travel Agencies OTAs)</c:v>
                </c:pt>
                <c:pt idx="1">
                  <c:v>Secure Transactions &amp; Digital Payments systems</c:v>
                </c:pt>
                <c:pt idx="2">
                  <c:v>AI-powered support Chatbots &amp; Virtual Assistants systems</c:v>
                </c:pt>
                <c:pt idx="3">
                  <c:v>SMART infrastructure</c:v>
                </c:pt>
                <c:pt idx="4">
                  <c:v>Digital graphic technologies e.g. AR and VR</c:v>
                </c:pt>
              </c:strCache>
            </c:strRef>
          </c:cat>
          <c:val>
            <c:numRef>
              <c:f>Sheet1!$C$30:$G$30</c:f>
              <c:numCache>
                <c:formatCode>0</c:formatCode>
                <c:ptCount val="5"/>
                <c:pt idx="0">
                  <c:v>23.9</c:v>
                </c:pt>
                <c:pt idx="1">
                  <c:v>23</c:v>
                </c:pt>
                <c:pt idx="2">
                  <c:v>27</c:v>
                </c:pt>
                <c:pt idx="3">
                  <c:v>25.3</c:v>
                </c:pt>
                <c:pt idx="4">
                  <c:v>27.500000000000004</c:v>
                </c:pt>
              </c:numCache>
            </c:numRef>
          </c:val>
          <c:extLst>
            <c:ext xmlns:c16="http://schemas.microsoft.com/office/drawing/2014/chart" uri="{C3380CC4-5D6E-409C-BE32-E72D297353CC}">
              <c16:uniqueId val="{00000002-DD15-4B4F-99AE-4659DA34B0C6}"/>
            </c:ext>
          </c:extLst>
        </c:ser>
        <c:ser>
          <c:idx val="3"/>
          <c:order val="3"/>
          <c:tx>
            <c:strRef>
              <c:f>Sheet1!$B$31</c:f>
              <c:strCache>
                <c:ptCount val="1"/>
                <c:pt idx="0">
                  <c:v>Historical Tours and Indigenous Cultural/Traditional Experiences</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Sheet1!$C$27:$G$27</c:f>
              <c:strCache>
                <c:ptCount val="5"/>
                <c:pt idx="0">
                  <c:v>Distribution and Booking platforms (Online Travel Agencies OTAs)</c:v>
                </c:pt>
                <c:pt idx="1">
                  <c:v>Secure Transactions &amp; Digital Payments systems</c:v>
                </c:pt>
                <c:pt idx="2">
                  <c:v>AI-powered support Chatbots &amp; Virtual Assistants systems</c:v>
                </c:pt>
                <c:pt idx="3">
                  <c:v>SMART infrastructure</c:v>
                </c:pt>
                <c:pt idx="4">
                  <c:v>Digital graphic technologies e.g. AR and VR</c:v>
                </c:pt>
              </c:strCache>
            </c:strRef>
          </c:cat>
          <c:val>
            <c:numRef>
              <c:f>Sheet1!$C$31:$G$31</c:f>
              <c:numCache>
                <c:formatCode>0</c:formatCode>
                <c:ptCount val="5"/>
                <c:pt idx="0">
                  <c:v>49.3</c:v>
                </c:pt>
                <c:pt idx="1">
                  <c:v>54.800000000000004</c:v>
                </c:pt>
                <c:pt idx="2">
                  <c:v>47.099999999999994</c:v>
                </c:pt>
                <c:pt idx="3">
                  <c:v>53.5</c:v>
                </c:pt>
                <c:pt idx="4">
                  <c:v>48.199999999999996</c:v>
                </c:pt>
              </c:numCache>
            </c:numRef>
          </c:val>
          <c:extLst>
            <c:ext xmlns:c16="http://schemas.microsoft.com/office/drawing/2014/chart" uri="{C3380CC4-5D6E-409C-BE32-E72D297353CC}">
              <c16:uniqueId val="{00000003-DD15-4B4F-99AE-4659DA34B0C6}"/>
            </c:ext>
          </c:extLst>
        </c:ser>
        <c:dLbls>
          <c:showLegendKey val="0"/>
          <c:showVal val="0"/>
          <c:showCatName val="0"/>
          <c:showSerName val="0"/>
          <c:showPercent val="0"/>
          <c:showBubbleSize val="0"/>
        </c:dLbls>
        <c:gapWidth val="150"/>
        <c:shape val="box"/>
        <c:axId val="1101246928"/>
        <c:axId val="1101245968"/>
        <c:axId val="0"/>
      </c:bar3DChart>
      <c:catAx>
        <c:axId val="1101246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1101245968"/>
        <c:crosses val="autoZero"/>
        <c:auto val="1"/>
        <c:lblAlgn val="ctr"/>
        <c:lblOffset val="100"/>
        <c:noMultiLvlLbl val="0"/>
      </c:catAx>
      <c:valAx>
        <c:axId val="11012459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0124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1"/>
          </a:solidFill>
          <a:latin typeface="Arial Narrow" panose="020B0606020202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Sheet1!$B$13</c:f>
              <c:strCache>
                <c:ptCount val="1"/>
                <c:pt idx="0">
                  <c:v>Adventure, Outdoor </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Sheet1!$C$12:$G$12</c:f>
              <c:strCache>
                <c:ptCount val="5"/>
                <c:pt idx="0">
                  <c:v>Distribution and Booking platforms (Online Travel Agencies OTAs)</c:v>
                </c:pt>
                <c:pt idx="1">
                  <c:v>Secure Transactions &amp; Digital Payments systems</c:v>
                </c:pt>
                <c:pt idx="2">
                  <c:v>AI-powered support Chatbots &amp; Virtual Assistants systems</c:v>
                </c:pt>
                <c:pt idx="3">
                  <c:v>SMART infrastructure</c:v>
                </c:pt>
                <c:pt idx="4">
                  <c:v>Digital graphic technologies e.g. AR and VR</c:v>
                </c:pt>
              </c:strCache>
            </c:strRef>
          </c:cat>
          <c:val>
            <c:numRef>
              <c:f>Sheet1!$C$13:$G$13</c:f>
              <c:numCache>
                <c:formatCode>0</c:formatCode>
                <c:ptCount val="5"/>
                <c:pt idx="0">
                  <c:v>25</c:v>
                </c:pt>
                <c:pt idx="1">
                  <c:v>19.400000000000002</c:v>
                </c:pt>
                <c:pt idx="2">
                  <c:v>16</c:v>
                </c:pt>
                <c:pt idx="3">
                  <c:v>20</c:v>
                </c:pt>
                <c:pt idx="4">
                  <c:v>17.599999999999998</c:v>
                </c:pt>
              </c:numCache>
            </c:numRef>
          </c:val>
          <c:extLst>
            <c:ext xmlns:c16="http://schemas.microsoft.com/office/drawing/2014/chart" uri="{C3380CC4-5D6E-409C-BE32-E72D297353CC}">
              <c16:uniqueId val="{00000000-79F7-4B12-AC14-1E717E37D331}"/>
            </c:ext>
          </c:extLst>
        </c:ser>
        <c:ser>
          <c:idx val="1"/>
          <c:order val="1"/>
          <c:tx>
            <c:strRef>
              <c:f>Sheet1!$B$14</c:f>
              <c:strCache>
                <c:ptCount val="1"/>
                <c:pt idx="0">
                  <c:v>Ecotourism, Wildlife and Nature Tourism SMMEs,</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Sheet1!$C$12:$G$12</c:f>
              <c:strCache>
                <c:ptCount val="5"/>
                <c:pt idx="0">
                  <c:v>Distribution and Booking platforms (Online Travel Agencies OTAs)</c:v>
                </c:pt>
                <c:pt idx="1">
                  <c:v>Secure Transactions &amp; Digital Payments systems</c:v>
                </c:pt>
                <c:pt idx="2">
                  <c:v>AI-powered support Chatbots &amp; Virtual Assistants systems</c:v>
                </c:pt>
                <c:pt idx="3">
                  <c:v>SMART infrastructure</c:v>
                </c:pt>
                <c:pt idx="4">
                  <c:v>Digital graphic technologies e.g. AR and VR</c:v>
                </c:pt>
              </c:strCache>
            </c:strRef>
          </c:cat>
          <c:val>
            <c:numRef>
              <c:f>Sheet1!$C$14:$G$14</c:f>
              <c:numCache>
                <c:formatCode>0</c:formatCode>
                <c:ptCount val="5"/>
                <c:pt idx="0">
                  <c:v>32.800000000000004</c:v>
                </c:pt>
                <c:pt idx="1">
                  <c:v>25.4</c:v>
                </c:pt>
                <c:pt idx="2">
                  <c:v>20</c:v>
                </c:pt>
                <c:pt idx="3">
                  <c:v>30</c:v>
                </c:pt>
                <c:pt idx="4">
                  <c:v>23.5</c:v>
                </c:pt>
              </c:numCache>
            </c:numRef>
          </c:val>
          <c:extLst>
            <c:ext xmlns:c16="http://schemas.microsoft.com/office/drawing/2014/chart" uri="{C3380CC4-5D6E-409C-BE32-E72D297353CC}">
              <c16:uniqueId val="{00000001-79F7-4B12-AC14-1E717E37D331}"/>
            </c:ext>
          </c:extLst>
        </c:ser>
        <c:ser>
          <c:idx val="2"/>
          <c:order val="2"/>
          <c:tx>
            <c:strRef>
              <c:f>Sheet1!$B$15</c:f>
              <c:strCache>
                <c:ptCount val="1"/>
                <c:pt idx="0">
                  <c:v>Township &amp; Rural Tourism SMMEs</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Sheet1!$C$12:$G$12</c:f>
              <c:strCache>
                <c:ptCount val="5"/>
                <c:pt idx="0">
                  <c:v>Distribution and Booking platforms (Online Travel Agencies OTAs)</c:v>
                </c:pt>
                <c:pt idx="1">
                  <c:v>Secure Transactions &amp; Digital Payments systems</c:v>
                </c:pt>
                <c:pt idx="2">
                  <c:v>AI-powered support Chatbots &amp; Virtual Assistants systems</c:v>
                </c:pt>
                <c:pt idx="3">
                  <c:v>SMART infrastructure</c:v>
                </c:pt>
                <c:pt idx="4">
                  <c:v>Digital graphic technologies e.g. AR and VR</c:v>
                </c:pt>
              </c:strCache>
            </c:strRef>
          </c:cat>
          <c:val>
            <c:numRef>
              <c:f>Sheet1!$C$15:$G$15</c:f>
              <c:numCache>
                <c:formatCode>0</c:formatCode>
                <c:ptCount val="5"/>
                <c:pt idx="0">
                  <c:v>21.9</c:v>
                </c:pt>
                <c:pt idx="1">
                  <c:v>26.900000000000002</c:v>
                </c:pt>
                <c:pt idx="2">
                  <c:v>16</c:v>
                </c:pt>
                <c:pt idx="3">
                  <c:v>20</c:v>
                </c:pt>
                <c:pt idx="4">
                  <c:v>23.5</c:v>
                </c:pt>
              </c:numCache>
            </c:numRef>
          </c:val>
          <c:extLst>
            <c:ext xmlns:c16="http://schemas.microsoft.com/office/drawing/2014/chart" uri="{C3380CC4-5D6E-409C-BE32-E72D297353CC}">
              <c16:uniqueId val="{00000002-79F7-4B12-AC14-1E717E37D331}"/>
            </c:ext>
          </c:extLst>
        </c:ser>
        <c:ser>
          <c:idx val="3"/>
          <c:order val="3"/>
          <c:tx>
            <c:strRef>
              <c:f>Sheet1!$B$16</c:f>
              <c:strCache>
                <c:ptCount val="1"/>
                <c:pt idx="0">
                  <c:v>Historical Tours and Indigenous Cultural/Traditional Experiences</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Sheet1!$C$12:$G$12</c:f>
              <c:strCache>
                <c:ptCount val="5"/>
                <c:pt idx="0">
                  <c:v>Distribution and Booking platforms (Online Travel Agencies OTAs)</c:v>
                </c:pt>
                <c:pt idx="1">
                  <c:v>Secure Transactions &amp; Digital Payments systems</c:v>
                </c:pt>
                <c:pt idx="2">
                  <c:v>AI-powered support Chatbots &amp; Virtual Assistants systems</c:v>
                </c:pt>
                <c:pt idx="3">
                  <c:v>SMART infrastructure</c:v>
                </c:pt>
                <c:pt idx="4">
                  <c:v>Digital graphic technologies e.g. AR and VR</c:v>
                </c:pt>
              </c:strCache>
            </c:strRef>
          </c:cat>
          <c:val>
            <c:numRef>
              <c:f>Sheet1!$C$16:$G$16</c:f>
              <c:numCache>
                <c:formatCode>0</c:formatCode>
                <c:ptCount val="5"/>
                <c:pt idx="0">
                  <c:v>20.3</c:v>
                </c:pt>
                <c:pt idx="1">
                  <c:v>28.4</c:v>
                </c:pt>
                <c:pt idx="2">
                  <c:v>48</c:v>
                </c:pt>
                <c:pt idx="3">
                  <c:v>30</c:v>
                </c:pt>
                <c:pt idx="4">
                  <c:v>35.299999999999997</c:v>
                </c:pt>
              </c:numCache>
            </c:numRef>
          </c:val>
          <c:extLst>
            <c:ext xmlns:c16="http://schemas.microsoft.com/office/drawing/2014/chart" uri="{C3380CC4-5D6E-409C-BE32-E72D297353CC}">
              <c16:uniqueId val="{00000003-79F7-4B12-AC14-1E717E37D331}"/>
            </c:ext>
          </c:extLst>
        </c:ser>
        <c:dLbls>
          <c:showLegendKey val="0"/>
          <c:showVal val="0"/>
          <c:showCatName val="0"/>
          <c:showSerName val="0"/>
          <c:showPercent val="0"/>
          <c:showBubbleSize val="0"/>
        </c:dLbls>
        <c:gapWidth val="150"/>
        <c:shape val="box"/>
        <c:axId val="1060208224"/>
        <c:axId val="1060207744"/>
        <c:axId val="0"/>
      </c:bar3DChart>
      <c:catAx>
        <c:axId val="10602082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1060207744"/>
        <c:crosses val="autoZero"/>
        <c:auto val="1"/>
        <c:lblAlgn val="ctr"/>
        <c:lblOffset val="100"/>
        <c:noMultiLvlLbl val="0"/>
      </c:catAx>
      <c:valAx>
        <c:axId val="106020774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6020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1"/>
          </a:solidFill>
          <a:latin typeface="Arial Narrow" panose="020B0606020202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Sheet3!$C$38</c:f>
              <c:strCache>
                <c:ptCount val="1"/>
                <c:pt idx="0">
                  <c:v>Survey respondents</c:v>
                </c:pt>
              </c:strCache>
            </c:strRef>
          </c:tx>
          <c:spPr>
            <a:solidFill>
              <a:srgbClr val="156082">
                <a:lumMod val="75000"/>
              </a:srgbClr>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Sheet3!$B$39:$B$47</c:f>
              <c:strCache>
                <c:ptCount val="9"/>
                <c:pt idx="0">
                  <c:v>Marketing &amp; promotion </c:v>
                </c:pt>
                <c:pt idx="1">
                  <c:v>Customer engagement</c:v>
                </c:pt>
                <c:pt idx="2">
                  <c:v>Online sales/bookings </c:v>
                </c:pt>
                <c:pt idx="3">
                  <c:v>Data management </c:v>
                </c:pt>
                <c:pt idx="4">
                  <c:v>Internal communication</c:v>
                </c:pt>
                <c:pt idx="5">
                  <c:v>Sense of control</c:v>
                </c:pt>
                <c:pt idx="6">
                  <c:v>Sense of fun and excitement </c:v>
                </c:pt>
                <c:pt idx="7">
                  <c:v>Sense of self-improvement </c:v>
                </c:pt>
                <c:pt idx="8">
                  <c:v>Other</c:v>
                </c:pt>
              </c:strCache>
            </c:strRef>
          </c:cat>
          <c:val>
            <c:numRef>
              <c:f>Sheet3!$C$39:$C$47</c:f>
              <c:numCache>
                <c:formatCode>0%</c:formatCode>
                <c:ptCount val="9"/>
                <c:pt idx="0">
                  <c:v>0.22718052738336714</c:v>
                </c:pt>
                <c:pt idx="1">
                  <c:v>0.17647058823529413</c:v>
                </c:pt>
                <c:pt idx="2">
                  <c:v>0.17849898580121704</c:v>
                </c:pt>
                <c:pt idx="3">
                  <c:v>0.10547667342799188</c:v>
                </c:pt>
                <c:pt idx="4">
                  <c:v>9.330628803245436E-2</c:v>
                </c:pt>
                <c:pt idx="5">
                  <c:v>4.665314401622718E-2</c:v>
                </c:pt>
                <c:pt idx="6">
                  <c:v>4.2596348884381338E-2</c:v>
                </c:pt>
                <c:pt idx="7">
                  <c:v>6.0851926977687626E-2</c:v>
                </c:pt>
                <c:pt idx="8">
                  <c:v>6.8965517241379309E-2</c:v>
                </c:pt>
              </c:numCache>
            </c:numRef>
          </c:val>
          <c:extLst>
            <c:ext xmlns:c16="http://schemas.microsoft.com/office/drawing/2014/chart" uri="{C3380CC4-5D6E-409C-BE32-E72D297353CC}">
              <c16:uniqueId val="{00000000-0EE9-4842-8575-803FFC87F508}"/>
            </c:ext>
          </c:extLst>
        </c:ser>
        <c:ser>
          <c:idx val="1"/>
          <c:order val="1"/>
          <c:tx>
            <c:strRef>
              <c:f>Sheet3!$D$38</c:f>
              <c:strCache>
                <c:ptCount val="1"/>
                <c:pt idx="0">
                  <c:v>Digital Ecosystem analysis</c:v>
                </c:pt>
              </c:strCache>
            </c:strRef>
          </c:tx>
          <c:spPr>
            <a:solidFill>
              <a:srgbClr val="E97132"/>
            </a:solidFill>
            <a:ln>
              <a:noFill/>
            </a:ln>
            <a:effectLst/>
            <a:sp3d/>
          </c:spPr>
          <c:invertIfNegative val="0"/>
          <c:dLbls>
            <c:dLbl>
              <c:idx val="0"/>
              <c:layout>
                <c:manualLayout>
                  <c:x val="1.0722710701265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E9-4842-8575-803FFC87F508}"/>
                </c:ext>
              </c:extLst>
            </c:dLbl>
            <c:dLbl>
              <c:idx val="1"/>
              <c:layout>
                <c:manualLayout>
                  <c:x val="6.43362642075916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E9-4842-8575-803FFC87F508}"/>
                </c:ext>
              </c:extLst>
            </c:dLbl>
            <c:dLbl>
              <c:idx val="2"/>
              <c:layout>
                <c:manualLayout>
                  <c:x val="6.4336264207591675E-3"/>
                  <c:y val="-1.689688621893897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E9-4842-8575-803FFC87F508}"/>
                </c:ext>
              </c:extLst>
            </c:dLbl>
            <c:dLbl>
              <c:idx val="3"/>
              <c:layout>
                <c:manualLayout>
                  <c:x val="6.43362642075916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E9-4842-8575-803FFC87F508}"/>
                </c:ext>
              </c:extLst>
            </c:dLbl>
            <c:dLbl>
              <c:idx val="4"/>
              <c:layout>
                <c:manualLayout>
                  <c:x val="1.0722710701265202E-2"/>
                  <c:y val="-1.689688621893897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E9-4842-8575-803FFC87F508}"/>
                </c:ext>
              </c:extLst>
            </c:dLbl>
            <c:dLbl>
              <c:idx val="5"/>
              <c:layout>
                <c:manualLayout>
                  <c:x val="1.501179498177139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E9-4842-8575-803FFC87F508}"/>
                </c:ext>
              </c:extLst>
            </c:dLbl>
            <c:dLbl>
              <c:idx val="6"/>
              <c:layout>
                <c:manualLayout>
                  <c:x val="6.43362642075916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E9-4842-8575-803FFC87F508}"/>
                </c:ext>
              </c:extLst>
            </c:dLbl>
            <c:dLbl>
              <c:idx val="7"/>
              <c:layout>
                <c:manualLayout>
                  <c:x val="1.072271070126528E-2"/>
                  <c:y val="-3.686635944700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EE9-4842-8575-803FFC87F508}"/>
                </c:ext>
              </c:extLst>
            </c:dLbl>
            <c:dLbl>
              <c:idx val="8"/>
              <c:layout>
                <c:manualLayout>
                  <c:x val="1.0722710701265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EE9-4842-8575-803FFC87F508}"/>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Sheet3!$B$39:$B$47</c:f>
              <c:strCache>
                <c:ptCount val="9"/>
                <c:pt idx="0">
                  <c:v>Marketing &amp; promotion </c:v>
                </c:pt>
                <c:pt idx="1">
                  <c:v>Customer engagement</c:v>
                </c:pt>
                <c:pt idx="2">
                  <c:v>Online sales/bookings </c:v>
                </c:pt>
                <c:pt idx="3">
                  <c:v>Data management </c:v>
                </c:pt>
                <c:pt idx="4">
                  <c:v>Internal communication</c:v>
                </c:pt>
                <c:pt idx="5">
                  <c:v>Sense of control</c:v>
                </c:pt>
                <c:pt idx="6">
                  <c:v>Sense of fun and excitement </c:v>
                </c:pt>
                <c:pt idx="7">
                  <c:v>Sense of self-improvement </c:v>
                </c:pt>
                <c:pt idx="8">
                  <c:v>Other</c:v>
                </c:pt>
              </c:strCache>
            </c:strRef>
          </c:cat>
          <c:val>
            <c:numRef>
              <c:f>Sheet3!$D$39:$D$47</c:f>
              <c:numCache>
                <c:formatCode>0%</c:formatCode>
                <c:ptCount val="9"/>
                <c:pt idx="0">
                  <c:v>0.19524495677233433</c:v>
                </c:pt>
                <c:pt idx="1">
                  <c:v>0.21001440922190201</c:v>
                </c:pt>
                <c:pt idx="2">
                  <c:v>0.18984149855907781</c:v>
                </c:pt>
                <c:pt idx="3">
                  <c:v>0.19488472622478387</c:v>
                </c:pt>
                <c:pt idx="4">
                  <c:v>0.17795389048991356</c:v>
                </c:pt>
              </c:numCache>
            </c:numRef>
          </c:val>
          <c:extLst>
            <c:ext xmlns:c16="http://schemas.microsoft.com/office/drawing/2014/chart" uri="{C3380CC4-5D6E-409C-BE32-E72D297353CC}">
              <c16:uniqueId val="{0000000A-0EE9-4842-8575-803FFC87F508}"/>
            </c:ext>
          </c:extLst>
        </c:ser>
        <c:dLbls>
          <c:showLegendKey val="0"/>
          <c:showVal val="0"/>
          <c:showCatName val="0"/>
          <c:showSerName val="0"/>
          <c:showPercent val="0"/>
          <c:showBubbleSize val="0"/>
        </c:dLbls>
        <c:gapWidth val="150"/>
        <c:shape val="box"/>
        <c:axId val="1099125680"/>
        <c:axId val="1099126160"/>
        <c:axId val="0"/>
      </c:bar3DChart>
      <c:catAx>
        <c:axId val="1099125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n-US"/>
          </a:p>
        </c:txPr>
        <c:crossAx val="1099126160"/>
        <c:crosses val="autoZero"/>
        <c:auto val="1"/>
        <c:lblAlgn val="ctr"/>
        <c:lblOffset val="100"/>
        <c:noMultiLvlLbl val="0"/>
      </c:catAx>
      <c:valAx>
        <c:axId val="109912616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99125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Arial Narrow" panose="020B060602020203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Sheet2!$C$2</c:f>
              <c:strCache>
                <c:ptCount val="1"/>
                <c:pt idx="0">
                  <c:v>Marketing &amp; promotion</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Sheet2!$C$3:$C$11</c:f>
              <c:numCache>
                <c:formatCode>0</c:formatCode>
                <c:ptCount val="9"/>
                <c:pt idx="0">
                  <c:v>22.3</c:v>
                </c:pt>
                <c:pt idx="1">
                  <c:v>25</c:v>
                </c:pt>
                <c:pt idx="2">
                  <c:v>2.7</c:v>
                </c:pt>
                <c:pt idx="3">
                  <c:v>4.5</c:v>
                </c:pt>
                <c:pt idx="4">
                  <c:v>4.5</c:v>
                </c:pt>
                <c:pt idx="5">
                  <c:v>15.2</c:v>
                </c:pt>
                <c:pt idx="6">
                  <c:v>0.89999999999999991</c:v>
                </c:pt>
                <c:pt idx="7">
                  <c:v>15.2</c:v>
                </c:pt>
                <c:pt idx="8">
                  <c:v>9.8000000000000007</c:v>
                </c:pt>
              </c:numCache>
            </c:numRef>
          </c:val>
          <c:extLst>
            <c:ext xmlns:c16="http://schemas.microsoft.com/office/drawing/2014/chart" uri="{C3380CC4-5D6E-409C-BE32-E72D297353CC}">
              <c16:uniqueId val="{00000000-2B27-423E-BE2D-FC1B95829B23}"/>
            </c:ext>
          </c:extLst>
        </c:ser>
        <c:ser>
          <c:idx val="1"/>
          <c:order val="1"/>
          <c:tx>
            <c:strRef>
              <c:f>Sheet2!$D$2</c:f>
              <c:strCache>
                <c:ptCount val="1"/>
                <c:pt idx="0">
                  <c:v>Customer engagement</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Sheet2!$D$3:$D$11</c:f>
              <c:numCache>
                <c:formatCode>0</c:formatCode>
                <c:ptCount val="9"/>
                <c:pt idx="0">
                  <c:v>20.7</c:v>
                </c:pt>
                <c:pt idx="1">
                  <c:v>21.8</c:v>
                </c:pt>
                <c:pt idx="2">
                  <c:v>4.5999999999999996</c:v>
                </c:pt>
                <c:pt idx="3">
                  <c:v>5.7</c:v>
                </c:pt>
                <c:pt idx="4">
                  <c:v>2.2999999999999998</c:v>
                </c:pt>
                <c:pt idx="5">
                  <c:v>17.2</c:v>
                </c:pt>
                <c:pt idx="6">
                  <c:v>1.0999999999999999</c:v>
                </c:pt>
                <c:pt idx="7">
                  <c:v>18.399999999999999</c:v>
                </c:pt>
                <c:pt idx="8">
                  <c:v>8</c:v>
                </c:pt>
              </c:numCache>
            </c:numRef>
          </c:val>
          <c:extLst>
            <c:ext xmlns:c16="http://schemas.microsoft.com/office/drawing/2014/chart" uri="{C3380CC4-5D6E-409C-BE32-E72D297353CC}">
              <c16:uniqueId val="{00000001-2B27-423E-BE2D-FC1B95829B23}"/>
            </c:ext>
          </c:extLst>
        </c:ser>
        <c:ser>
          <c:idx val="2"/>
          <c:order val="2"/>
          <c:tx>
            <c:strRef>
              <c:f>Sheet2!$E$2</c:f>
              <c:strCache>
                <c:ptCount val="1"/>
                <c:pt idx="0">
                  <c:v>Online sales/bookings</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Sheet2!$E$3:$E$11</c:f>
              <c:numCache>
                <c:formatCode>0</c:formatCode>
                <c:ptCount val="9"/>
                <c:pt idx="0">
                  <c:v>20.5</c:v>
                </c:pt>
                <c:pt idx="1">
                  <c:v>18.2</c:v>
                </c:pt>
                <c:pt idx="2">
                  <c:v>4.5</c:v>
                </c:pt>
                <c:pt idx="3">
                  <c:v>8</c:v>
                </c:pt>
                <c:pt idx="4">
                  <c:v>5.7</c:v>
                </c:pt>
                <c:pt idx="5">
                  <c:v>14.799999999999999</c:v>
                </c:pt>
                <c:pt idx="6">
                  <c:v>2.2999999999999998</c:v>
                </c:pt>
                <c:pt idx="7">
                  <c:v>14.799999999999999</c:v>
                </c:pt>
                <c:pt idx="8">
                  <c:v>11.4</c:v>
                </c:pt>
              </c:numCache>
            </c:numRef>
          </c:val>
          <c:extLst>
            <c:ext xmlns:c16="http://schemas.microsoft.com/office/drawing/2014/chart" uri="{C3380CC4-5D6E-409C-BE32-E72D297353CC}">
              <c16:uniqueId val="{00000002-2B27-423E-BE2D-FC1B95829B23}"/>
            </c:ext>
          </c:extLst>
        </c:ser>
        <c:ser>
          <c:idx val="3"/>
          <c:order val="3"/>
          <c:tx>
            <c:strRef>
              <c:f>Sheet2!$F$2</c:f>
              <c:strCache>
                <c:ptCount val="1"/>
                <c:pt idx="0">
                  <c:v>Data management</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Sheet2!$F$3:$F$11</c:f>
              <c:numCache>
                <c:formatCode>0</c:formatCode>
                <c:ptCount val="9"/>
                <c:pt idx="0">
                  <c:v>26.900000000000002</c:v>
                </c:pt>
                <c:pt idx="1">
                  <c:v>13.5</c:v>
                </c:pt>
                <c:pt idx="2">
                  <c:v>3.8</c:v>
                </c:pt>
                <c:pt idx="3">
                  <c:v>3.8</c:v>
                </c:pt>
                <c:pt idx="4">
                  <c:v>1.9</c:v>
                </c:pt>
                <c:pt idx="5">
                  <c:v>17.299999999999997</c:v>
                </c:pt>
                <c:pt idx="7">
                  <c:v>25</c:v>
                </c:pt>
                <c:pt idx="8">
                  <c:v>7.7</c:v>
                </c:pt>
              </c:numCache>
            </c:numRef>
          </c:val>
          <c:extLst>
            <c:ext xmlns:c16="http://schemas.microsoft.com/office/drawing/2014/chart" uri="{C3380CC4-5D6E-409C-BE32-E72D297353CC}">
              <c16:uniqueId val="{00000003-2B27-423E-BE2D-FC1B95829B23}"/>
            </c:ext>
          </c:extLst>
        </c:ser>
        <c:ser>
          <c:idx val="4"/>
          <c:order val="4"/>
          <c:tx>
            <c:strRef>
              <c:f>Sheet2!$G$2</c:f>
              <c:strCache>
                <c:ptCount val="1"/>
                <c:pt idx="0">
                  <c:v>Internal communication</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Sheet2!$G$3:$G$11</c:f>
              <c:numCache>
                <c:formatCode>0</c:formatCode>
                <c:ptCount val="9"/>
                <c:pt idx="0">
                  <c:v>21.7</c:v>
                </c:pt>
                <c:pt idx="1">
                  <c:v>17.399999999999999</c:v>
                </c:pt>
                <c:pt idx="2">
                  <c:v>4.3</c:v>
                </c:pt>
                <c:pt idx="3">
                  <c:v>6.5</c:v>
                </c:pt>
                <c:pt idx="4">
                  <c:v>2.1999999999999997</c:v>
                </c:pt>
                <c:pt idx="5">
                  <c:v>15.2</c:v>
                </c:pt>
                <c:pt idx="6">
                  <c:v>2.1999999999999997</c:v>
                </c:pt>
                <c:pt idx="7">
                  <c:v>21.7</c:v>
                </c:pt>
                <c:pt idx="8">
                  <c:v>8.6999999999999993</c:v>
                </c:pt>
              </c:numCache>
            </c:numRef>
          </c:val>
          <c:extLst>
            <c:ext xmlns:c16="http://schemas.microsoft.com/office/drawing/2014/chart" uri="{C3380CC4-5D6E-409C-BE32-E72D297353CC}">
              <c16:uniqueId val="{00000004-2B27-423E-BE2D-FC1B95829B23}"/>
            </c:ext>
          </c:extLst>
        </c:ser>
        <c:ser>
          <c:idx val="5"/>
          <c:order val="5"/>
          <c:tx>
            <c:strRef>
              <c:f>Sheet2!$H$2</c:f>
              <c:strCache>
                <c:ptCount val="1"/>
                <c:pt idx="0">
                  <c:v>Sense of control</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Sheet2!$H$3:$H$11</c:f>
              <c:numCache>
                <c:formatCode>0</c:formatCode>
                <c:ptCount val="9"/>
                <c:pt idx="0">
                  <c:v>21.7</c:v>
                </c:pt>
                <c:pt idx="1">
                  <c:v>13</c:v>
                </c:pt>
                <c:pt idx="2">
                  <c:v>8.6999999999999993</c:v>
                </c:pt>
                <c:pt idx="3">
                  <c:v>8.6999999999999993</c:v>
                </c:pt>
                <c:pt idx="5">
                  <c:v>21.7</c:v>
                </c:pt>
                <c:pt idx="7">
                  <c:v>17.399999999999999</c:v>
                </c:pt>
                <c:pt idx="8">
                  <c:v>8.6999999999999993</c:v>
                </c:pt>
              </c:numCache>
            </c:numRef>
          </c:val>
          <c:extLst>
            <c:ext xmlns:c16="http://schemas.microsoft.com/office/drawing/2014/chart" uri="{C3380CC4-5D6E-409C-BE32-E72D297353CC}">
              <c16:uniqueId val="{00000005-2B27-423E-BE2D-FC1B95829B23}"/>
            </c:ext>
          </c:extLst>
        </c:ser>
        <c:ser>
          <c:idx val="6"/>
          <c:order val="6"/>
          <c:tx>
            <c:strRef>
              <c:f>Sheet2!$I$2</c:f>
              <c:strCache>
                <c:ptCount val="1"/>
                <c:pt idx="0">
                  <c:v>Sense of fun and excitement</c:v>
                </c:pt>
              </c:strCache>
            </c:strRef>
          </c:tx>
          <c:spPr>
            <a:solidFill>
              <a:schemeClr val="accent1">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Sheet2!$I$3:$I$11</c:f>
              <c:numCache>
                <c:formatCode>0</c:formatCode>
                <c:ptCount val="9"/>
                <c:pt idx="0">
                  <c:v>28.599999999999998</c:v>
                </c:pt>
                <c:pt idx="1">
                  <c:v>9.5</c:v>
                </c:pt>
                <c:pt idx="2">
                  <c:v>14.299999999999999</c:v>
                </c:pt>
                <c:pt idx="3">
                  <c:v>4.8</c:v>
                </c:pt>
                <c:pt idx="4">
                  <c:v>4.8</c:v>
                </c:pt>
                <c:pt idx="5">
                  <c:v>14.299999999999999</c:v>
                </c:pt>
                <c:pt idx="7">
                  <c:v>19</c:v>
                </c:pt>
                <c:pt idx="8">
                  <c:v>4.8</c:v>
                </c:pt>
              </c:numCache>
            </c:numRef>
          </c:val>
          <c:extLst>
            <c:ext xmlns:c16="http://schemas.microsoft.com/office/drawing/2014/chart" uri="{C3380CC4-5D6E-409C-BE32-E72D297353CC}">
              <c16:uniqueId val="{00000006-2B27-423E-BE2D-FC1B95829B23}"/>
            </c:ext>
          </c:extLst>
        </c:ser>
        <c:ser>
          <c:idx val="7"/>
          <c:order val="7"/>
          <c:tx>
            <c:strRef>
              <c:f>Sheet2!$J$2</c:f>
              <c:strCache>
                <c:ptCount val="1"/>
                <c:pt idx="0">
                  <c:v>Sense of self-improvement Other</c:v>
                </c:pt>
              </c:strCache>
            </c:strRef>
          </c:tx>
          <c:spPr>
            <a:solidFill>
              <a:schemeClr val="accent2">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Sheet2!$B$3:$B$11</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Sheet2!$J$3:$J$11</c:f>
              <c:numCache>
                <c:formatCode>0</c:formatCode>
                <c:ptCount val="9"/>
                <c:pt idx="0">
                  <c:v>16.7</c:v>
                </c:pt>
                <c:pt idx="1">
                  <c:v>16.7</c:v>
                </c:pt>
                <c:pt idx="2">
                  <c:v>6.7</c:v>
                </c:pt>
                <c:pt idx="3">
                  <c:v>6.7</c:v>
                </c:pt>
                <c:pt idx="4">
                  <c:v>3.3000000000000003</c:v>
                </c:pt>
                <c:pt idx="5">
                  <c:v>23.3</c:v>
                </c:pt>
                <c:pt idx="7">
                  <c:v>23.3</c:v>
                </c:pt>
                <c:pt idx="8">
                  <c:v>3.3000000000000003</c:v>
                </c:pt>
              </c:numCache>
            </c:numRef>
          </c:val>
          <c:extLst>
            <c:ext xmlns:c16="http://schemas.microsoft.com/office/drawing/2014/chart" uri="{C3380CC4-5D6E-409C-BE32-E72D297353CC}">
              <c16:uniqueId val="{00000007-2B27-423E-BE2D-FC1B95829B23}"/>
            </c:ext>
          </c:extLst>
        </c:ser>
        <c:dLbls>
          <c:showLegendKey val="0"/>
          <c:showVal val="0"/>
          <c:showCatName val="0"/>
          <c:showSerName val="0"/>
          <c:showPercent val="0"/>
          <c:showBubbleSize val="0"/>
        </c:dLbls>
        <c:gapWidth val="150"/>
        <c:shape val="box"/>
        <c:axId val="1603617039"/>
        <c:axId val="1603617999"/>
        <c:axId val="0"/>
      </c:bar3DChart>
      <c:catAx>
        <c:axId val="16036170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1603617999"/>
        <c:crosses val="autoZero"/>
        <c:auto val="1"/>
        <c:lblAlgn val="ctr"/>
        <c:lblOffset val="100"/>
        <c:noMultiLvlLbl val="0"/>
      </c:catAx>
      <c:valAx>
        <c:axId val="1603617999"/>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603617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1"/>
          </a:solidFill>
          <a:latin typeface="Arial Narrow" panose="020B0606020202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749999999999997E-3"/>
          <c:y val="3.0968169842123295E-2"/>
          <c:w val="0.9770833333333333"/>
          <c:h val="0.71316321973054442"/>
        </c:manualLayout>
      </c:layout>
      <c:bar3DChart>
        <c:barDir val="col"/>
        <c:grouping val="clustered"/>
        <c:varyColors val="0"/>
        <c:ser>
          <c:idx val="0"/>
          <c:order val="0"/>
          <c:tx>
            <c:strRef>
              <c:f>Sheet2!$C$17</c:f>
              <c:strCache>
                <c:ptCount val="1"/>
                <c:pt idx="0">
                  <c:v>Marketing &amp; promotion</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Sheet2!$C$18:$C$26</c:f>
              <c:numCache>
                <c:formatCode>0</c:formatCode>
                <c:ptCount val="9"/>
                <c:pt idx="0">
                  <c:v>8.5</c:v>
                </c:pt>
                <c:pt idx="1">
                  <c:v>17</c:v>
                </c:pt>
                <c:pt idx="2">
                  <c:v>5</c:v>
                </c:pt>
                <c:pt idx="3">
                  <c:v>11.1</c:v>
                </c:pt>
                <c:pt idx="4">
                  <c:v>3</c:v>
                </c:pt>
                <c:pt idx="5">
                  <c:v>11.3</c:v>
                </c:pt>
                <c:pt idx="6">
                  <c:v>3.3000000000000003</c:v>
                </c:pt>
                <c:pt idx="7">
                  <c:v>28.999999999999996</c:v>
                </c:pt>
                <c:pt idx="8">
                  <c:v>12</c:v>
                </c:pt>
              </c:numCache>
            </c:numRef>
          </c:val>
          <c:extLst>
            <c:ext xmlns:c16="http://schemas.microsoft.com/office/drawing/2014/chart" uri="{C3380CC4-5D6E-409C-BE32-E72D297353CC}">
              <c16:uniqueId val="{00000000-776B-4ED8-B9D7-C4EFEBF66293}"/>
            </c:ext>
          </c:extLst>
        </c:ser>
        <c:ser>
          <c:idx val="1"/>
          <c:order val="1"/>
          <c:tx>
            <c:strRef>
              <c:f>Sheet2!$D$17</c:f>
              <c:strCache>
                <c:ptCount val="1"/>
                <c:pt idx="0">
                  <c:v>Customer engagement</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Sheet2!$D$18:$D$26</c:f>
              <c:numCache>
                <c:formatCode>0</c:formatCode>
                <c:ptCount val="9"/>
                <c:pt idx="0">
                  <c:v>7.9</c:v>
                </c:pt>
                <c:pt idx="1">
                  <c:v>17.8</c:v>
                </c:pt>
                <c:pt idx="2">
                  <c:v>4.3</c:v>
                </c:pt>
                <c:pt idx="3">
                  <c:v>12</c:v>
                </c:pt>
                <c:pt idx="4">
                  <c:v>3.5999999999999996</c:v>
                </c:pt>
                <c:pt idx="5">
                  <c:v>10.5</c:v>
                </c:pt>
                <c:pt idx="6">
                  <c:v>3.3000000000000003</c:v>
                </c:pt>
                <c:pt idx="7">
                  <c:v>28.1</c:v>
                </c:pt>
                <c:pt idx="8">
                  <c:v>12.5</c:v>
                </c:pt>
              </c:numCache>
            </c:numRef>
          </c:val>
          <c:extLst>
            <c:ext xmlns:c16="http://schemas.microsoft.com/office/drawing/2014/chart" uri="{C3380CC4-5D6E-409C-BE32-E72D297353CC}">
              <c16:uniqueId val="{00000001-776B-4ED8-B9D7-C4EFEBF66293}"/>
            </c:ext>
          </c:extLst>
        </c:ser>
        <c:ser>
          <c:idx val="2"/>
          <c:order val="2"/>
          <c:tx>
            <c:strRef>
              <c:f>Sheet2!$E$17</c:f>
              <c:strCache>
                <c:ptCount val="1"/>
                <c:pt idx="0">
                  <c:v>Online sales/bookings</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Sheet2!$E$18:$E$26</c:f>
              <c:numCache>
                <c:formatCode>0</c:formatCode>
                <c:ptCount val="9"/>
                <c:pt idx="0">
                  <c:v>6.8000000000000007</c:v>
                </c:pt>
                <c:pt idx="1">
                  <c:v>18.2</c:v>
                </c:pt>
                <c:pt idx="2">
                  <c:v>5.3</c:v>
                </c:pt>
                <c:pt idx="3">
                  <c:v>10.6</c:v>
                </c:pt>
                <c:pt idx="4">
                  <c:v>4.2</c:v>
                </c:pt>
                <c:pt idx="5">
                  <c:v>8.2000000000000011</c:v>
                </c:pt>
                <c:pt idx="6">
                  <c:v>3.8</c:v>
                </c:pt>
                <c:pt idx="7">
                  <c:v>29.799999999999997</c:v>
                </c:pt>
                <c:pt idx="8">
                  <c:v>13.100000000000001</c:v>
                </c:pt>
              </c:numCache>
            </c:numRef>
          </c:val>
          <c:extLst>
            <c:ext xmlns:c16="http://schemas.microsoft.com/office/drawing/2014/chart" uri="{C3380CC4-5D6E-409C-BE32-E72D297353CC}">
              <c16:uniqueId val="{00000002-776B-4ED8-B9D7-C4EFEBF66293}"/>
            </c:ext>
          </c:extLst>
        </c:ser>
        <c:ser>
          <c:idx val="3"/>
          <c:order val="3"/>
          <c:tx>
            <c:strRef>
              <c:f>Sheet2!$F$17</c:f>
              <c:strCache>
                <c:ptCount val="1"/>
                <c:pt idx="0">
                  <c:v>Data management</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Sheet2!$F$18:$F$26</c:f>
              <c:numCache>
                <c:formatCode>0</c:formatCode>
                <c:ptCount val="9"/>
                <c:pt idx="0">
                  <c:v>7.3999999999999995</c:v>
                </c:pt>
                <c:pt idx="1">
                  <c:v>19</c:v>
                </c:pt>
                <c:pt idx="2">
                  <c:v>5.5</c:v>
                </c:pt>
                <c:pt idx="3">
                  <c:v>11.600000000000001</c:v>
                </c:pt>
                <c:pt idx="4">
                  <c:v>3.5000000000000004</c:v>
                </c:pt>
                <c:pt idx="5">
                  <c:v>9.4</c:v>
                </c:pt>
                <c:pt idx="6">
                  <c:v>3.1</c:v>
                </c:pt>
                <c:pt idx="7">
                  <c:v>27.900000000000002</c:v>
                </c:pt>
                <c:pt idx="8">
                  <c:v>12.4</c:v>
                </c:pt>
              </c:numCache>
            </c:numRef>
          </c:val>
          <c:extLst>
            <c:ext xmlns:c16="http://schemas.microsoft.com/office/drawing/2014/chart" uri="{C3380CC4-5D6E-409C-BE32-E72D297353CC}">
              <c16:uniqueId val="{00000003-776B-4ED8-B9D7-C4EFEBF66293}"/>
            </c:ext>
          </c:extLst>
        </c:ser>
        <c:ser>
          <c:idx val="4"/>
          <c:order val="4"/>
          <c:tx>
            <c:strRef>
              <c:f>Sheet2!$G$17</c:f>
              <c:strCache>
                <c:ptCount val="1"/>
                <c:pt idx="0">
                  <c:v>Internal communication</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Sheet2!$G$18:$G$26</c:f>
              <c:numCache>
                <c:formatCode>0</c:formatCode>
                <c:ptCount val="9"/>
                <c:pt idx="0">
                  <c:v>7.1</c:v>
                </c:pt>
                <c:pt idx="1">
                  <c:v>19.2</c:v>
                </c:pt>
                <c:pt idx="2">
                  <c:v>5.0999999999999996</c:v>
                </c:pt>
                <c:pt idx="3">
                  <c:v>13.200000000000001</c:v>
                </c:pt>
                <c:pt idx="4">
                  <c:v>3</c:v>
                </c:pt>
                <c:pt idx="5">
                  <c:v>9.3000000000000007</c:v>
                </c:pt>
                <c:pt idx="6">
                  <c:v>3.4000000000000004</c:v>
                </c:pt>
                <c:pt idx="7">
                  <c:v>27.3</c:v>
                </c:pt>
                <c:pt idx="8">
                  <c:v>12.3</c:v>
                </c:pt>
              </c:numCache>
            </c:numRef>
          </c:val>
          <c:extLst>
            <c:ext xmlns:c16="http://schemas.microsoft.com/office/drawing/2014/chart" uri="{C3380CC4-5D6E-409C-BE32-E72D297353CC}">
              <c16:uniqueId val="{00000004-776B-4ED8-B9D7-C4EFEBF66293}"/>
            </c:ext>
          </c:extLst>
        </c:ser>
        <c:ser>
          <c:idx val="5"/>
          <c:order val="5"/>
          <c:tx>
            <c:strRef>
              <c:f>Sheet2!$H$17</c:f>
              <c:strCache>
                <c:ptCount val="1"/>
                <c:pt idx="0">
                  <c:v>Sense of control</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Sheet2!$H$18:$H$26</c:f>
              <c:numCache>
                <c:formatCode>0</c:formatCode>
                <c:ptCount val="9"/>
                <c:pt idx="0">
                  <c:v>25</c:v>
                </c:pt>
                <c:pt idx="1">
                  <c:v>12.5</c:v>
                </c:pt>
                <c:pt idx="4">
                  <c:v>4.2</c:v>
                </c:pt>
                <c:pt idx="5">
                  <c:v>12.5</c:v>
                </c:pt>
                <c:pt idx="7">
                  <c:v>45.800000000000004</c:v>
                </c:pt>
              </c:numCache>
            </c:numRef>
          </c:val>
          <c:extLst>
            <c:ext xmlns:c16="http://schemas.microsoft.com/office/drawing/2014/chart" uri="{C3380CC4-5D6E-409C-BE32-E72D297353CC}">
              <c16:uniqueId val="{00000005-776B-4ED8-B9D7-C4EFEBF66293}"/>
            </c:ext>
          </c:extLst>
        </c:ser>
        <c:ser>
          <c:idx val="6"/>
          <c:order val="6"/>
          <c:tx>
            <c:strRef>
              <c:f>Sheet2!$I$17</c:f>
              <c:strCache>
                <c:ptCount val="1"/>
                <c:pt idx="0">
                  <c:v>Sense of fun and excitement</c:v>
                </c:pt>
              </c:strCache>
            </c:strRef>
          </c:tx>
          <c:spPr>
            <a:solidFill>
              <a:schemeClr val="accent1">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Sheet2!$I$18:$I$26</c:f>
              <c:numCache>
                <c:formatCode>0</c:formatCode>
                <c:ptCount val="9"/>
                <c:pt idx="0">
                  <c:v>29.4</c:v>
                </c:pt>
                <c:pt idx="1">
                  <c:v>17.599999999999998</c:v>
                </c:pt>
                <c:pt idx="4">
                  <c:v>5.8999999999999995</c:v>
                </c:pt>
                <c:pt idx="5">
                  <c:v>5.8999999999999995</c:v>
                </c:pt>
                <c:pt idx="7">
                  <c:v>29.4</c:v>
                </c:pt>
                <c:pt idx="8">
                  <c:v>11.799999999999999</c:v>
                </c:pt>
              </c:numCache>
            </c:numRef>
          </c:val>
          <c:extLst>
            <c:ext xmlns:c16="http://schemas.microsoft.com/office/drawing/2014/chart" uri="{C3380CC4-5D6E-409C-BE32-E72D297353CC}">
              <c16:uniqueId val="{00000006-776B-4ED8-B9D7-C4EFEBF66293}"/>
            </c:ext>
          </c:extLst>
        </c:ser>
        <c:ser>
          <c:idx val="7"/>
          <c:order val="7"/>
          <c:tx>
            <c:strRef>
              <c:f>Sheet2!$J$17</c:f>
              <c:strCache>
                <c:ptCount val="1"/>
                <c:pt idx="0">
                  <c:v>Sense of self-improvement Other</c:v>
                </c:pt>
              </c:strCache>
            </c:strRef>
          </c:tx>
          <c:spPr>
            <a:solidFill>
              <a:schemeClr val="accent2">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Sheet2!$B$18:$B$26</c:f>
              <c:strCache>
                <c:ptCount val="9"/>
                <c:pt idx="0">
                  <c:v>Gauteng</c:v>
                </c:pt>
                <c:pt idx="1">
                  <c:v>Limpopo</c:v>
                </c:pt>
                <c:pt idx="2">
                  <c:v>North West</c:v>
                </c:pt>
                <c:pt idx="3">
                  <c:v>Mpumalanga</c:v>
                </c:pt>
                <c:pt idx="4">
                  <c:v>Free State</c:v>
                </c:pt>
                <c:pt idx="5">
                  <c:v>KwaZulu-Natal</c:v>
                </c:pt>
                <c:pt idx="6">
                  <c:v>Northern Cape</c:v>
                </c:pt>
                <c:pt idx="7">
                  <c:v>Western Cape</c:v>
                </c:pt>
                <c:pt idx="8">
                  <c:v>Eastern Cape</c:v>
                </c:pt>
              </c:strCache>
            </c:strRef>
          </c:cat>
          <c:val>
            <c:numRef>
              <c:f>Sheet2!$J$18:$J$26</c:f>
              <c:numCache>
                <c:formatCode>0</c:formatCode>
                <c:ptCount val="9"/>
                <c:pt idx="0">
                  <c:v>12.5</c:v>
                </c:pt>
                <c:pt idx="1">
                  <c:v>16.7</c:v>
                </c:pt>
                <c:pt idx="2">
                  <c:v>4.2</c:v>
                </c:pt>
                <c:pt idx="3">
                  <c:v>4.2</c:v>
                </c:pt>
                <c:pt idx="5">
                  <c:v>12.5</c:v>
                </c:pt>
                <c:pt idx="6">
                  <c:v>4.2</c:v>
                </c:pt>
                <c:pt idx="7">
                  <c:v>37.5</c:v>
                </c:pt>
                <c:pt idx="8">
                  <c:v>8.3000000000000007</c:v>
                </c:pt>
              </c:numCache>
            </c:numRef>
          </c:val>
          <c:extLst>
            <c:ext xmlns:c16="http://schemas.microsoft.com/office/drawing/2014/chart" uri="{C3380CC4-5D6E-409C-BE32-E72D297353CC}">
              <c16:uniqueId val="{00000007-776B-4ED8-B9D7-C4EFEBF66293}"/>
            </c:ext>
          </c:extLst>
        </c:ser>
        <c:dLbls>
          <c:showLegendKey val="0"/>
          <c:showVal val="0"/>
          <c:showCatName val="0"/>
          <c:showSerName val="0"/>
          <c:showPercent val="0"/>
          <c:showBubbleSize val="0"/>
        </c:dLbls>
        <c:gapWidth val="150"/>
        <c:shape val="box"/>
        <c:axId val="1113915968"/>
        <c:axId val="1113913568"/>
        <c:axId val="0"/>
      </c:bar3DChart>
      <c:catAx>
        <c:axId val="11139159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1113913568"/>
        <c:crosses val="autoZero"/>
        <c:auto val="1"/>
        <c:lblAlgn val="ctr"/>
        <c:lblOffset val="100"/>
        <c:noMultiLvlLbl val="0"/>
      </c:catAx>
      <c:valAx>
        <c:axId val="11139135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13915968"/>
        <c:crosses val="autoZero"/>
        <c:crossBetween val="between"/>
      </c:valAx>
      <c:spPr>
        <a:noFill/>
        <a:ln>
          <a:noFill/>
        </a:ln>
        <a:effectLst/>
      </c:spPr>
    </c:plotArea>
    <c:legend>
      <c:legendPos val="b"/>
      <c:layout>
        <c:manualLayout>
          <c:xMode val="edge"/>
          <c:yMode val="edge"/>
          <c:x val="0.05"/>
          <c:y val="0.85967761403662779"/>
          <c:w val="0.9"/>
          <c:h val="8.3547407919479511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1"/>
          </a:solidFill>
          <a:latin typeface="Arial Narrow" panose="020B0606020202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Sheet2!$B$13</c:f>
              <c:strCache>
                <c:ptCount val="1"/>
                <c:pt idx="0">
                  <c:v>Adventure, Outdoor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Sheet2!$C$12:$J$12</c:f>
              <c:strCache>
                <c:ptCount val="8"/>
                <c:pt idx="0">
                  <c:v>Marketing &amp; promotion</c:v>
                </c:pt>
                <c:pt idx="1">
                  <c:v>Customer engagement</c:v>
                </c:pt>
                <c:pt idx="2">
                  <c:v>Online sales/bookings</c:v>
                </c:pt>
                <c:pt idx="3">
                  <c:v>Data management</c:v>
                </c:pt>
                <c:pt idx="4">
                  <c:v>Internal communication</c:v>
                </c:pt>
                <c:pt idx="5">
                  <c:v>Sense of control</c:v>
                </c:pt>
                <c:pt idx="6">
                  <c:v>Sense of fun and excitement</c:v>
                </c:pt>
                <c:pt idx="7">
                  <c:v>Sense of self-improvement Other</c:v>
                </c:pt>
              </c:strCache>
            </c:strRef>
          </c:cat>
          <c:val>
            <c:numRef>
              <c:f>Sheet2!$C$13:$J$13</c:f>
              <c:numCache>
                <c:formatCode>0</c:formatCode>
                <c:ptCount val="8"/>
                <c:pt idx="0">
                  <c:v>24.099999999999998</c:v>
                </c:pt>
                <c:pt idx="1">
                  <c:v>24.099999999999998</c:v>
                </c:pt>
                <c:pt idx="2">
                  <c:v>26.200000000000003</c:v>
                </c:pt>
                <c:pt idx="3">
                  <c:v>26.5</c:v>
                </c:pt>
                <c:pt idx="4">
                  <c:v>19</c:v>
                </c:pt>
                <c:pt idx="5">
                  <c:v>28.599999999999998</c:v>
                </c:pt>
                <c:pt idx="6">
                  <c:v>31.6</c:v>
                </c:pt>
                <c:pt idx="7">
                  <c:v>21.4</c:v>
                </c:pt>
              </c:numCache>
            </c:numRef>
          </c:val>
          <c:extLst>
            <c:ext xmlns:c16="http://schemas.microsoft.com/office/drawing/2014/chart" uri="{C3380CC4-5D6E-409C-BE32-E72D297353CC}">
              <c16:uniqueId val="{00000000-F27C-44E4-BA6D-4288C987C1EF}"/>
            </c:ext>
          </c:extLst>
        </c:ser>
        <c:ser>
          <c:idx val="1"/>
          <c:order val="1"/>
          <c:tx>
            <c:strRef>
              <c:f>Sheet2!$B$14</c:f>
              <c:strCache>
                <c:ptCount val="1"/>
                <c:pt idx="0">
                  <c:v>Ecotourism, Wildlife and Nature Tourism SMMEs,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Sheet2!$C$12:$J$12</c:f>
              <c:strCache>
                <c:ptCount val="8"/>
                <c:pt idx="0">
                  <c:v>Marketing &amp; promotion</c:v>
                </c:pt>
                <c:pt idx="1">
                  <c:v>Customer engagement</c:v>
                </c:pt>
                <c:pt idx="2">
                  <c:v>Online sales/bookings</c:v>
                </c:pt>
                <c:pt idx="3">
                  <c:v>Data management</c:v>
                </c:pt>
                <c:pt idx="4">
                  <c:v>Internal communication</c:v>
                </c:pt>
                <c:pt idx="5">
                  <c:v>Sense of control</c:v>
                </c:pt>
                <c:pt idx="6">
                  <c:v>Sense of fun and excitement</c:v>
                </c:pt>
                <c:pt idx="7">
                  <c:v>Sense of self-improvement Other</c:v>
                </c:pt>
              </c:strCache>
            </c:strRef>
          </c:cat>
          <c:val>
            <c:numRef>
              <c:f>Sheet2!$C$14:$J$14</c:f>
              <c:numCache>
                <c:formatCode>0</c:formatCode>
                <c:ptCount val="8"/>
                <c:pt idx="0">
                  <c:v>21.3</c:v>
                </c:pt>
                <c:pt idx="1">
                  <c:v>21.7</c:v>
                </c:pt>
                <c:pt idx="2">
                  <c:v>25</c:v>
                </c:pt>
                <c:pt idx="3">
                  <c:v>26.5</c:v>
                </c:pt>
                <c:pt idx="4">
                  <c:v>23.799999999999997</c:v>
                </c:pt>
                <c:pt idx="5">
                  <c:v>38.1</c:v>
                </c:pt>
                <c:pt idx="6">
                  <c:v>36.799999999999997</c:v>
                </c:pt>
                <c:pt idx="7">
                  <c:v>32.1</c:v>
                </c:pt>
              </c:numCache>
            </c:numRef>
          </c:val>
          <c:extLst>
            <c:ext xmlns:c16="http://schemas.microsoft.com/office/drawing/2014/chart" uri="{C3380CC4-5D6E-409C-BE32-E72D297353CC}">
              <c16:uniqueId val="{00000001-F27C-44E4-BA6D-4288C987C1EF}"/>
            </c:ext>
          </c:extLst>
        </c:ser>
        <c:ser>
          <c:idx val="2"/>
          <c:order val="2"/>
          <c:tx>
            <c:strRef>
              <c:f>Sheet2!$B$15</c:f>
              <c:strCache>
                <c:ptCount val="1"/>
                <c:pt idx="0">
                  <c:v>Township &amp; Rural Tourism SMMEs</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Sheet2!$C$12:$J$12</c:f>
              <c:strCache>
                <c:ptCount val="8"/>
                <c:pt idx="0">
                  <c:v>Marketing &amp; promotion</c:v>
                </c:pt>
                <c:pt idx="1">
                  <c:v>Customer engagement</c:v>
                </c:pt>
                <c:pt idx="2">
                  <c:v>Online sales/bookings</c:v>
                </c:pt>
                <c:pt idx="3">
                  <c:v>Data management</c:v>
                </c:pt>
                <c:pt idx="4">
                  <c:v>Internal communication</c:v>
                </c:pt>
                <c:pt idx="5">
                  <c:v>Sense of control</c:v>
                </c:pt>
                <c:pt idx="6">
                  <c:v>Sense of fun and excitement</c:v>
                </c:pt>
                <c:pt idx="7">
                  <c:v>Sense of self-improvement Other</c:v>
                </c:pt>
              </c:strCache>
            </c:strRef>
          </c:cat>
          <c:val>
            <c:numRef>
              <c:f>Sheet2!$C$15:$J$15</c:f>
              <c:numCache>
                <c:formatCode>0</c:formatCode>
                <c:ptCount val="8"/>
                <c:pt idx="0">
                  <c:v>20.399999999999999</c:v>
                </c:pt>
                <c:pt idx="1">
                  <c:v>19.3</c:v>
                </c:pt>
                <c:pt idx="2">
                  <c:v>19</c:v>
                </c:pt>
                <c:pt idx="3">
                  <c:v>12.2</c:v>
                </c:pt>
                <c:pt idx="4">
                  <c:v>19</c:v>
                </c:pt>
                <c:pt idx="5">
                  <c:v>4.8</c:v>
                </c:pt>
                <c:pt idx="7">
                  <c:v>10.7</c:v>
                </c:pt>
              </c:numCache>
            </c:numRef>
          </c:val>
          <c:extLst>
            <c:ext xmlns:c16="http://schemas.microsoft.com/office/drawing/2014/chart" uri="{C3380CC4-5D6E-409C-BE32-E72D297353CC}">
              <c16:uniqueId val="{00000002-F27C-44E4-BA6D-4288C987C1EF}"/>
            </c:ext>
          </c:extLst>
        </c:ser>
        <c:ser>
          <c:idx val="3"/>
          <c:order val="3"/>
          <c:tx>
            <c:strRef>
              <c:f>Sheet2!$B$16</c:f>
              <c:strCache>
                <c:ptCount val="1"/>
                <c:pt idx="0">
                  <c:v>Historical Tours and Indigenous Cultural/Traditional Experiences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Sheet2!$C$12:$J$12</c:f>
              <c:strCache>
                <c:ptCount val="8"/>
                <c:pt idx="0">
                  <c:v>Marketing &amp; promotion</c:v>
                </c:pt>
                <c:pt idx="1">
                  <c:v>Customer engagement</c:v>
                </c:pt>
                <c:pt idx="2">
                  <c:v>Online sales/bookings</c:v>
                </c:pt>
                <c:pt idx="3">
                  <c:v>Data management</c:v>
                </c:pt>
                <c:pt idx="4">
                  <c:v>Internal communication</c:v>
                </c:pt>
                <c:pt idx="5">
                  <c:v>Sense of control</c:v>
                </c:pt>
                <c:pt idx="6">
                  <c:v>Sense of fun and excitement</c:v>
                </c:pt>
                <c:pt idx="7">
                  <c:v>Sense of self-improvement Other</c:v>
                </c:pt>
              </c:strCache>
            </c:strRef>
          </c:cat>
          <c:val>
            <c:numRef>
              <c:f>Sheet2!$C$16:$J$16</c:f>
              <c:numCache>
                <c:formatCode>0</c:formatCode>
                <c:ptCount val="8"/>
                <c:pt idx="0">
                  <c:v>34.300000000000004</c:v>
                </c:pt>
                <c:pt idx="1">
                  <c:v>34.9</c:v>
                </c:pt>
                <c:pt idx="2">
                  <c:v>29.799999999999997</c:v>
                </c:pt>
                <c:pt idx="3">
                  <c:v>34.699999999999996</c:v>
                </c:pt>
                <c:pt idx="4">
                  <c:v>38.1</c:v>
                </c:pt>
                <c:pt idx="5">
                  <c:v>28.599999999999998</c:v>
                </c:pt>
                <c:pt idx="6">
                  <c:v>31.6</c:v>
                </c:pt>
                <c:pt idx="7">
                  <c:v>35.699999999999996</c:v>
                </c:pt>
              </c:numCache>
            </c:numRef>
          </c:val>
          <c:extLst>
            <c:ext xmlns:c16="http://schemas.microsoft.com/office/drawing/2014/chart" uri="{C3380CC4-5D6E-409C-BE32-E72D297353CC}">
              <c16:uniqueId val="{00000003-F27C-44E4-BA6D-4288C987C1EF}"/>
            </c:ext>
          </c:extLst>
        </c:ser>
        <c:dLbls>
          <c:showLegendKey val="0"/>
          <c:showVal val="0"/>
          <c:showCatName val="0"/>
          <c:showSerName val="0"/>
          <c:showPercent val="0"/>
          <c:showBubbleSize val="0"/>
        </c:dLbls>
        <c:gapWidth val="150"/>
        <c:shape val="box"/>
        <c:axId val="1206658704"/>
        <c:axId val="1206661104"/>
        <c:axId val="0"/>
      </c:bar3DChart>
      <c:catAx>
        <c:axId val="1206658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1206661104"/>
        <c:crosses val="autoZero"/>
        <c:auto val="1"/>
        <c:lblAlgn val="ctr"/>
        <c:lblOffset val="100"/>
        <c:noMultiLvlLbl val="0"/>
      </c:catAx>
      <c:valAx>
        <c:axId val="12066611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0665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solidFill>
            <a:schemeClr val="tx1"/>
          </a:solidFill>
          <a:latin typeface="Arial Narrow" panose="020B0606020202030204" pitchFamily="34"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&lt;5 staff members</cx:pt>
          <cx:pt idx="1">5-10 staff members</cx:pt>
          <cx:pt idx="2">10-20 staff members</cx:pt>
          <cx:pt idx="3">&gt;20 staff members</cx:pt>
        </cx:lvl>
      </cx:strDim>
      <cx:numDim type="val">
        <cx:f>Sheet1!$B$2:$B$5</cx:f>
        <cx:lvl ptCount="4" formatCode="General">
          <cx:pt idx="0">6</cx:pt>
          <cx:pt idx="1">14</cx:pt>
          <cx:pt idx="2">4</cx:pt>
          <cx:pt idx="3">10</cx:pt>
        </cx:lvl>
      </cx:numDim>
    </cx:data>
  </cx:chartData>
  <cx:chart>
    <cx:title pos="t" align="ctr" overlay="0">
      <cx:tx>
        <cx:txData>
          <cx:v>Staff compliment</cx:v>
        </cx:txData>
      </cx:tx>
      <cx:txPr>
        <a:bodyPr spcFirstLastPara="1" vertOverflow="ellipsis" horzOverflow="overflow" wrap="square" lIns="0" tIns="0" rIns="0" bIns="0" anchor="ctr" anchorCtr="1"/>
        <a:lstStyle/>
        <a:p>
          <a:pPr algn="ctr" rtl="0">
            <a:defRPr sz="1600"/>
          </a:pPr>
          <a:r>
            <a:rPr lang="en-US" sz="1600" b="0" i="0" u="none" strike="noStrike" baseline="0">
              <a:solidFill>
                <a:sysClr val="windowText" lastClr="000000">
                  <a:lumMod val="65000"/>
                  <a:lumOff val="35000"/>
                </a:sysClr>
              </a:solidFill>
              <a:latin typeface="Calibri" panose="020F0502020204030204"/>
            </a:rPr>
            <a:t>Staff compliment</a:t>
          </a:r>
        </a:p>
      </cx:txPr>
    </cx:title>
    <cx:plotArea>
      <cx:plotAreaRegion>
        <cx:series layoutId="funnel" uniqueId="{B893C1CD-C188-4EE2-B4DE-2C661CC8BB94}">
          <cx:dataLabels>
            <cx:txPr>
              <a:bodyPr vertOverflow="overflow" horzOverflow="overflow" wrap="square" lIns="0" tIns="0" rIns="0" bIns="0"/>
              <a:lstStyle/>
              <a:p>
                <a:pPr algn="ctr" rtl="0">
                  <a:defRPr sz="1600" b="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ZA" sz="1600"/>
              </a:p>
            </cx:txPr>
            <cx:visibility seriesName="0" categoryName="0" value="1"/>
          </cx:dataLabels>
          <cx:dataId val="0"/>
        </cx:series>
      </cx:plotAreaRegion>
      <cx:axis id="0">
        <cx:catScaling gapWidth="0.0599999987"/>
        <cx:tickLabels/>
        <cx:txPr>
          <a:bodyPr vertOverflow="overflow" horzOverflow="overflow" wrap="square" lIns="0" tIns="0" rIns="0" bIns="0"/>
          <a:lstStyle/>
          <a:p>
            <a:pPr algn="ctr" rtl="0">
              <a:defRPr sz="1600" b="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ZA" sz="1600"/>
          </a:p>
        </cx:txPr>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picpedia.org/highway-signs/c/concurrent-sentence.html" TargetMode="External"/><Relationship Id="rId1" Type="http://schemas.openxmlformats.org/officeDocument/2006/relationships/image" Target="../media/image7.jpeg"/><Relationship Id="rId6" Type="http://schemas.openxmlformats.org/officeDocument/2006/relationships/hyperlink" Target="https://pressbooks.rampages.us/msw-research/chapter/9-writing-your-research-question/" TargetMode="External"/><Relationship Id="rId5" Type="http://schemas.openxmlformats.org/officeDocument/2006/relationships/image" Target="../media/image9.jpeg"/><Relationship Id="rId4" Type="http://schemas.openxmlformats.org/officeDocument/2006/relationships/hyperlink" Target="https://jcu.pressbooks.pub/intro-res-methods-health/chapter/3-4-sampling-techniques-in-quantitative-research/"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picpedia.org/highway-signs/c/concurrent-sentence.html" TargetMode="External"/><Relationship Id="rId1" Type="http://schemas.openxmlformats.org/officeDocument/2006/relationships/image" Target="../media/image7.jpeg"/><Relationship Id="rId6" Type="http://schemas.openxmlformats.org/officeDocument/2006/relationships/hyperlink" Target="https://pressbooks.rampages.us/msw-research/chapter/9-writing-your-research-question/" TargetMode="External"/><Relationship Id="rId5" Type="http://schemas.openxmlformats.org/officeDocument/2006/relationships/image" Target="../media/image9.jpeg"/><Relationship Id="rId4" Type="http://schemas.openxmlformats.org/officeDocument/2006/relationships/hyperlink" Target="https://jcu.pressbooks.pub/intro-res-methods-health/chapter/3-4-sampling-techniques-in-quantitative-research/"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90D2C-45A5-43A4-A768-BC30967F71C6}"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ZA"/>
        </a:p>
      </dgm:t>
    </dgm:pt>
    <dgm:pt modelId="{A3E9B478-DD75-4350-8266-0B79ABAD154F}">
      <dgm:prSet phldrT="[Text]" custT="1"/>
      <dgm:spPr/>
      <dgm:t>
        <a:bodyPr/>
        <a:lstStyle/>
        <a:p>
          <a:r>
            <a:rPr lang="en-US" sz="1600" dirty="0">
              <a:latin typeface="Arial Narrow" panose="020B0606020202030204" pitchFamily="34" charset="0"/>
            </a:rPr>
            <a:t>Events and Limited Pay-out Machines (LPM)</a:t>
          </a:r>
          <a:endParaRPr lang="en-ZA" sz="1600" dirty="0">
            <a:latin typeface="Arial Narrow" panose="020B0606020202030204" pitchFamily="34" charset="0"/>
          </a:endParaRPr>
        </a:p>
      </dgm:t>
    </dgm:pt>
    <dgm:pt modelId="{9A11B035-4D2C-4748-9FE3-4599DB27DAF0}" type="parTrans" cxnId="{23ECBDF5-47FF-4DC9-BEDE-5291ECE5D3C8}">
      <dgm:prSet/>
      <dgm:spPr/>
      <dgm:t>
        <a:bodyPr/>
        <a:lstStyle/>
        <a:p>
          <a:endParaRPr lang="en-ZA" sz="1200">
            <a:latin typeface="Arial Narrow" panose="020B0606020202030204" pitchFamily="34" charset="0"/>
          </a:endParaRPr>
        </a:p>
      </dgm:t>
    </dgm:pt>
    <dgm:pt modelId="{5E8D023E-362B-49AF-A76F-4FF62167DE4E}" type="sibTrans" cxnId="{23ECBDF5-47FF-4DC9-BEDE-5291ECE5D3C8}">
      <dgm:prSet/>
      <dgm:spPr/>
      <dgm:t>
        <a:bodyPr/>
        <a:lstStyle/>
        <a:p>
          <a:endParaRPr lang="en-ZA" sz="1200">
            <a:latin typeface="Arial Narrow" panose="020B0606020202030204" pitchFamily="34" charset="0"/>
          </a:endParaRPr>
        </a:p>
      </dgm:t>
    </dgm:pt>
    <dgm:pt modelId="{522B6F56-FDE5-45AA-A8A5-0D4BFE06FEA5}">
      <dgm:prSet phldrT="[Text]" custT="1"/>
      <dgm:spPr/>
      <dgm:t>
        <a:bodyPr/>
        <a:lstStyle/>
        <a:p>
          <a:r>
            <a:rPr lang="en-ZA" sz="1600" dirty="0">
              <a:latin typeface="Arial Narrow" panose="020B0606020202030204" pitchFamily="34" charset="0"/>
            </a:rPr>
            <a:t>Wildlife Tourism</a:t>
          </a:r>
        </a:p>
      </dgm:t>
    </dgm:pt>
    <dgm:pt modelId="{1AF0EAA1-AD97-432A-A388-6A40ADA00435}" type="parTrans" cxnId="{8FB69E9E-510A-4FBC-95EA-8CEBF0EE9C25}">
      <dgm:prSet/>
      <dgm:spPr/>
      <dgm:t>
        <a:bodyPr/>
        <a:lstStyle/>
        <a:p>
          <a:endParaRPr lang="en-ZA" sz="1200">
            <a:latin typeface="Arial Narrow" panose="020B0606020202030204" pitchFamily="34" charset="0"/>
          </a:endParaRPr>
        </a:p>
      </dgm:t>
    </dgm:pt>
    <dgm:pt modelId="{A1E6243D-6C68-4726-B64C-6784A4F6FAB5}" type="sibTrans" cxnId="{8FB69E9E-510A-4FBC-95EA-8CEBF0EE9C25}">
      <dgm:prSet/>
      <dgm:spPr/>
      <dgm:t>
        <a:bodyPr/>
        <a:lstStyle/>
        <a:p>
          <a:endParaRPr lang="en-ZA" sz="1200">
            <a:latin typeface="Arial Narrow" panose="020B0606020202030204" pitchFamily="34" charset="0"/>
          </a:endParaRPr>
        </a:p>
      </dgm:t>
    </dgm:pt>
    <dgm:pt modelId="{22D37BC0-E6CB-4EC8-936E-7BBF2107DAD0}">
      <dgm:prSet phldrT="[Text]" custT="1"/>
      <dgm:spPr/>
      <dgm:t>
        <a:bodyPr/>
        <a:lstStyle/>
        <a:p>
          <a:r>
            <a:rPr lang="en-US" sz="1400" dirty="0">
              <a:latin typeface="Arial Narrow" panose="020B0606020202030204" pitchFamily="34" charset="0"/>
            </a:rPr>
            <a:t>Supports conservation efforts and generates revenue through wildlife-related activities</a:t>
          </a:r>
          <a:endParaRPr lang="en-ZA" sz="1400" dirty="0">
            <a:latin typeface="Arial Narrow" panose="020B0606020202030204" pitchFamily="34" charset="0"/>
          </a:endParaRPr>
        </a:p>
      </dgm:t>
    </dgm:pt>
    <dgm:pt modelId="{CE9C6641-B60D-4A5A-BC19-4EC88D7AC242}" type="parTrans" cxnId="{7CB25792-E49B-4E63-9189-98BEA2FCADBC}">
      <dgm:prSet/>
      <dgm:spPr/>
      <dgm:t>
        <a:bodyPr/>
        <a:lstStyle/>
        <a:p>
          <a:endParaRPr lang="en-ZA" sz="1200">
            <a:latin typeface="Arial Narrow" panose="020B0606020202030204" pitchFamily="34" charset="0"/>
          </a:endParaRPr>
        </a:p>
      </dgm:t>
    </dgm:pt>
    <dgm:pt modelId="{1D105CF9-53A7-40F8-AF46-A8CC74FCEB0D}" type="sibTrans" cxnId="{7CB25792-E49B-4E63-9189-98BEA2FCADBC}">
      <dgm:prSet/>
      <dgm:spPr/>
      <dgm:t>
        <a:bodyPr/>
        <a:lstStyle/>
        <a:p>
          <a:endParaRPr lang="en-ZA" sz="1200">
            <a:latin typeface="Arial Narrow" panose="020B0606020202030204" pitchFamily="34" charset="0"/>
          </a:endParaRPr>
        </a:p>
      </dgm:t>
    </dgm:pt>
    <dgm:pt modelId="{F23B8774-467E-461C-9640-649AFF5F4233}">
      <dgm:prSet phldrT="[Text]" custT="1"/>
      <dgm:spPr/>
      <dgm:t>
        <a:bodyPr/>
        <a:lstStyle/>
        <a:p>
          <a:r>
            <a:rPr lang="en-US" sz="1400" dirty="0">
              <a:latin typeface="Arial Narrow" panose="020B0606020202030204" pitchFamily="34" charset="0"/>
            </a:rPr>
            <a:t>In 2023, the average wildlife tourist spent R31,200 per person, nearly three times the average tourist expenditure in South Africa (R11,800) </a:t>
          </a:r>
          <a:r>
            <a:rPr lang="en-US" sz="800" dirty="0">
              <a:latin typeface="Arial Narrow" panose="020B0606020202030204" pitchFamily="34" charset="0"/>
            </a:rPr>
            <a:t>(South African Tourism, 2024).</a:t>
          </a:r>
          <a:r>
            <a:rPr lang="en-US" sz="1400" dirty="0">
              <a:latin typeface="Arial Narrow" panose="020B0606020202030204" pitchFamily="34" charset="0"/>
            </a:rPr>
            <a:t> There is room for SMMEs to play a role.</a:t>
          </a:r>
          <a:endParaRPr lang="en-ZA" sz="1400" dirty="0">
            <a:latin typeface="Arial Narrow" panose="020B0606020202030204" pitchFamily="34" charset="0"/>
          </a:endParaRPr>
        </a:p>
      </dgm:t>
    </dgm:pt>
    <dgm:pt modelId="{B7652ABA-BBA0-40AC-AF3D-9BE1EDC63687}" type="parTrans" cxnId="{295D69A6-B201-49FB-B300-70F535223C18}">
      <dgm:prSet/>
      <dgm:spPr/>
      <dgm:t>
        <a:bodyPr/>
        <a:lstStyle/>
        <a:p>
          <a:endParaRPr lang="en-ZA" sz="1200">
            <a:latin typeface="Arial Narrow" panose="020B0606020202030204" pitchFamily="34" charset="0"/>
          </a:endParaRPr>
        </a:p>
      </dgm:t>
    </dgm:pt>
    <dgm:pt modelId="{5A314F2E-606F-40CC-BFD6-8841A3951990}" type="sibTrans" cxnId="{295D69A6-B201-49FB-B300-70F535223C18}">
      <dgm:prSet/>
      <dgm:spPr/>
      <dgm:t>
        <a:bodyPr/>
        <a:lstStyle/>
        <a:p>
          <a:endParaRPr lang="en-ZA" sz="1200">
            <a:latin typeface="Arial Narrow" panose="020B0606020202030204" pitchFamily="34" charset="0"/>
          </a:endParaRPr>
        </a:p>
      </dgm:t>
    </dgm:pt>
    <dgm:pt modelId="{8D68F40C-1A29-4D32-97B2-1906B51CA43F}">
      <dgm:prSet phldrT="[Text]" custT="1"/>
      <dgm:spPr/>
      <dgm:t>
        <a:bodyPr/>
        <a:lstStyle/>
        <a:p>
          <a:r>
            <a:rPr lang="en-US" sz="1400" dirty="0">
              <a:latin typeface="Arial Narrow" panose="020B0606020202030204" pitchFamily="34" charset="0"/>
            </a:rPr>
            <a:t>South Africa's gambling revenue was reported as ZAR75 billion ($4.3 billion) for the financial year 2024-25 </a:t>
          </a:r>
          <a:r>
            <a:rPr lang="en-US" sz="800" dirty="0">
              <a:latin typeface="Arial Narrow" panose="020B0606020202030204" pitchFamily="34" charset="0"/>
            </a:rPr>
            <a:t>(National Gambling Board, 2025)</a:t>
          </a:r>
          <a:endParaRPr lang="en-ZA" sz="800" dirty="0">
            <a:latin typeface="Arial Narrow" panose="020B0606020202030204" pitchFamily="34" charset="0"/>
          </a:endParaRPr>
        </a:p>
      </dgm:t>
    </dgm:pt>
    <dgm:pt modelId="{385A2538-DFB5-4C3E-86DA-9535544944B8}" type="parTrans" cxnId="{F0B515FA-A8EC-4663-983B-50BF93CB9B2C}">
      <dgm:prSet/>
      <dgm:spPr/>
      <dgm:t>
        <a:bodyPr/>
        <a:lstStyle/>
        <a:p>
          <a:endParaRPr lang="en-ZA" sz="1200">
            <a:latin typeface="Arial Narrow" panose="020B0606020202030204" pitchFamily="34" charset="0"/>
          </a:endParaRPr>
        </a:p>
      </dgm:t>
    </dgm:pt>
    <dgm:pt modelId="{440B66DC-FFCD-4AE5-8A0B-E09D235142C6}" type="sibTrans" cxnId="{F0B515FA-A8EC-4663-983B-50BF93CB9B2C}">
      <dgm:prSet/>
      <dgm:spPr/>
      <dgm:t>
        <a:bodyPr/>
        <a:lstStyle/>
        <a:p>
          <a:endParaRPr lang="en-ZA" sz="1200">
            <a:latin typeface="Arial Narrow" panose="020B0606020202030204" pitchFamily="34" charset="0"/>
          </a:endParaRPr>
        </a:p>
      </dgm:t>
    </dgm:pt>
    <dgm:pt modelId="{6FEDA444-EDAF-4637-AF4B-A3ECE6038F81}">
      <dgm:prSet custT="1"/>
      <dgm:spPr/>
      <dgm:t>
        <a:bodyPr/>
        <a:lstStyle/>
        <a:p>
          <a:r>
            <a:rPr lang="en-ZA" sz="1600" dirty="0">
              <a:latin typeface="Arial Narrow" panose="020B0606020202030204" pitchFamily="34" charset="0"/>
            </a:rPr>
            <a:t>Adventure and Ecotourism</a:t>
          </a:r>
        </a:p>
      </dgm:t>
    </dgm:pt>
    <dgm:pt modelId="{7A58B4CD-5AF1-41F3-80FD-76C418B83ADC}" type="parTrans" cxnId="{12329773-692C-4868-ADC9-AFB12E48C29A}">
      <dgm:prSet/>
      <dgm:spPr/>
      <dgm:t>
        <a:bodyPr/>
        <a:lstStyle/>
        <a:p>
          <a:endParaRPr lang="en-ZA" sz="1200">
            <a:latin typeface="Arial Narrow" panose="020B0606020202030204" pitchFamily="34" charset="0"/>
          </a:endParaRPr>
        </a:p>
      </dgm:t>
    </dgm:pt>
    <dgm:pt modelId="{A60EFBFB-853C-4949-90AA-0758CF2A6AD6}" type="sibTrans" cxnId="{12329773-692C-4868-ADC9-AFB12E48C29A}">
      <dgm:prSet/>
      <dgm:spPr/>
      <dgm:t>
        <a:bodyPr/>
        <a:lstStyle/>
        <a:p>
          <a:endParaRPr lang="en-ZA" sz="1200">
            <a:latin typeface="Arial Narrow" panose="020B0606020202030204" pitchFamily="34" charset="0"/>
          </a:endParaRPr>
        </a:p>
      </dgm:t>
    </dgm:pt>
    <dgm:pt modelId="{84AC5842-8DE5-4F5D-A19B-AE9226D75FD0}">
      <dgm:prSet custT="1"/>
      <dgm:spPr/>
      <dgm:t>
        <a:bodyPr/>
        <a:lstStyle/>
        <a:p>
          <a:r>
            <a:rPr lang="en-US" sz="1400" dirty="0">
              <a:latin typeface="Arial Narrow" panose="020B0606020202030204" pitchFamily="34" charset="0"/>
            </a:rPr>
            <a:t>These niches are crucial for promoting South Africa’s natural and cultural assets while contributing to environmental sustainability.</a:t>
          </a:r>
          <a:endParaRPr lang="en-ZA" sz="1400" dirty="0">
            <a:latin typeface="Arial Narrow" panose="020B0606020202030204" pitchFamily="34" charset="0"/>
          </a:endParaRPr>
        </a:p>
      </dgm:t>
    </dgm:pt>
    <dgm:pt modelId="{1371128F-13AB-4E54-95CE-00B879210823}" type="parTrans" cxnId="{AC46A134-1EB3-42E2-B781-D9E6B6D2145C}">
      <dgm:prSet/>
      <dgm:spPr/>
      <dgm:t>
        <a:bodyPr/>
        <a:lstStyle/>
        <a:p>
          <a:endParaRPr lang="en-ZA" sz="1200">
            <a:latin typeface="Arial Narrow" panose="020B0606020202030204" pitchFamily="34" charset="0"/>
          </a:endParaRPr>
        </a:p>
      </dgm:t>
    </dgm:pt>
    <dgm:pt modelId="{94A0768D-7F41-42EC-A78F-5D5A19C3180C}" type="sibTrans" cxnId="{AC46A134-1EB3-42E2-B781-D9E6B6D2145C}">
      <dgm:prSet/>
      <dgm:spPr/>
      <dgm:t>
        <a:bodyPr/>
        <a:lstStyle/>
        <a:p>
          <a:endParaRPr lang="en-ZA" sz="1200">
            <a:latin typeface="Arial Narrow" panose="020B0606020202030204" pitchFamily="34" charset="0"/>
          </a:endParaRPr>
        </a:p>
      </dgm:t>
    </dgm:pt>
    <dgm:pt modelId="{B704A628-524C-4BC7-8EBF-0BDB5A8C83CB}">
      <dgm:prSet custT="1"/>
      <dgm:spPr/>
      <dgm:t>
        <a:bodyPr/>
        <a:lstStyle/>
        <a:p>
          <a:r>
            <a:rPr lang="en-US" sz="1600" dirty="0">
              <a:latin typeface="Arial Narrow" panose="020B0606020202030204" pitchFamily="34" charset="0"/>
            </a:rPr>
            <a:t>Cultural, Township and Rural Tourism</a:t>
          </a:r>
          <a:endParaRPr lang="en-ZA" sz="1600" dirty="0">
            <a:latin typeface="Arial Narrow" panose="020B0606020202030204" pitchFamily="34" charset="0"/>
          </a:endParaRPr>
        </a:p>
      </dgm:t>
    </dgm:pt>
    <dgm:pt modelId="{0C03B077-FC9C-4241-82E8-E91EADBD10BD}" type="parTrans" cxnId="{7803D0C5-E94F-4325-A1E8-FD352310B704}">
      <dgm:prSet/>
      <dgm:spPr/>
      <dgm:t>
        <a:bodyPr/>
        <a:lstStyle/>
        <a:p>
          <a:endParaRPr lang="en-ZA" sz="1200">
            <a:latin typeface="Arial Narrow" panose="020B0606020202030204" pitchFamily="34" charset="0"/>
          </a:endParaRPr>
        </a:p>
      </dgm:t>
    </dgm:pt>
    <dgm:pt modelId="{21766AF8-C62D-43AD-8448-906CB0B12C09}" type="sibTrans" cxnId="{7803D0C5-E94F-4325-A1E8-FD352310B704}">
      <dgm:prSet/>
      <dgm:spPr/>
      <dgm:t>
        <a:bodyPr/>
        <a:lstStyle/>
        <a:p>
          <a:endParaRPr lang="en-ZA" sz="1200">
            <a:latin typeface="Arial Narrow" panose="020B0606020202030204" pitchFamily="34" charset="0"/>
          </a:endParaRPr>
        </a:p>
      </dgm:t>
    </dgm:pt>
    <dgm:pt modelId="{AEC7D4F4-236F-45E9-9E83-7FFF635AAE98}">
      <dgm:prSet custT="1"/>
      <dgm:spPr/>
      <dgm:t>
        <a:bodyPr/>
        <a:lstStyle/>
        <a:p>
          <a:r>
            <a:rPr lang="en-US" sz="1400" dirty="0">
              <a:latin typeface="Arial Narrow" panose="020B0606020202030204" pitchFamily="34" charset="0"/>
            </a:rPr>
            <a:t>This sector fosters local community development and preserves cultural heritage</a:t>
          </a:r>
          <a:endParaRPr lang="en-ZA" sz="1400" dirty="0">
            <a:latin typeface="Arial Narrow" panose="020B0606020202030204" pitchFamily="34" charset="0"/>
          </a:endParaRPr>
        </a:p>
      </dgm:t>
    </dgm:pt>
    <dgm:pt modelId="{7C6ECB04-AC2B-4B97-88F2-7BC2A3965E56}" type="parTrans" cxnId="{1DFB5260-CA0A-4DD1-B73F-451583E61DD1}">
      <dgm:prSet/>
      <dgm:spPr/>
      <dgm:t>
        <a:bodyPr/>
        <a:lstStyle/>
        <a:p>
          <a:endParaRPr lang="en-ZA" sz="1200">
            <a:latin typeface="Arial Narrow" panose="020B0606020202030204" pitchFamily="34" charset="0"/>
          </a:endParaRPr>
        </a:p>
      </dgm:t>
    </dgm:pt>
    <dgm:pt modelId="{288BAD5D-D49C-448A-846C-ED4A5BEE48E9}" type="sibTrans" cxnId="{1DFB5260-CA0A-4DD1-B73F-451583E61DD1}">
      <dgm:prSet/>
      <dgm:spPr/>
      <dgm:t>
        <a:bodyPr/>
        <a:lstStyle/>
        <a:p>
          <a:endParaRPr lang="en-ZA" sz="1200">
            <a:latin typeface="Arial Narrow" panose="020B0606020202030204" pitchFamily="34" charset="0"/>
          </a:endParaRPr>
        </a:p>
      </dgm:t>
    </dgm:pt>
    <dgm:pt modelId="{103D9C2B-6F6D-41E8-8FEE-9186E5A0890D}">
      <dgm:prSet phldrT="[Text]" custT="1"/>
      <dgm:spPr/>
      <dgm:t>
        <a:bodyPr/>
        <a:lstStyle/>
        <a:p>
          <a:r>
            <a:rPr lang="en-US" sz="1400" dirty="0">
              <a:latin typeface="Arial Narrow" panose="020B0606020202030204" pitchFamily="34" charset="0"/>
            </a:rPr>
            <a:t>Event Management Industry in South Africa contributed R74.9bn to the national economy</a:t>
          </a:r>
          <a:endParaRPr lang="en-ZA" sz="1400" dirty="0">
            <a:latin typeface="Arial Narrow" panose="020B0606020202030204" pitchFamily="34" charset="0"/>
          </a:endParaRPr>
        </a:p>
      </dgm:t>
    </dgm:pt>
    <dgm:pt modelId="{EFCE6F85-0876-4893-ABF3-0AF622DD0446}" type="sibTrans" cxnId="{73CC03A8-C3FF-445D-A547-3880389EF288}">
      <dgm:prSet/>
      <dgm:spPr/>
      <dgm:t>
        <a:bodyPr/>
        <a:lstStyle/>
        <a:p>
          <a:endParaRPr lang="en-ZA" sz="1200">
            <a:latin typeface="Arial Narrow" panose="020B0606020202030204" pitchFamily="34" charset="0"/>
          </a:endParaRPr>
        </a:p>
      </dgm:t>
    </dgm:pt>
    <dgm:pt modelId="{F480293D-9118-457C-AD47-859D624CDF6B}" type="parTrans" cxnId="{73CC03A8-C3FF-445D-A547-3880389EF288}">
      <dgm:prSet/>
      <dgm:spPr/>
      <dgm:t>
        <a:bodyPr/>
        <a:lstStyle/>
        <a:p>
          <a:endParaRPr lang="en-ZA" sz="1200">
            <a:latin typeface="Arial Narrow" panose="020B0606020202030204" pitchFamily="34" charset="0"/>
          </a:endParaRPr>
        </a:p>
      </dgm:t>
    </dgm:pt>
    <dgm:pt modelId="{763D0728-A502-4096-A06D-717DF4B2AD67}">
      <dgm:prSet custT="1"/>
      <dgm:spPr/>
      <dgm:t>
        <a:bodyPr/>
        <a:lstStyle/>
        <a:p>
          <a:r>
            <a:rPr lang="en-US" sz="1400" dirty="0">
              <a:latin typeface="Arial Narrow" panose="020B0606020202030204" pitchFamily="34" charset="0"/>
            </a:rPr>
            <a:t>Promoting geographic diversity in tourism the District Development Model by advancing equitable tourism growth across South Africa’s districts and metropolitan areas.</a:t>
          </a:r>
          <a:endParaRPr lang="en-ZA" sz="1400" dirty="0">
            <a:latin typeface="Arial Narrow" panose="020B0606020202030204" pitchFamily="34" charset="0"/>
          </a:endParaRPr>
        </a:p>
      </dgm:t>
    </dgm:pt>
    <dgm:pt modelId="{EE5E8A04-C62D-4E9E-976D-BFCCB725EE21}" type="parTrans" cxnId="{1FF2E69B-46C1-4C32-92A0-C7771E7FDE57}">
      <dgm:prSet/>
      <dgm:spPr/>
      <dgm:t>
        <a:bodyPr/>
        <a:lstStyle/>
        <a:p>
          <a:endParaRPr lang="en-ZA" sz="1200">
            <a:latin typeface="Arial Narrow" panose="020B0606020202030204" pitchFamily="34" charset="0"/>
          </a:endParaRPr>
        </a:p>
      </dgm:t>
    </dgm:pt>
    <dgm:pt modelId="{C7647AAA-997F-4588-BE7C-93BBC320440D}" type="sibTrans" cxnId="{1FF2E69B-46C1-4C32-92A0-C7771E7FDE57}">
      <dgm:prSet/>
      <dgm:spPr/>
      <dgm:t>
        <a:bodyPr/>
        <a:lstStyle/>
        <a:p>
          <a:endParaRPr lang="en-ZA" sz="1200">
            <a:latin typeface="Arial Narrow" panose="020B0606020202030204" pitchFamily="34" charset="0"/>
          </a:endParaRPr>
        </a:p>
      </dgm:t>
    </dgm:pt>
    <dgm:pt modelId="{2FB0AD34-DC03-4C7A-A1AE-41A56766B648}">
      <dgm:prSet custT="1"/>
      <dgm:spPr/>
      <dgm:t>
        <a:bodyPr/>
        <a:lstStyle/>
        <a:p>
          <a:r>
            <a:rPr lang="en-US" sz="1400" dirty="0">
              <a:latin typeface="Arial Narrow" panose="020B0606020202030204" pitchFamily="34" charset="0"/>
            </a:rPr>
            <a:t>Ecotourism in South Africa offers a rare combination of adventure, luxury, and sustainability. </a:t>
          </a:r>
          <a:endParaRPr lang="en-ZA" sz="1400" dirty="0">
            <a:latin typeface="Arial Narrow" panose="020B0606020202030204" pitchFamily="34" charset="0"/>
          </a:endParaRPr>
        </a:p>
      </dgm:t>
    </dgm:pt>
    <dgm:pt modelId="{363327DB-FE74-4464-80E3-6835E36DB46D}" type="parTrans" cxnId="{B26BE25D-2ED8-4BAD-8DC7-3B21EDC4F0F4}">
      <dgm:prSet/>
      <dgm:spPr/>
      <dgm:t>
        <a:bodyPr/>
        <a:lstStyle/>
        <a:p>
          <a:endParaRPr lang="en-ZA" sz="1200">
            <a:latin typeface="Arial Narrow" panose="020B0606020202030204" pitchFamily="34" charset="0"/>
          </a:endParaRPr>
        </a:p>
      </dgm:t>
    </dgm:pt>
    <dgm:pt modelId="{AE109E22-88C5-4B34-93BE-ABDB77541400}" type="sibTrans" cxnId="{B26BE25D-2ED8-4BAD-8DC7-3B21EDC4F0F4}">
      <dgm:prSet/>
      <dgm:spPr/>
      <dgm:t>
        <a:bodyPr/>
        <a:lstStyle/>
        <a:p>
          <a:endParaRPr lang="en-ZA" sz="1200">
            <a:latin typeface="Arial Narrow" panose="020B0606020202030204" pitchFamily="34" charset="0"/>
          </a:endParaRPr>
        </a:p>
      </dgm:t>
    </dgm:pt>
    <dgm:pt modelId="{78841E13-4FAD-4E7B-A41E-30BE49FF04D0}" type="pres">
      <dgm:prSet presAssocID="{81D90D2C-45A5-43A4-A768-BC30967F71C6}" presName="Name0" presStyleCnt="0">
        <dgm:presLayoutVars>
          <dgm:dir/>
          <dgm:animLvl val="lvl"/>
          <dgm:resizeHandles/>
        </dgm:presLayoutVars>
      </dgm:prSet>
      <dgm:spPr/>
    </dgm:pt>
    <dgm:pt modelId="{B5B12F42-48EC-49DF-BE2B-F00C7E6F4465}" type="pres">
      <dgm:prSet presAssocID="{A3E9B478-DD75-4350-8266-0B79ABAD154F}" presName="linNode" presStyleCnt="0"/>
      <dgm:spPr/>
    </dgm:pt>
    <dgm:pt modelId="{1AA74AF3-A5D6-4623-BC46-E9ED01119A08}" type="pres">
      <dgm:prSet presAssocID="{A3E9B478-DD75-4350-8266-0B79ABAD154F}" presName="parentShp" presStyleLbl="node1" presStyleIdx="0" presStyleCnt="4" custScaleX="50000" custLinFactNeighborX="312" custLinFactNeighborY="275">
        <dgm:presLayoutVars>
          <dgm:bulletEnabled val="1"/>
        </dgm:presLayoutVars>
      </dgm:prSet>
      <dgm:spPr/>
    </dgm:pt>
    <dgm:pt modelId="{062DA8D8-2ADF-4861-A40A-ECF07714B809}" type="pres">
      <dgm:prSet presAssocID="{A3E9B478-DD75-4350-8266-0B79ABAD154F}" presName="childShp" presStyleLbl="bgAccFollowNode1" presStyleIdx="0" presStyleCnt="4" custScaleY="106711" custLinFactNeighborX="878" custLinFactNeighborY="5955">
        <dgm:presLayoutVars>
          <dgm:bulletEnabled val="1"/>
        </dgm:presLayoutVars>
      </dgm:prSet>
      <dgm:spPr/>
    </dgm:pt>
    <dgm:pt modelId="{2637B7D2-F41D-4292-97DD-B70C39AA79A3}" type="pres">
      <dgm:prSet presAssocID="{5E8D023E-362B-49AF-A76F-4FF62167DE4E}" presName="spacing" presStyleCnt="0"/>
      <dgm:spPr/>
    </dgm:pt>
    <dgm:pt modelId="{3258FF37-7652-4F53-9B67-114DF80214EC}" type="pres">
      <dgm:prSet presAssocID="{522B6F56-FDE5-45AA-A8A5-0D4BFE06FEA5}" presName="linNode" presStyleCnt="0"/>
      <dgm:spPr/>
    </dgm:pt>
    <dgm:pt modelId="{E47596BA-E8F2-4175-ABBD-147873AA03EA}" type="pres">
      <dgm:prSet presAssocID="{522B6F56-FDE5-45AA-A8A5-0D4BFE06FEA5}" presName="parentShp" presStyleLbl="node1" presStyleIdx="1" presStyleCnt="4" custScaleX="50000" custLinFactNeighborX="312" custLinFactNeighborY="275">
        <dgm:presLayoutVars>
          <dgm:bulletEnabled val="1"/>
        </dgm:presLayoutVars>
      </dgm:prSet>
      <dgm:spPr/>
    </dgm:pt>
    <dgm:pt modelId="{84BB3EDA-C05C-43E2-A5C4-701026DF509D}" type="pres">
      <dgm:prSet presAssocID="{522B6F56-FDE5-45AA-A8A5-0D4BFE06FEA5}" presName="childShp" presStyleLbl="bgAccFollowNode1" presStyleIdx="1" presStyleCnt="4" custScaleY="118911" custLinFactNeighborX="467" custLinFactNeighborY="275">
        <dgm:presLayoutVars>
          <dgm:bulletEnabled val="1"/>
        </dgm:presLayoutVars>
      </dgm:prSet>
      <dgm:spPr/>
    </dgm:pt>
    <dgm:pt modelId="{327B730D-9914-441A-A048-51D3B52A3C14}" type="pres">
      <dgm:prSet presAssocID="{A1E6243D-6C68-4726-B64C-6784A4F6FAB5}" presName="spacing" presStyleCnt="0"/>
      <dgm:spPr/>
    </dgm:pt>
    <dgm:pt modelId="{05BC3469-7698-4F8E-AA41-25FF28215B6C}" type="pres">
      <dgm:prSet presAssocID="{B704A628-524C-4BC7-8EBF-0BDB5A8C83CB}" presName="linNode" presStyleCnt="0"/>
      <dgm:spPr/>
    </dgm:pt>
    <dgm:pt modelId="{00268CD4-703F-47C2-A233-758676A962C1}" type="pres">
      <dgm:prSet presAssocID="{B704A628-524C-4BC7-8EBF-0BDB5A8C83CB}" presName="parentShp" presStyleLbl="node1" presStyleIdx="2" presStyleCnt="4" custScaleX="50000" custLinFactNeighborX="312" custLinFactNeighborY="275">
        <dgm:presLayoutVars>
          <dgm:bulletEnabled val="1"/>
        </dgm:presLayoutVars>
      </dgm:prSet>
      <dgm:spPr/>
    </dgm:pt>
    <dgm:pt modelId="{D1F34521-19E4-4D82-9C9A-B3043F7C42A7}" type="pres">
      <dgm:prSet presAssocID="{B704A628-524C-4BC7-8EBF-0BDB5A8C83CB}" presName="childShp" presStyleLbl="bgAccFollowNode1" presStyleIdx="2" presStyleCnt="4" custScaleY="109316" custLinFactNeighborX="467" custLinFactNeighborY="275">
        <dgm:presLayoutVars>
          <dgm:bulletEnabled val="1"/>
        </dgm:presLayoutVars>
      </dgm:prSet>
      <dgm:spPr/>
    </dgm:pt>
    <dgm:pt modelId="{471817CC-7E4E-411F-97CF-27ECBA0A2C3F}" type="pres">
      <dgm:prSet presAssocID="{21766AF8-C62D-43AD-8448-906CB0B12C09}" presName="spacing" presStyleCnt="0"/>
      <dgm:spPr/>
    </dgm:pt>
    <dgm:pt modelId="{30B0C7D9-CD45-4EAA-AD97-5D2A7060A44E}" type="pres">
      <dgm:prSet presAssocID="{6FEDA444-EDAF-4637-AF4B-A3ECE6038F81}" presName="linNode" presStyleCnt="0"/>
      <dgm:spPr/>
    </dgm:pt>
    <dgm:pt modelId="{BB084082-B69C-48DE-AB28-79342ABD79F1}" type="pres">
      <dgm:prSet presAssocID="{6FEDA444-EDAF-4637-AF4B-A3ECE6038F81}" presName="parentShp" presStyleLbl="node1" presStyleIdx="3" presStyleCnt="4" custScaleX="50000" custLinFactNeighborX="312" custLinFactNeighborY="275">
        <dgm:presLayoutVars>
          <dgm:bulletEnabled val="1"/>
        </dgm:presLayoutVars>
      </dgm:prSet>
      <dgm:spPr/>
    </dgm:pt>
    <dgm:pt modelId="{473E495A-9158-4A53-9ECB-0FBB538EAC7A}" type="pres">
      <dgm:prSet presAssocID="{6FEDA444-EDAF-4637-AF4B-A3ECE6038F81}" presName="childShp" presStyleLbl="bgAccFollowNode1" presStyleIdx="3" presStyleCnt="4" custScaleY="108105" custLinFactNeighborX="467" custLinFactNeighborY="275">
        <dgm:presLayoutVars>
          <dgm:bulletEnabled val="1"/>
        </dgm:presLayoutVars>
      </dgm:prSet>
      <dgm:spPr/>
    </dgm:pt>
  </dgm:ptLst>
  <dgm:cxnLst>
    <dgm:cxn modelId="{00A1730E-3904-47E9-A4C6-405361E38E6B}" type="presOf" srcId="{2FB0AD34-DC03-4C7A-A1AE-41A56766B648}" destId="{473E495A-9158-4A53-9ECB-0FBB538EAC7A}" srcOrd="0" destOrd="0" presId="urn:microsoft.com/office/officeart/2005/8/layout/vList6"/>
    <dgm:cxn modelId="{C556CF20-8EB1-491D-A46F-7A010C70874D}" type="presOf" srcId="{F23B8774-467E-461C-9640-649AFF5F4233}" destId="{84BB3EDA-C05C-43E2-A5C4-701026DF509D}" srcOrd="0" destOrd="1" presId="urn:microsoft.com/office/officeart/2005/8/layout/vList6"/>
    <dgm:cxn modelId="{AC46A134-1EB3-42E2-B781-D9E6B6D2145C}" srcId="{6FEDA444-EDAF-4637-AF4B-A3ECE6038F81}" destId="{84AC5842-8DE5-4F5D-A19B-AE9226D75FD0}" srcOrd="1" destOrd="0" parTransId="{1371128F-13AB-4E54-95CE-00B879210823}" sibTransId="{94A0768D-7F41-42EC-A78F-5D5A19C3180C}"/>
    <dgm:cxn modelId="{F39F003A-6486-43EF-B61F-C4942148F2DE}" type="presOf" srcId="{A3E9B478-DD75-4350-8266-0B79ABAD154F}" destId="{1AA74AF3-A5D6-4623-BC46-E9ED01119A08}" srcOrd="0" destOrd="0" presId="urn:microsoft.com/office/officeart/2005/8/layout/vList6"/>
    <dgm:cxn modelId="{B26BE25D-2ED8-4BAD-8DC7-3B21EDC4F0F4}" srcId="{6FEDA444-EDAF-4637-AF4B-A3ECE6038F81}" destId="{2FB0AD34-DC03-4C7A-A1AE-41A56766B648}" srcOrd="0" destOrd="0" parTransId="{363327DB-FE74-4464-80E3-6835E36DB46D}" sibTransId="{AE109E22-88C5-4B34-93BE-ABDB77541400}"/>
    <dgm:cxn modelId="{9DE8FB5E-71F6-4E35-BB5D-0D1F383EC704}" type="presOf" srcId="{8D68F40C-1A29-4D32-97B2-1906B51CA43F}" destId="{062DA8D8-2ADF-4861-A40A-ECF07714B809}" srcOrd="0" destOrd="1" presId="urn:microsoft.com/office/officeart/2005/8/layout/vList6"/>
    <dgm:cxn modelId="{1DFB5260-CA0A-4DD1-B73F-451583E61DD1}" srcId="{B704A628-524C-4BC7-8EBF-0BDB5A8C83CB}" destId="{AEC7D4F4-236F-45E9-9E83-7FFF635AAE98}" srcOrd="0" destOrd="0" parTransId="{7C6ECB04-AC2B-4B97-88F2-7BC2A3965E56}" sibTransId="{288BAD5D-D49C-448A-846C-ED4A5BEE48E9}"/>
    <dgm:cxn modelId="{BB7CC564-A974-43FF-A916-03C003332C29}" type="presOf" srcId="{6FEDA444-EDAF-4637-AF4B-A3ECE6038F81}" destId="{BB084082-B69C-48DE-AB28-79342ABD79F1}" srcOrd="0" destOrd="0" presId="urn:microsoft.com/office/officeart/2005/8/layout/vList6"/>
    <dgm:cxn modelId="{369F9751-F8EC-4742-AA40-8E64EEF2B891}" type="presOf" srcId="{AEC7D4F4-236F-45E9-9E83-7FFF635AAE98}" destId="{D1F34521-19E4-4D82-9C9A-B3043F7C42A7}" srcOrd="0" destOrd="0" presId="urn:microsoft.com/office/officeart/2005/8/layout/vList6"/>
    <dgm:cxn modelId="{12329773-692C-4868-ADC9-AFB12E48C29A}" srcId="{81D90D2C-45A5-43A4-A768-BC30967F71C6}" destId="{6FEDA444-EDAF-4637-AF4B-A3ECE6038F81}" srcOrd="3" destOrd="0" parTransId="{7A58B4CD-5AF1-41F3-80FD-76C418B83ADC}" sibTransId="{A60EFBFB-853C-4949-90AA-0758CF2A6AD6}"/>
    <dgm:cxn modelId="{FCCA285A-66C0-4E5C-AD73-8F697CCBA4A6}" type="presOf" srcId="{103D9C2B-6F6D-41E8-8FEE-9186E5A0890D}" destId="{062DA8D8-2ADF-4861-A40A-ECF07714B809}" srcOrd="0" destOrd="0" presId="urn:microsoft.com/office/officeart/2005/8/layout/vList6"/>
    <dgm:cxn modelId="{7CB25792-E49B-4E63-9189-98BEA2FCADBC}" srcId="{522B6F56-FDE5-45AA-A8A5-0D4BFE06FEA5}" destId="{22D37BC0-E6CB-4EC8-936E-7BBF2107DAD0}" srcOrd="0" destOrd="0" parTransId="{CE9C6641-B60D-4A5A-BC19-4EC88D7AC242}" sibTransId="{1D105CF9-53A7-40F8-AF46-A8CC74FCEB0D}"/>
    <dgm:cxn modelId="{1FF2E69B-46C1-4C32-92A0-C7771E7FDE57}" srcId="{B704A628-524C-4BC7-8EBF-0BDB5A8C83CB}" destId="{763D0728-A502-4096-A06D-717DF4B2AD67}" srcOrd="1" destOrd="0" parTransId="{EE5E8A04-C62D-4E9E-976D-BFCCB725EE21}" sibTransId="{C7647AAA-997F-4588-BE7C-93BBC320440D}"/>
    <dgm:cxn modelId="{6386429D-672B-448B-9161-EA0DC63EE1C0}" type="presOf" srcId="{B704A628-524C-4BC7-8EBF-0BDB5A8C83CB}" destId="{00268CD4-703F-47C2-A233-758676A962C1}" srcOrd="0" destOrd="0" presId="urn:microsoft.com/office/officeart/2005/8/layout/vList6"/>
    <dgm:cxn modelId="{8FB69E9E-510A-4FBC-95EA-8CEBF0EE9C25}" srcId="{81D90D2C-45A5-43A4-A768-BC30967F71C6}" destId="{522B6F56-FDE5-45AA-A8A5-0D4BFE06FEA5}" srcOrd="1" destOrd="0" parTransId="{1AF0EAA1-AD97-432A-A388-6A40ADA00435}" sibTransId="{A1E6243D-6C68-4726-B64C-6784A4F6FAB5}"/>
    <dgm:cxn modelId="{7DDB80A2-AE81-4007-BB9B-FAB40B59A24E}" type="presOf" srcId="{22D37BC0-E6CB-4EC8-936E-7BBF2107DAD0}" destId="{84BB3EDA-C05C-43E2-A5C4-701026DF509D}" srcOrd="0" destOrd="0" presId="urn:microsoft.com/office/officeart/2005/8/layout/vList6"/>
    <dgm:cxn modelId="{295D69A6-B201-49FB-B300-70F535223C18}" srcId="{522B6F56-FDE5-45AA-A8A5-0D4BFE06FEA5}" destId="{F23B8774-467E-461C-9640-649AFF5F4233}" srcOrd="1" destOrd="0" parTransId="{B7652ABA-BBA0-40AC-AF3D-9BE1EDC63687}" sibTransId="{5A314F2E-606F-40CC-BFD6-8841A3951990}"/>
    <dgm:cxn modelId="{73CC03A8-C3FF-445D-A547-3880389EF288}" srcId="{A3E9B478-DD75-4350-8266-0B79ABAD154F}" destId="{103D9C2B-6F6D-41E8-8FEE-9186E5A0890D}" srcOrd="0" destOrd="0" parTransId="{F480293D-9118-457C-AD47-859D624CDF6B}" sibTransId="{EFCE6F85-0876-4893-ABF3-0AF622DD0446}"/>
    <dgm:cxn modelId="{56FA45B2-AA91-4859-BE12-DD3623F3E4A4}" type="presOf" srcId="{522B6F56-FDE5-45AA-A8A5-0D4BFE06FEA5}" destId="{E47596BA-E8F2-4175-ABBD-147873AA03EA}" srcOrd="0" destOrd="0" presId="urn:microsoft.com/office/officeart/2005/8/layout/vList6"/>
    <dgm:cxn modelId="{7803D0C5-E94F-4325-A1E8-FD352310B704}" srcId="{81D90D2C-45A5-43A4-A768-BC30967F71C6}" destId="{B704A628-524C-4BC7-8EBF-0BDB5A8C83CB}" srcOrd="2" destOrd="0" parTransId="{0C03B077-FC9C-4241-82E8-E91EADBD10BD}" sibTransId="{21766AF8-C62D-43AD-8448-906CB0B12C09}"/>
    <dgm:cxn modelId="{F6DB7ACA-F9EC-4D7A-9A1F-1C17522F0C84}" type="presOf" srcId="{84AC5842-8DE5-4F5D-A19B-AE9226D75FD0}" destId="{473E495A-9158-4A53-9ECB-0FBB538EAC7A}" srcOrd="0" destOrd="1" presId="urn:microsoft.com/office/officeart/2005/8/layout/vList6"/>
    <dgm:cxn modelId="{B25D31D2-3EEE-4D66-A658-83CB14964FA4}" type="presOf" srcId="{763D0728-A502-4096-A06D-717DF4B2AD67}" destId="{D1F34521-19E4-4D82-9C9A-B3043F7C42A7}" srcOrd="0" destOrd="1" presId="urn:microsoft.com/office/officeart/2005/8/layout/vList6"/>
    <dgm:cxn modelId="{6AFB2CF5-7BC1-4C44-BF75-96A20DA4CC53}" type="presOf" srcId="{81D90D2C-45A5-43A4-A768-BC30967F71C6}" destId="{78841E13-4FAD-4E7B-A41E-30BE49FF04D0}" srcOrd="0" destOrd="0" presId="urn:microsoft.com/office/officeart/2005/8/layout/vList6"/>
    <dgm:cxn modelId="{23ECBDF5-47FF-4DC9-BEDE-5291ECE5D3C8}" srcId="{81D90D2C-45A5-43A4-A768-BC30967F71C6}" destId="{A3E9B478-DD75-4350-8266-0B79ABAD154F}" srcOrd="0" destOrd="0" parTransId="{9A11B035-4D2C-4748-9FE3-4599DB27DAF0}" sibTransId="{5E8D023E-362B-49AF-A76F-4FF62167DE4E}"/>
    <dgm:cxn modelId="{F0B515FA-A8EC-4663-983B-50BF93CB9B2C}" srcId="{A3E9B478-DD75-4350-8266-0B79ABAD154F}" destId="{8D68F40C-1A29-4D32-97B2-1906B51CA43F}" srcOrd="1" destOrd="0" parTransId="{385A2538-DFB5-4C3E-86DA-9535544944B8}" sibTransId="{440B66DC-FFCD-4AE5-8A0B-E09D235142C6}"/>
    <dgm:cxn modelId="{A998CDAB-2524-4270-A84F-9D225D326DDA}" type="presParOf" srcId="{78841E13-4FAD-4E7B-A41E-30BE49FF04D0}" destId="{B5B12F42-48EC-49DF-BE2B-F00C7E6F4465}" srcOrd="0" destOrd="0" presId="urn:microsoft.com/office/officeart/2005/8/layout/vList6"/>
    <dgm:cxn modelId="{90D38C72-382F-4449-8E3E-BF20A548D5ED}" type="presParOf" srcId="{B5B12F42-48EC-49DF-BE2B-F00C7E6F4465}" destId="{1AA74AF3-A5D6-4623-BC46-E9ED01119A08}" srcOrd="0" destOrd="0" presId="urn:microsoft.com/office/officeart/2005/8/layout/vList6"/>
    <dgm:cxn modelId="{ABE5703E-2ABA-41BC-8987-6958AC732EE1}" type="presParOf" srcId="{B5B12F42-48EC-49DF-BE2B-F00C7E6F4465}" destId="{062DA8D8-2ADF-4861-A40A-ECF07714B809}" srcOrd="1" destOrd="0" presId="urn:microsoft.com/office/officeart/2005/8/layout/vList6"/>
    <dgm:cxn modelId="{8941C983-C128-4CDF-9F69-E4AE4877C12B}" type="presParOf" srcId="{78841E13-4FAD-4E7B-A41E-30BE49FF04D0}" destId="{2637B7D2-F41D-4292-97DD-B70C39AA79A3}" srcOrd="1" destOrd="0" presId="urn:microsoft.com/office/officeart/2005/8/layout/vList6"/>
    <dgm:cxn modelId="{FC81729E-B9C3-4F98-812C-49A7C646B603}" type="presParOf" srcId="{78841E13-4FAD-4E7B-A41E-30BE49FF04D0}" destId="{3258FF37-7652-4F53-9B67-114DF80214EC}" srcOrd="2" destOrd="0" presId="urn:microsoft.com/office/officeart/2005/8/layout/vList6"/>
    <dgm:cxn modelId="{4127E3E5-0BED-4093-9CDA-8D5F155F3524}" type="presParOf" srcId="{3258FF37-7652-4F53-9B67-114DF80214EC}" destId="{E47596BA-E8F2-4175-ABBD-147873AA03EA}" srcOrd="0" destOrd="0" presId="urn:microsoft.com/office/officeart/2005/8/layout/vList6"/>
    <dgm:cxn modelId="{2F8DDCC6-F11C-455E-AC80-C5B278A86074}" type="presParOf" srcId="{3258FF37-7652-4F53-9B67-114DF80214EC}" destId="{84BB3EDA-C05C-43E2-A5C4-701026DF509D}" srcOrd="1" destOrd="0" presId="urn:microsoft.com/office/officeart/2005/8/layout/vList6"/>
    <dgm:cxn modelId="{D2932186-B713-414A-9483-7F8681B82B3A}" type="presParOf" srcId="{78841E13-4FAD-4E7B-A41E-30BE49FF04D0}" destId="{327B730D-9914-441A-A048-51D3B52A3C14}" srcOrd="3" destOrd="0" presId="urn:microsoft.com/office/officeart/2005/8/layout/vList6"/>
    <dgm:cxn modelId="{AB75BFD8-E13F-455C-8ABF-0AD871A4A7C6}" type="presParOf" srcId="{78841E13-4FAD-4E7B-A41E-30BE49FF04D0}" destId="{05BC3469-7698-4F8E-AA41-25FF28215B6C}" srcOrd="4" destOrd="0" presId="urn:microsoft.com/office/officeart/2005/8/layout/vList6"/>
    <dgm:cxn modelId="{561457CD-08A2-42B1-ACC4-515B27A3CBE3}" type="presParOf" srcId="{05BC3469-7698-4F8E-AA41-25FF28215B6C}" destId="{00268CD4-703F-47C2-A233-758676A962C1}" srcOrd="0" destOrd="0" presId="urn:microsoft.com/office/officeart/2005/8/layout/vList6"/>
    <dgm:cxn modelId="{02FD9EF5-0E3D-4F0D-B289-1819B53962E4}" type="presParOf" srcId="{05BC3469-7698-4F8E-AA41-25FF28215B6C}" destId="{D1F34521-19E4-4D82-9C9A-B3043F7C42A7}" srcOrd="1" destOrd="0" presId="urn:microsoft.com/office/officeart/2005/8/layout/vList6"/>
    <dgm:cxn modelId="{953369C5-4FA6-44A4-82E1-39A438D154A3}" type="presParOf" srcId="{78841E13-4FAD-4E7B-A41E-30BE49FF04D0}" destId="{471817CC-7E4E-411F-97CF-27ECBA0A2C3F}" srcOrd="5" destOrd="0" presId="urn:microsoft.com/office/officeart/2005/8/layout/vList6"/>
    <dgm:cxn modelId="{3A97B8E7-344A-49B9-AB53-873CEB654292}" type="presParOf" srcId="{78841E13-4FAD-4E7B-A41E-30BE49FF04D0}" destId="{30B0C7D9-CD45-4EAA-AD97-5D2A7060A44E}" srcOrd="6" destOrd="0" presId="urn:microsoft.com/office/officeart/2005/8/layout/vList6"/>
    <dgm:cxn modelId="{4AEC57E4-0804-4FFA-8FF7-9003E272E3CE}" type="presParOf" srcId="{30B0C7D9-CD45-4EAA-AD97-5D2A7060A44E}" destId="{BB084082-B69C-48DE-AB28-79342ABD79F1}" srcOrd="0" destOrd="0" presId="urn:microsoft.com/office/officeart/2005/8/layout/vList6"/>
    <dgm:cxn modelId="{46CD7E8E-1259-4647-A610-6349BBD3E028}" type="presParOf" srcId="{30B0C7D9-CD45-4EAA-AD97-5D2A7060A44E}" destId="{473E495A-9158-4A53-9ECB-0FBB538EAC7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ED3B42-823B-4DBE-8D96-94302ADF78C0}" type="doc">
      <dgm:prSet loTypeId="urn:diagrams.loki3.com/VaryingWidthList" loCatId="list" qsTypeId="urn:microsoft.com/office/officeart/2005/8/quickstyle/simple1" qsCatId="simple" csTypeId="urn:microsoft.com/office/officeart/2005/8/colors/colorful1" csCatId="colorful" phldr="1"/>
      <dgm:spPr/>
    </dgm:pt>
    <dgm:pt modelId="{628E0373-B116-43CD-8944-43140FFA0A55}">
      <dgm:prSet phldrT="[Text]" custT="1"/>
      <dgm:spPr/>
      <dgm:t>
        <a:bodyPr/>
        <a:lstStyle/>
        <a:p>
          <a:r>
            <a:rPr lang="en-US" sz="1600" dirty="0">
              <a:latin typeface="Arial Narrow" panose="020B0606020202030204" pitchFamily="34" charset="0"/>
            </a:rPr>
            <a:t>Generate significant revenue, making major tax contributions, </a:t>
          </a:r>
          <a:endParaRPr lang="en-ZA" sz="1600" dirty="0">
            <a:latin typeface="Arial Narrow" panose="020B0606020202030204" pitchFamily="34" charset="0"/>
          </a:endParaRPr>
        </a:p>
      </dgm:t>
    </dgm:pt>
    <dgm:pt modelId="{CF906ADB-8101-4763-A211-3B035F3D04DC}" type="parTrans" cxnId="{0B355759-FD2B-40BC-A403-66CD7A95B87F}">
      <dgm:prSet/>
      <dgm:spPr/>
      <dgm:t>
        <a:bodyPr/>
        <a:lstStyle/>
        <a:p>
          <a:endParaRPr lang="en-ZA" sz="1050"/>
        </a:p>
      </dgm:t>
    </dgm:pt>
    <dgm:pt modelId="{28074B08-ACAA-49BF-BA1A-FF9024BA3A4E}" type="sibTrans" cxnId="{0B355759-FD2B-40BC-A403-66CD7A95B87F}">
      <dgm:prSet/>
      <dgm:spPr/>
      <dgm:t>
        <a:bodyPr/>
        <a:lstStyle/>
        <a:p>
          <a:endParaRPr lang="en-ZA" sz="1050"/>
        </a:p>
      </dgm:t>
    </dgm:pt>
    <dgm:pt modelId="{6EFE2C7A-A2E9-4D21-86B3-601DFD8346D2}">
      <dgm:prSet phldrT="[Text]" custT="1"/>
      <dgm:spPr/>
      <dgm:t>
        <a:bodyPr/>
        <a:lstStyle/>
        <a:p>
          <a:r>
            <a:rPr lang="en-US" sz="1400" dirty="0"/>
            <a:t>Stimulate the economy </a:t>
          </a:r>
          <a:endParaRPr lang="en-ZA" sz="1400" dirty="0"/>
        </a:p>
      </dgm:t>
    </dgm:pt>
    <dgm:pt modelId="{D617F643-A29B-4D71-BC60-C9E7E5B957B7}" type="parTrans" cxnId="{CDDC646C-2343-47D8-B0C9-1778D4B2186B}">
      <dgm:prSet/>
      <dgm:spPr/>
      <dgm:t>
        <a:bodyPr/>
        <a:lstStyle/>
        <a:p>
          <a:endParaRPr lang="en-ZA" sz="1050"/>
        </a:p>
      </dgm:t>
    </dgm:pt>
    <dgm:pt modelId="{AF45E8FE-9D5F-4F2A-BF27-BF516F64CE1B}" type="sibTrans" cxnId="{CDDC646C-2343-47D8-B0C9-1778D4B2186B}">
      <dgm:prSet/>
      <dgm:spPr/>
      <dgm:t>
        <a:bodyPr/>
        <a:lstStyle/>
        <a:p>
          <a:endParaRPr lang="en-ZA" sz="1050"/>
        </a:p>
      </dgm:t>
    </dgm:pt>
    <dgm:pt modelId="{2B808513-E880-4DD2-9CE0-CDD05DDFE819}">
      <dgm:prSet custT="1"/>
      <dgm:spPr/>
      <dgm:t>
        <a:bodyPr/>
        <a:lstStyle/>
        <a:p>
          <a:r>
            <a:rPr lang="en-US" sz="1400" dirty="0"/>
            <a:t>Create multitudes of employment opportunities</a:t>
          </a:r>
          <a:endParaRPr lang="en-ZA" sz="1400" dirty="0"/>
        </a:p>
      </dgm:t>
    </dgm:pt>
    <dgm:pt modelId="{C6A17CFA-1A4A-43B6-92BC-C0E60BA38657}" type="parTrans" cxnId="{43BF6649-FAD6-4130-84A4-539AC1A3AEA8}">
      <dgm:prSet/>
      <dgm:spPr/>
      <dgm:t>
        <a:bodyPr/>
        <a:lstStyle/>
        <a:p>
          <a:endParaRPr lang="en-ZA" sz="1050"/>
        </a:p>
      </dgm:t>
    </dgm:pt>
    <dgm:pt modelId="{AC8BF94B-A924-470C-8621-737A744DD8F8}" type="sibTrans" cxnId="{43BF6649-FAD6-4130-84A4-539AC1A3AEA8}">
      <dgm:prSet/>
      <dgm:spPr/>
      <dgm:t>
        <a:bodyPr/>
        <a:lstStyle/>
        <a:p>
          <a:endParaRPr lang="en-ZA" sz="1050"/>
        </a:p>
      </dgm:t>
    </dgm:pt>
    <dgm:pt modelId="{5D01C5ED-BA42-408F-87B0-11271FDF125C}" type="pres">
      <dgm:prSet presAssocID="{88ED3B42-823B-4DBE-8D96-94302ADF78C0}" presName="Name0" presStyleCnt="0">
        <dgm:presLayoutVars>
          <dgm:resizeHandles/>
        </dgm:presLayoutVars>
      </dgm:prSet>
      <dgm:spPr/>
    </dgm:pt>
    <dgm:pt modelId="{96A61CDA-9126-4DFB-8FBD-74F9A1D7B886}" type="pres">
      <dgm:prSet presAssocID="{628E0373-B116-43CD-8944-43140FFA0A55}" presName="text" presStyleLbl="node1" presStyleIdx="0" presStyleCnt="3" custScaleX="221929">
        <dgm:presLayoutVars>
          <dgm:bulletEnabled val="1"/>
        </dgm:presLayoutVars>
      </dgm:prSet>
      <dgm:spPr/>
    </dgm:pt>
    <dgm:pt modelId="{C733CF24-B444-4580-BBCD-121C4669E523}" type="pres">
      <dgm:prSet presAssocID="{28074B08-ACAA-49BF-BA1A-FF9024BA3A4E}" presName="space" presStyleCnt="0"/>
      <dgm:spPr/>
    </dgm:pt>
    <dgm:pt modelId="{481346D5-1526-44C4-B3B3-1CAB66BFA304}" type="pres">
      <dgm:prSet presAssocID="{6EFE2C7A-A2E9-4D21-86B3-601DFD8346D2}" presName="text" presStyleLbl="node1" presStyleIdx="1" presStyleCnt="3" custScaleX="221929">
        <dgm:presLayoutVars>
          <dgm:bulletEnabled val="1"/>
        </dgm:presLayoutVars>
      </dgm:prSet>
      <dgm:spPr/>
    </dgm:pt>
    <dgm:pt modelId="{834BDE31-7512-484F-BA16-6A59364F17E8}" type="pres">
      <dgm:prSet presAssocID="{AF45E8FE-9D5F-4F2A-BF27-BF516F64CE1B}" presName="space" presStyleCnt="0"/>
      <dgm:spPr/>
    </dgm:pt>
    <dgm:pt modelId="{F12A3F9E-DA9E-4138-AA9D-012A72D9A971}" type="pres">
      <dgm:prSet presAssocID="{2B808513-E880-4DD2-9CE0-CDD05DDFE819}" presName="text" presStyleLbl="node1" presStyleIdx="2" presStyleCnt="3" custScaleX="221929">
        <dgm:presLayoutVars>
          <dgm:bulletEnabled val="1"/>
        </dgm:presLayoutVars>
      </dgm:prSet>
      <dgm:spPr/>
    </dgm:pt>
  </dgm:ptLst>
  <dgm:cxnLst>
    <dgm:cxn modelId="{CB697805-B6A1-4C80-9C95-5726EC79933E}" type="presOf" srcId="{2B808513-E880-4DD2-9CE0-CDD05DDFE819}" destId="{F12A3F9E-DA9E-4138-AA9D-012A72D9A971}" srcOrd="0" destOrd="0" presId="urn:diagrams.loki3.com/VaryingWidthList"/>
    <dgm:cxn modelId="{77B17B12-CF0D-4501-B09C-D4EB3059B551}" type="presOf" srcId="{6EFE2C7A-A2E9-4D21-86B3-601DFD8346D2}" destId="{481346D5-1526-44C4-B3B3-1CAB66BFA304}" srcOrd="0" destOrd="0" presId="urn:diagrams.loki3.com/VaryingWidthList"/>
    <dgm:cxn modelId="{4E96871A-C97D-47F6-A538-9D225CE5BD6E}" type="presOf" srcId="{88ED3B42-823B-4DBE-8D96-94302ADF78C0}" destId="{5D01C5ED-BA42-408F-87B0-11271FDF125C}" srcOrd="0" destOrd="0" presId="urn:diagrams.loki3.com/VaryingWidthList"/>
    <dgm:cxn modelId="{43BF6649-FAD6-4130-84A4-539AC1A3AEA8}" srcId="{88ED3B42-823B-4DBE-8D96-94302ADF78C0}" destId="{2B808513-E880-4DD2-9CE0-CDD05DDFE819}" srcOrd="2" destOrd="0" parTransId="{C6A17CFA-1A4A-43B6-92BC-C0E60BA38657}" sibTransId="{AC8BF94B-A924-470C-8621-737A744DD8F8}"/>
    <dgm:cxn modelId="{CDDC646C-2343-47D8-B0C9-1778D4B2186B}" srcId="{88ED3B42-823B-4DBE-8D96-94302ADF78C0}" destId="{6EFE2C7A-A2E9-4D21-86B3-601DFD8346D2}" srcOrd="1" destOrd="0" parTransId="{D617F643-A29B-4D71-BC60-C9E7E5B957B7}" sibTransId="{AF45E8FE-9D5F-4F2A-BF27-BF516F64CE1B}"/>
    <dgm:cxn modelId="{AAB6E373-B5B2-4104-91C7-463C86D1B948}" type="presOf" srcId="{628E0373-B116-43CD-8944-43140FFA0A55}" destId="{96A61CDA-9126-4DFB-8FBD-74F9A1D7B886}" srcOrd="0" destOrd="0" presId="urn:diagrams.loki3.com/VaryingWidthList"/>
    <dgm:cxn modelId="{0B355759-FD2B-40BC-A403-66CD7A95B87F}" srcId="{88ED3B42-823B-4DBE-8D96-94302ADF78C0}" destId="{628E0373-B116-43CD-8944-43140FFA0A55}" srcOrd="0" destOrd="0" parTransId="{CF906ADB-8101-4763-A211-3B035F3D04DC}" sibTransId="{28074B08-ACAA-49BF-BA1A-FF9024BA3A4E}"/>
    <dgm:cxn modelId="{77315324-3FAE-4CB7-A8F5-0E9D3D0D73AC}" type="presParOf" srcId="{5D01C5ED-BA42-408F-87B0-11271FDF125C}" destId="{96A61CDA-9126-4DFB-8FBD-74F9A1D7B886}" srcOrd="0" destOrd="0" presId="urn:diagrams.loki3.com/VaryingWidthList"/>
    <dgm:cxn modelId="{CE164CDB-7A27-498B-B3DE-0F27DD1F2AB5}" type="presParOf" srcId="{5D01C5ED-BA42-408F-87B0-11271FDF125C}" destId="{C733CF24-B444-4580-BBCD-121C4669E523}" srcOrd="1" destOrd="0" presId="urn:diagrams.loki3.com/VaryingWidthList"/>
    <dgm:cxn modelId="{5E6855E9-2B4D-4700-BF12-56CCCA2C4180}" type="presParOf" srcId="{5D01C5ED-BA42-408F-87B0-11271FDF125C}" destId="{481346D5-1526-44C4-B3B3-1CAB66BFA304}" srcOrd="2" destOrd="0" presId="urn:diagrams.loki3.com/VaryingWidthList"/>
    <dgm:cxn modelId="{6013ED09-BC1F-4670-B466-34FBD2278EF4}" type="presParOf" srcId="{5D01C5ED-BA42-408F-87B0-11271FDF125C}" destId="{834BDE31-7512-484F-BA16-6A59364F17E8}" srcOrd="3" destOrd="0" presId="urn:diagrams.loki3.com/VaryingWidthList"/>
    <dgm:cxn modelId="{13526005-9ABC-41B5-BAFA-40BFCE297056}" type="presParOf" srcId="{5D01C5ED-BA42-408F-87B0-11271FDF125C}" destId="{F12A3F9E-DA9E-4138-AA9D-012A72D9A971}" srcOrd="4"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825E1E-E4C3-4C71-9763-24221497FC8D}"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ZA"/>
        </a:p>
      </dgm:t>
    </dgm:pt>
    <dgm:pt modelId="{3E8B871F-91D5-4689-982B-C284EAE8A031}">
      <dgm:prSet phldrT="[Text]" custT="1"/>
      <dgm:spPr/>
      <dgm:t>
        <a:bodyPr/>
        <a:lstStyle/>
        <a:p>
          <a:r>
            <a:rPr lang="en-ZA" sz="1000" dirty="0"/>
            <a:t>Impact on Digital Adoption Landscape</a:t>
          </a:r>
        </a:p>
      </dgm:t>
    </dgm:pt>
    <dgm:pt modelId="{CF3F6CE0-4300-4B51-8D0B-9BEAF6662770}" type="parTrans" cxnId="{6F1649FE-0C6F-417F-9921-0225F9A2947D}">
      <dgm:prSet/>
      <dgm:spPr/>
      <dgm:t>
        <a:bodyPr/>
        <a:lstStyle/>
        <a:p>
          <a:endParaRPr lang="en-ZA"/>
        </a:p>
      </dgm:t>
    </dgm:pt>
    <dgm:pt modelId="{1B524D48-20C0-4CBA-BCD8-F460FF178D3C}" type="sibTrans" cxnId="{6F1649FE-0C6F-417F-9921-0225F9A2947D}">
      <dgm:prSet/>
      <dgm:spPr/>
      <dgm:t>
        <a:bodyPr/>
        <a:lstStyle/>
        <a:p>
          <a:endParaRPr lang="en-ZA"/>
        </a:p>
      </dgm:t>
    </dgm:pt>
    <dgm:pt modelId="{ABA60847-7677-45B4-8135-B666A369DF2B}">
      <dgm:prSet phldrT="[Text]" custT="1"/>
      <dgm:spPr/>
      <dgm:t>
        <a:bodyPr/>
        <a:lstStyle/>
        <a:p>
          <a:r>
            <a:rPr lang="en-ZA" sz="1000" dirty="0"/>
            <a:t>Technological Determinism</a:t>
          </a:r>
        </a:p>
      </dgm:t>
    </dgm:pt>
    <dgm:pt modelId="{5E0C3D25-351C-4D0D-9B88-4B2C80A95074}" type="parTrans" cxnId="{88683300-FB08-4628-BC4F-C2502888AD92}">
      <dgm:prSet/>
      <dgm:spPr/>
      <dgm:t>
        <a:bodyPr/>
        <a:lstStyle/>
        <a:p>
          <a:endParaRPr lang="en-ZA"/>
        </a:p>
      </dgm:t>
    </dgm:pt>
    <dgm:pt modelId="{1466E2E4-0808-4B4B-B0B1-470E86AB0FDE}" type="sibTrans" cxnId="{88683300-FB08-4628-BC4F-C2502888AD92}">
      <dgm:prSet/>
      <dgm:spPr/>
      <dgm:t>
        <a:bodyPr/>
        <a:lstStyle/>
        <a:p>
          <a:endParaRPr lang="en-ZA"/>
        </a:p>
      </dgm:t>
    </dgm:pt>
    <dgm:pt modelId="{A78B1AA2-34FB-4524-A995-3248DA6DB3FC}">
      <dgm:prSet phldrT="[Text]" custT="1"/>
      <dgm:spPr/>
      <dgm:t>
        <a:bodyPr/>
        <a:lstStyle/>
        <a:p>
          <a:pPr algn="ctr"/>
          <a:r>
            <a:rPr lang="en-US" sz="1000" dirty="0"/>
            <a:t>Innovation Opportunities                 for Growth and Sustainability</a:t>
          </a:r>
          <a:endParaRPr lang="en-ZA" sz="1000" dirty="0"/>
        </a:p>
      </dgm:t>
    </dgm:pt>
    <dgm:pt modelId="{F3E39437-A800-42EA-BCB0-065E03554F9F}" type="sibTrans" cxnId="{A808DBA3-8A5E-47B0-9291-0B0AFB0B9C0E}">
      <dgm:prSet/>
      <dgm:spPr/>
      <dgm:t>
        <a:bodyPr/>
        <a:lstStyle/>
        <a:p>
          <a:endParaRPr lang="en-ZA"/>
        </a:p>
      </dgm:t>
    </dgm:pt>
    <dgm:pt modelId="{90341D4F-6B81-4103-84FC-49F1799FA6A7}" type="parTrans" cxnId="{A808DBA3-8A5E-47B0-9291-0B0AFB0B9C0E}">
      <dgm:prSet/>
      <dgm:spPr/>
      <dgm:t>
        <a:bodyPr/>
        <a:lstStyle/>
        <a:p>
          <a:endParaRPr lang="en-ZA"/>
        </a:p>
      </dgm:t>
    </dgm:pt>
    <dgm:pt modelId="{14120E0F-3331-4543-98E7-0C8BDDCC5485}">
      <dgm:prSet phldrT="[Text]" custT="1"/>
      <dgm:spPr/>
      <dgm:t>
        <a:bodyPr/>
        <a:lstStyle/>
        <a:p>
          <a:r>
            <a:rPr lang="en-US" sz="1000" dirty="0"/>
            <a:t>Broader outcomes for niche tourism SMME- Growth &amp; Market Expansion, Increased Competitiveness&amp; Sustainable Practices</a:t>
          </a:r>
          <a:endParaRPr lang="en-ZA" sz="1000" dirty="0"/>
        </a:p>
      </dgm:t>
    </dgm:pt>
    <dgm:pt modelId="{A0481723-DC87-4193-91A2-30EB50281D15}" type="sibTrans" cxnId="{96E79F44-A12E-41B3-8B6E-9CDB1FD3DA26}">
      <dgm:prSet/>
      <dgm:spPr/>
      <dgm:t>
        <a:bodyPr/>
        <a:lstStyle/>
        <a:p>
          <a:endParaRPr lang="en-ZA"/>
        </a:p>
      </dgm:t>
    </dgm:pt>
    <dgm:pt modelId="{18A481F3-03BC-4A1A-B39B-B2B709FEA32C}" type="parTrans" cxnId="{96E79F44-A12E-41B3-8B6E-9CDB1FD3DA26}">
      <dgm:prSet/>
      <dgm:spPr/>
      <dgm:t>
        <a:bodyPr/>
        <a:lstStyle/>
        <a:p>
          <a:endParaRPr lang="en-ZA"/>
        </a:p>
      </dgm:t>
    </dgm:pt>
    <dgm:pt modelId="{3E3F29C9-3615-4083-A675-6EDE013CFE2D}" type="pres">
      <dgm:prSet presAssocID="{53825E1E-E4C3-4C71-9763-24221497FC8D}" presName="Name0" presStyleCnt="0">
        <dgm:presLayoutVars>
          <dgm:chMax val="7"/>
          <dgm:resizeHandles val="exact"/>
        </dgm:presLayoutVars>
      </dgm:prSet>
      <dgm:spPr/>
    </dgm:pt>
    <dgm:pt modelId="{6FFB5E79-4D87-4FE2-8754-237071B968F2}" type="pres">
      <dgm:prSet presAssocID="{53825E1E-E4C3-4C71-9763-24221497FC8D}" presName="comp1" presStyleCnt="0"/>
      <dgm:spPr/>
    </dgm:pt>
    <dgm:pt modelId="{0C72E719-4379-41F9-A77E-C4A7D31362B7}" type="pres">
      <dgm:prSet presAssocID="{53825E1E-E4C3-4C71-9763-24221497FC8D}" presName="circle1" presStyleLbl="node1" presStyleIdx="0" presStyleCnt="4" custScaleX="130246"/>
      <dgm:spPr/>
    </dgm:pt>
    <dgm:pt modelId="{F454DDF0-DCC6-461E-8442-6FDB05429A8A}" type="pres">
      <dgm:prSet presAssocID="{53825E1E-E4C3-4C71-9763-24221497FC8D}" presName="c1text" presStyleLbl="node1" presStyleIdx="0" presStyleCnt="4">
        <dgm:presLayoutVars>
          <dgm:bulletEnabled val="1"/>
        </dgm:presLayoutVars>
      </dgm:prSet>
      <dgm:spPr/>
    </dgm:pt>
    <dgm:pt modelId="{EFF4E05E-437A-4B91-A37A-1F7D9B8A8E6F}" type="pres">
      <dgm:prSet presAssocID="{53825E1E-E4C3-4C71-9763-24221497FC8D}" presName="comp2" presStyleCnt="0"/>
      <dgm:spPr/>
    </dgm:pt>
    <dgm:pt modelId="{845EFE3E-C6C9-41DD-9067-0A28439A896F}" type="pres">
      <dgm:prSet presAssocID="{53825E1E-E4C3-4C71-9763-24221497FC8D}" presName="circle2" presStyleLbl="node1" presStyleIdx="1" presStyleCnt="4" custScaleX="109101" custScaleY="94131" custLinFactNeighborX="-1298" custLinFactNeighborY="2477"/>
      <dgm:spPr/>
    </dgm:pt>
    <dgm:pt modelId="{13F70071-6C51-4C61-88C7-1F909F18A247}" type="pres">
      <dgm:prSet presAssocID="{53825E1E-E4C3-4C71-9763-24221497FC8D}" presName="c2text" presStyleLbl="node1" presStyleIdx="1" presStyleCnt="4">
        <dgm:presLayoutVars>
          <dgm:bulletEnabled val="1"/>
        </dgm:presLayoutVars>
      </dgm:prSet>
      <dgm:spPr/>
    </dgm:pt>
    <dgm:pt modelId="{31C163EC-F5C5-4173-91BD-C153D93AC502}" type="pres">
      <dgm:prSet presAssocID="{53825E1E-E4C3-4C71-9763-24221497FC8D}" presName="comp3" presStyleCnt="0"/>
      <dgm:spPr/>
    </dgm:pt>
    <dgm:pt modelId="{5AD38777-168A-424A-9D96-BDDC253E4143}" type="pres">
      <dgm:prSet presAssocID="{53825E1E-E4C3-4C71-9763-24221497FC8D}" presName="circle3" presStyleLbl="node1" presStyleIdx="2" presStyleCnt="4" custScaleY="96092" custLinFactNeighborX="-1547" custLinFactNeighborY="2860"/>
      <dgm:spPr/>
    </dgm:pt>
    <dgm:pt modelId="{B0ECED18-5333-4586-AEAA-6FBED54F1E1F}" type="pres">
      <dgm:prSet presAssocID="{53825E1E-E4C3-4C71-9763-24221497FC8D}" presName="c3text" presStyleLbl="node1" presStyleIdx="2" presStyleCnt="4">
        <dgm:presLayoutVars>
          <dgm:bulletEnabled val="1"/>
        </dgm:presLayoutVars>
      </dgm:prSet>
      <dgm:spPr/>
    </dgm:pt>
    <dgm:pt modelId="{F7114D78-E3E5-4AB4-B2F2-0AC6EAAB872E}" type="pres">
      <dgm:prSet presAssocID="{53825E1E-E4C3-4C71-9763-24221497FC8D}" presName="comp4" presStyleCnt="0"/>
      <dgm:spPr/>
    </dgm:pt>
    <dgm:pt modelId="{91A328F4-CBF0-49A9-9218-C7714BC53653}" type="pres">
      <dgm:prSet presAssocID="{53825E1E-E4C3-4C71-9763-24221497FC8D}" presName="circle4" presStyleLbl="node1" presStyleIdx="3" presStyleCnt="4"/>
      <dgm:spPr/>
    </dgm:pt>
    <dgm:pt modelId="{F143E5F6-6049-4D5E-9FEB-A3C46FBF96D5}" type="pres">
      <dgm:prSet presAssocID="{53825E1E-E4C3-4C71-9763-24221497FC8D}" presName="c4text" presStyleLbl="node1" presStyleIdx="3" presStyleCnt="4">
        <dgm:presLayoutVars>
          <dgm:bulletEnabled val="1"/>
        </dgm:presLayoutVars>
      </dgm:prSet>
      <dgm:spPr/>
    </dgm:pt>
  </dgm:ptLst>
  <dgm:cxnLst>
    <dgm:cxn modelId="{88683300-FB08-4628-BC4F-C2502888AD92}" srcId="{53825E1E-E4C3-4C71-9763-24221497FC8D}" destId="{ABA60847-7677-45B4-8135-B666A369DF2B}" srcOrd="3" destOrd="0" parTransId="{5E0C3D25-351C-4D0D-9B88-4B2C80A95074}" sibTransId="{1466E2E4-0808-4B4B-B0B1-470E86AB0FDE}"/>
    <dgm:cxn modelId="{7ADFE421-42C1-4BD2-A894-843BD82A8A1C}" type="presOf" srcId="{ABA60847-7677-45B4-8135-B666A369DF2B}" destId="{91A328F4-CBF0-49A9-9218-C7714BC53653}" srcOrd="0" destOrd="0" presId="urn:microsoft.com/office/officeart/2005/8/layout/venn2"/>
    <dgm:cxn modelId="{B6DC7961-6B71-48B9-90AB-353EA70818C8}" type="presOf" srcId="{14120E0F-3331-4543-98E7-0C8BDDCC5485}" destId="{F454DDF0-DCC6-461E-8442-6FDB05429A8A}" srcOrd="1" destOrd="0" presId="urn:microsoft.com/office/officeart/2005/8/layout/venn2"/>
    <dgm:cxn modelId="{E99BA043-1DD3-43DB-83C7-DE418244CBDB}" type="presOf" srcId="{ABA60847-7677-45B4-8135-B666A369DF2B}" destId="{F143E5F6-6049-4D5E-9FEB-A3C46FBF96D5}" srcOrd="1" destOrd="0" presId="urn:microsoft.com/office/officeart/2005/8/layout/venn2"/>
    <dgm:cxn modelId="{96E79F44-A12E-41B3-8B6E-9CDB1FD3DA26}" srcId="{53825E1E-E4C3-4C71-9763-24221497FC8D}" destId="{14120E0F-3331-4543-98E7-0C8BDDCC5485}" srcOrd="0" destOrd="0" parTransId="{18A481F3-03BC-4A1A-B39B-B2B709FEA32C}" sibTransId="{A0481723-DC87-4193-91A2-30EB50281D15}"/>
    <dgm:cxn modelId="{DC3EA77D-560E-4C24-BE4B-5D785D8918C9}" type="presOf" srcId="{A78B1AA2-34FB-4524-A995-3248DA6DB3FC}" destId="{845EFE3E-C6C9-41DD-9067-0A28439A896F}" srcOrd="0" destOrd="0" presId="urn:microsoft.com/office/officeart/2005/8/layout/venn2"/>
    <dgm:cxn modelId="{6C7E527F-D871-4E36-A869-8334C975E92B}" type="presOf" srcId="{3E8B871F-91D5-4689-982B-C284EAE8A031}" destId="{5AD38777-168A-424A-9D96-BDDC253E4143}" srcOrd="0" destOrd="0" presId="urn:microsoft.com/office/officeart/2005/8/layout/venn2"/>
    <dgm:cxn modelId="{84498397-9E86-4A47-AA5F-934EAF213821}" type="presOf" srcId="{A78B1AA2-34FB-4524-A995-3248DA6DB3FC}" destId="{13F70071-6C51-4C61-88C7-1F909F18A247}" srcOrd="1" destOrd="0" presId="urn:microsoft.com/office/officeart/2005/8/layout/venn2"/>
    <dgm:cxn modelId="{A808DBA3-8A5E-47B0-9291-0B0AFB0B9C0E}" srcId="{53825E1E-E4C3-4C71-9763-24221497FC8D}" destId="{A78B1AA2-34FB-4524-A995-3248DA6DB3FC}" srcOrd="1" destOrd="0" parTransId="{90341D4F-6B81-4103-84FC-49F1799FA6A7}" sibTransId="{F3E39437-A800-42EA-BCB0-065E03554F9F}"/>
    <dgm:cxn modelId="{AE9A3CC1-0E04-47BF-B632-B4986BC725B5}" type="presOf" srcId="{3E8B871F-91D5-4689-982B-C284EAE8A031}" destId="{B0ECED18-5333-4586-AEAA-6FBED54F1E1F}" srcOrd="1" destOrd="0" presId="urn:microsoft.com/office/officeart/2005/8/layout/venn2"/>
    <dgm:cxn modelId="{32C52AEC-D19A-4FDA-B199-AD3D0D29298E}" type="presOf" srcId="{53825E1E-E4C3-4C71-9763-24221497FC8D}" destId="{3E3F29C9-3615-4083-A675-6EDE013CFE2D}" srcOrd="0" destOrd="0" presId="urn:microsoft.com/office/officeart/2005/8/layout/venn2"/>
    <dgm:cxn modelId="{29B70BFE-9334-4ACC-B31F-D302E7376FC9}" type="presOf" srcId="{14120E0F-3331-4543-98E7-0C8BDDCC5485}" destId="{0C72E719-4379-41F9-A77E-C4A7D31362B7}" srcOrd="0" destOrd="0" presId="urn:microsoft.com/office/officeart/2005/8/layout/venn2"/>
    <dgm:cxn modelId="{6F1649FE-0C6F-417F-9921-0225F9A2947D}" srcId="{53825E1E-E4C3-4C71-9763-24221497FC8D}" destId="{3E8B871F-91D5-4689-982B-C284EAE8A031}" srcOrd="2" destOrd="0" parTransId="{CF3F6CE0-4300-4B51-8D0B-9BEAF6662770}" sibTransId="{1B524D48-20C0-4CBA-BCD8-F460FF178D3C}"/>
    <dgm:cxn modelId="{4F6A671D-BD33-43A2-A00F-BCB6B21B1C1F}" type="presParOf" srcId="{3E3F29C9-3615-4083-A675-6EDE013CFE2D}" destId="{6FFB5E79-4D87-4FE2-8754-237071B968F2}" srcOrd="0" destOrd="0" presId="urn:microsoft.com/office/officeart/2005/8/layout/venn2"/>
    <dgm:cxn modelId="{1AC50D50-EE85-4ADA-B6B5-0C1E5D801AC7}" type="presParOf" srcId="{6FFB5E79-4D87-4FE2-8754-237071B968F2}" destId="{0C72E719-4379-41F9-A77E-C4A7D31362B7}" srcOrd="0" destOrd="0" presId="urn:microsoft.com/office/officeart/2005/8/layout/venn2"/>
    <dgm:cxn modelId="{C69EFD57-8C2E-46E7-8BA1-B73FDCB1DB39}" type="presParOf" srcId="{6FFB5E79-4D87-4FE2-8754-237071B968F2}" destId="{F454DDF0-DCC6-461E-8442-6FDB05429A8A}" srcOrd="1" destOrd="0" presId="urn:microsoft.com/office/officeart/2005/8/layout/venn2"/>
    <dgm:cxn modelId="{DA99B4C8-B7FD-49F6-9729-60C78E03D3B9}" type="presParOf" srcId="{3E3F29C9-3615-4083-A675-6EDE013CFE2D}" destId="{EFF4E05E-437A-4B91-A37A-1F7D9B8A8E6F}" srcOrd="1" destOrd="0" presId="urn:microsoft.com/office/officeart/2005/8/layout/venn2"/>
    <dgm:cxn modelId="{57C3E837-E9EE-47D2-A824-6DB1A8ACA163}" type="presParOf" srcId="{EFF4E05E-437A-4B91-A37A-1F7D9B8A8E6F}" destId="{845EFE3E-C6C9-41DD-9067-0A28439A896F}" srcOrd="0" destOrd="0" presId="urn:microsoft.com/office/officeart/2005/8/layout/venn2"/>
    <dgm:cxn modelId="{0DAFC1EC-ADE3-41CD-8C68-F2BB91527DAF}" type="presParOf" srcId="{EFF4E05E-437A-4B91-A37A-1F7D9B8A8E6F}" destId="{13F70071-6C51-4C61-88C7-1F909F18A247}" srcOrd="1" destOrd="0" presId="urn:microsoft.com/office/officeart/2005/8/layout/venn2"/>
    <dgm:cxn modelId="{5E495808-EA08-4450-858B-1D18AA84D578}" type="presParOf" srcId="{3E3F29C9-3615-4083-A675-6EDE013CFE2D}" destId="{31C163EC-F5C5-4173-91BD-C153D93AC502}" srcOrd="2" destOrd="0" presId="urn:microsoft.com/office/officeart/2005/8/layout/venn2"/>
    <dgm:cxn modelId="{4C9F0C81-AA84-4849-9809-3096E69BDA52}" type="presParOf" srcId="{31C163EC-F5C5-4173-91BD-C153D93AC502}" destId="{5AD38777-168A-424A-9D96-BDDC253E4143}" srcOrd="0" destOrd="0" presId="urn:microsoft.com/office/officeart/2005/8/layout/venn2"/>
    <dgm:cxn modelId="{7065D87C-9A70-48BB-9873-2749265FE574}" type="presParOf" srcId="{31C163EC-F5C5-4173-91BD-C153D93AC502}" destId="{B0ECED18-5333-4586-AEAA-6FBED54F1E1F}" srcOrd="1" destOrd="0" presId="urn:microsoft.com/office/officeart/2005/8/layout/venn2"/>
    <dgm:cxn modelId="{E8E586C6-FAEE-4A96-B12C-40D70C022AA7}" type="presParOf" srcId="{3E3F29C9-3615-4083-A675-6EDE013CFE2D}" destId="{F7114D78-E3E5-4AB4-B2F2-0AC6EAAB872E}" srcOrd="3" destOrd="0" presId="urn:microsoft.com/office/officeart/2005/8/layout/venn2"/>
    <dgm:cxn modelId="{7EB286AA-05B3-4606-90AF-9EAD37C7363C}" type="presParOf" srcId="{F7114D78-E3E5-4AB4-B2F2-0AC6EAAB872E}" destId="{91A328F4-CBF0-49A9-9218-C7714BC53653}" srcOrd="0" destOrd="0" presId="urn:microsoft.com/office/officeart/2005/8/layout/venn2"/>
    <dgm:cxn modelId="{20069069-9337-41BE-AD7A-D1BECEF0D8AA}" type="presParOf" srcId="{F7114D78-E3E5-4AB4-B2F2-0AC6EAAB872E}" destId="{F143E5F6-6049-4D5E-9FEB-A3C46FBF96D5}"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3DE1F7-ED48-4B2C-879A-E28273A8EB56}" type="doc">
      <dgm:prSet loTypeId="urn:microsoft.com/office/officeart/2011/layout/RadialPictureList" loCatId="officeonline" qsTypeId="urn:microsoft.com/office/officeart/2005/8/quickstyle/simple1" qsCatId="simple" csTypeId="urn:microsoft.com/office/officeart/2005/8/colors/colorful1" csCatId="colorful" phldr="1"/>
      <dgm:spPr/>
      <dgm:t>
        <a:bodyPr/>
        <a:lstStyle/>
        <a:p>
          <a:endParaRPr lang="en-ZA"/>
        </a:p>
      </dgm:t>
    </dgm:pt>
    <dgm:pt modelId="{450D3DA6-7F0E-4BA0-B065-4A16D79601F5}">
      <dgm:prSet phldrT="[Text]"/>
      <dgm:spPr/>
      <dgm:t>
        <a:bodyPr/>
        <a:lstStyle/>
        <a:p>
          <a:r>
            <a:rPr lang="en-ZA" dirty="0"/>
            <a:t>Mixed-methods approach</a:t>
          </a:r>
        </a:p>
      </dgm:t>
    </dgm:pt>
    <dgm:pt modelId="{7F6D8CB3-8575-4584-9E9D-0EEFDB2460E6}" type="parTrans" cxnId="{ECC65FD6-8C86-4C80-BAE4-8F584E3D896A}">
      <dgm:prSet/>
      <dgm:spPr/>
      <dgm:t>
        <a:bodyPr/>
        <a:lstStyle/>
        <a:p>
          <a:endParaRPr lang="en-ZA"/>
        </a:p>
      </dgm:t>
    </dgm:pt>
    <dgm:pt modelId="{532CC6FD-10F6-4176-A93B-C5322A69AC95}" type="sibTrans" cxnId="{ECC65FD6-8C86-4C80-BAE4-8F584E3D896A}">
      <dgm:prSet/>
      <dgm:spPr/>
      <dgm:t>
        <a:bodyPr/>
        <a:lstStyle/>
        <a:p>
          <a:endParaRPr lang="en-ZA"/>
        </a:p>
      </dgm:t>
    </dgm:pt>
    <dgm:pt modelId="{39DA1B42-B4C4-41C0-819B-03149230AAF2}">
      <dgm:prSet phldrT="[Text]"/>
      <dgm:spPr/>
      <dgm:t>
        <a:bodyPr/>
        <a:lstStyle/>
        <a:p>
          <a:r>
            <a:rPr lang="en-ZA" dirty="0">
              <a:solidFill>
                <a:schemeClr val="tx1"/>
              </a:solidFill>
            </a:rPr>
            <a:t>Quantitative Surveys: Online surveys</a:t>
          </a:r>
        </a:p>
      </dgm:t>
    </dgm:pt>
    <dgm:pt modelId="{7A4694A3-1CFA-4B7D-92F3-2B133136AC56}" type="parTrans" cxnId="{A1562FCD-1C98-429C-813E-A300C0D25300}">
      <dgm:prSet/>
      <dgm:spPr/>
      <dgm:t>
        <a:bodyPr/>
        <a:lstStyle/>
        <a:p>
          <a:endParaRPr lang="en-ZA"/>
        </a:p>
      </dgm:t>
    </dgm:pt>
    <dgm:pt modelId="{68F71E7A-C442-4996-A775-0111BB20C48A}" type="sibTrans" cxnId="{A1562FCD-1C98-429C-813E-A300C0D25300}">
      <dgm:prSet/>
      <dgm:spPr/>
      <dgm:t>
        <a:bodyPr/>
        <a:lstStyle/>
        <a:p>
          <a:endParaRPr lang="en-ZA"/>
        </a:p>
      </dgm:t>
    </dgm:pt>
    <dgm:pt modelId="{A7631CAB-756C-4642-B9F8-3AEBB7BBFF11}">
      <dgm:prSet phldrT="[Text]"/>
      <dgm:spPr/>
      <dgm:t>
        <a:bodyPr/>
        <a:lstStyle/>
        <a:p>
          <a:r>
            <a:rPr lang="en-ZA" dirty="0"/>
            <a:t>Qualitative Interviews: In-depth interviews</a:t>
          </a:r>
        </a:p>
      </dgm:t>
    </dgm:pt>
    <dgm:pt modelId="{BC15BC33-58DF-4363-8889-D2C0DECB3829}" type="parTrans" cxnId="{4E3FA668-5534-4ED4-944B-35BEC9AE9FCD}">
      <dgm:prSet/>
      <dgm:spPr/>
      <dgm:t>
        <a:bodyPr/>
        <a:lstStyle/>
        <a:p>
          <a:endParaRPr lang="en-ZA"/>
        </a:p>
      </dgm:t>
    </dgm:pt>
    <dgm:pt modelId="{CE6563B0-9293-4320-921A-51E78BC080BE}" type="sibTrans" cxnId="{4E3FA668-5534-4ED4-944B-35BEC9AE9FCD}">
      <dgm:prSet/>
      <dgm:spPr/>
      <dgm:t>
        <a:bodyPr/>
        <a:lstStyle/>
        <a:p>
          <a:endParaRPr lang="en-ZA"/>
        </a:p>
      </dgm:t>
    </dgm:pt>
    <dgm:pt modelId="{9781649E-7C50-49D9-A1DD-28F1F968F18B}">
      <dgm:prSet/>
      <dgm:spPr/>
      <dgm:t>
        <a:bodyPr/>
        <a:lstStyle/>
        <a:p>
          <a:endParaRPr lang="en-ZA"/>
        </a:p>
      </dgm:t>
    </dgm:pt>
    <dgm:pt modelId="{B1B7BA9A-8E2D-4659-B16A-545CB6A9EACD}" type="parTrans" cxnId="{88CCE8B6-BB12-4663-A69A-3183BDEDB25D}">
      <dgm:prSet/>
      <dgm:spPr/>
      <dgm:t>
        <a:bodyPr/>
        <a:lstStyle/>
        <a:p>
          <a:endParaRPr lang="en-ZA"/>
        </a:p>
      </dgm:t>
    </dgm:pt>
    <dgm:pt modelId="{6D90247D-BA2A-4D85-9E8C-A9CC017BCB5A}" type="sibTrans" cxnId="{88CCE8B6-BB12-4663-A69A-3183BDEDB25D}">
      <dgm:prSet/>
      <dgm:spPr/>
      <dgm:t>
        <a:bodyPr/>
        <a:lstStyle/>
        <a:p>
          <a:endParaRPr lang="en-ZA"/>
        </a:p>
      </dgm:t>
    </dgm:pt>
    <dgm:pt modelId="{6CBC2416-9438-45D7-9B05-8423EAFBB58A}">
      <dgm:prSet phldrT="[Text]"/>
      <dgm:spPr/>
      <dgm:t>
        <a:bodyPr/>
        <a:lstStyle/>
        <a:p>
          <a:r>
            <a:rPr lang="en-US" dirty="0"/>
            <a:t>Concurrent Mixed Method Approach  </a:t>
          </a:r>
          <a:endParaRPr lang="en-ZA" dirty="0"/>
        </a:p>
      </dgm:t>
    </dgm:pt>
    <dgm:pt modelId="{3E1A9CD8-81F0-4F02-B3CE-96546FF88F17}" type="sibTrans" cxnId="{5A0FE856-9251-4C68-938F-D3667285CD78}">
      <dgm:prSet/>
      <dgm:spPr/>
      <dgm:t>
        <a:bodyPr/>
        <a:lstStyle/>
        <a:p>
          <a:endParaRPr lang="en-ZA"/>
        </a:p>
      </dgm:t>
    </dgm:pt>
    <dgm:pt modelId="{5D5FD5F0-D897-46B0-819C-243EF23CFB6D}" type="parTrans" cxnId="{5A0FE856-9251-4C68-938F-D3667285CD78}">
      <dgm:prSet/>
      <dgm:spPr/>
      <dgm:t>
        <a:bodyPr/>
        <a:lstStyle/>
        <a:p>
          <a:endParaRPr lang="en-ZA"/>
        </a:p>
      </dgm:t>
    </dgm:pt>
    <dgm:pt modelId="{4FDE688A-8EA9-43A1-9DF8-2AD582CF4F00}" type="pres">
      <dgm:prSet presAssocID="{583DE1F7-ED48-4B2C-879A-E28273A8EB56}" presName="Name0" presStyleCnt="0">
        <dgm:presLayoutVars>
          <dgm:chMax val="1"/>
          <dgm:chPref val="1"/>
          <dgm:dir/>
          <dgm:resizeHandles/>
        </dgm:presLayoutVars>
      </dgm:prSet>
      <dgm:spPr/>
    </dgm:pt>
    <dgm:pt modelId="{88FA437F-4954-4641-9FBC-BCA319EF43A9}" type="pres">
      <dgm:prSet presAssocID="{450D3DA6-7F0E-4BA0-B065-4A16D79601F5}" presName="Parent" presStyleLbl="node1" presStyleIdx="0" presStyleCnt="2">
        <dgm:presLayoutVars>
          <dgm:chMax val="4"/>
          <dgm:chPref val="3"/>
        </dgm:presLayoutVars>
      </dgm:prSet>
      <dgm:spPr/>
    </dgm:pt>
    <dgm:pt modelId="{167B041B-6F83-41B0-9817-C2C536A13EF9}" type="pres">
      <dgm:prSet presAssocID="{6CBC2416-9438-45D7-9B05-8423EAFBB58A}" presName="Accent" presStyleLbl="node1" presStyleIdx="1" presStyleCnt="2"/>
      <dgm:spPr/>
    </dgm:pt>
    <dgm:pt modelId="{BE45DB82-1522-4F5E-950E-551E7AF21D8B}" type="pres">
      <dgm:prSet presAssocID="{6CBC2416-9438-45D7-9B05-8423EAFBB58A}" presName="Image1" presStyleLbl="fgImgPlace1" presStyleIdx="0" presStyleCnt="3" custScaleX="88601" custScaleY="85455"/>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2000" r="-22000"/>
          </a:stretch>
        </a:blipFill>
      </dgm:spPr>
    </dgm:pt>
    <dgm:pt modelId="{D931E8E5-4D5A-436D-9C81-7BF85D97EE96}" type="pres">
      <dgm:prSet presAssocID="{6CBC2416-9438-45D7-9B05-8423EAFBB58A}" presName="Child1" presStyleLbl="revTx" presStyleIdx="0" presStyleCnt="3">
        <dgm:presLayoutVars>
          <dgm:chMax val="0"/>
          <dgm:chPref val="0"/>
          <dgm:bulletEnabled val="1"/>
        </dgm:presLayoutVars>
      </dgm:prSet>
      <dgm:spPr/>
    </dgm:pt>
    <dgm:pt modelId="{833A1533-EF59-4F52-B120-991F0C8F313B}" type="pres">
      <dgm:prSet presAssocID="{39DA1B42-B4C4-41C0-819B-03149230AAF2}" presName="Image2" presStyleCnt="0"/>
      <dgm:spPr/>
    </dgm:pt>
    <dgm:pt modelId="{A15BE3C4-BA1D-4055-8F85-578C0E7E17A9}" type="pres">
      <dgm:prSet presAssocID="{39DA1B42-B4C4-41C0-819B-03149230AAF2}" presName="Image"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53000" r="-53000"/>
          </a:stretch>
        </a:blipFill>
      </dgm:spPr>
    </dgm:pt>
    <dgm:pt modelId="{EF82E0D6-059A-443D-9CC8-FDA912C9358F}" type="pres">
      <dgm:prSet presAssocID="{39DA1B42-B4C4-41C0-819B-03149230AAF2}" presName="Child2" presStyleLbl="revTx" presStyleIdx="1" presStyleCnt="3">
        <dgm:presLayoutVars>
          <dgm:chMax val="0"/>
          <dgm:chPref val="0"/>
          <dgm:bulletEnabled val="1"/>
        </dgm:presLayoutVars>
      </dgm:prSet>
      <dgm:spPr/>
    </dgm:pt>
    <dgm:pt modelId="{A7DADD95-7BC9-40F2-8200-80E6A10644BD}" type="pres">
      <dgm:prSet presAssocID="{A7631CAB-756C-4642-B9F8-3AEBB7BBFF11}" presName="Image3" presStyleCnt="0"/>
      <dgm:spPr/>
    </dgm:pt>
    <dgm:pt modelId="{BB256F98-D600-442D-9805-A11CBF11A72B}" type="pres">
      <dgm:prSet presAssocID="{A7631CAB-756C-4642-B9F8-3AEBB7BBFF11}" presName="Image"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62000" r="-62000"/>
          </a:stretch>
        </a:blipFill>
      </dgm:spPr>
    </dgm:pt>
    <dgm:pt modelId="{560A3034-09AF-4B28-8AA6-1DA4D74C8D24}" type="pres">
      <dgm:prSet presAssocID="{A7631CAB-756C-4642-B9F8-3AEBB7BBFF11}" presName="Child3" presStyleLbl="revTx" presStyleIdx="2" presStyleCnt="3">
        <dgm:presLayoutVars>
          <dgm:chMax val="0"/>
          <dgm:chPref val="0"/>
          <dgm:bulletEnabled val="1"/>
        </dgm:presLayoutVars>
      </dgm:prSet>
      <dgm:spPr/>
    </dgm:pt>
  </dgm:ptLst>
  <dgm:cxnLst>
    <dgm:cxn modelId="{4932EB30-FB65-4D34-BD33-1450C759ABAE}" type="presOf" srcId="{6CBC2416-9438-45D7-9B05-8423EAFBB58A}" destId="{D931E8E5-4D5A-436D-9C81-7BF85D97EE96}" srcOrd="0" destOrd="0" presId="urn:microsoft.com/office/officeart/2011/layout/RadialPictureList"/>
    <dgm:cxn modelId="{4E3FA668-5534-4ED4-944B-35BEC9AE9FCD}" srcId="{450D3DA6-7F0E-4BA0-B065-4A16D79601F5}" destId="{A7631CAB-756C-4642-B9F8-3AEBB7BBFF11}" srcOrd="2" destOrd="0" parTransId="{BC15BC33-58DF-4363-8889-D2C0DECB3829}" sibTransId="{CE6563B0-9293-4320-921A-51E78BC080BE}"/>
    <dgm:cxn modelId="{E4036056-92EA-473B-BFA9-765567F83A33}" type="presOf" srcId="{583DE1F7-ED48-4B2C-879A-E28273A8EB56}" destId="{4FDE688A-8EA9-43A1-9DF8-2AD582CF4F00}" srcOrd="0" destOrd="0" presId="urn:microsoft.com/office/officeart/2011/layout/RadialPictureList"/>
    <dgm:cxn modelId="{5A0FE856-9251-4C68-938F-D3667285CD78}" srcId="{450D3DA6-7F0E-4BA0-B065-4A16D79601F5}" destId="{6CBC2416-9438-45D7-9B05-8423EAFBB58A}" srcOrd="0" destOrd="0" parTransId="{5D5FD5F0-D897-46B0-819C-243EF23CFB6D}" sibTransId="{3E1A9CD8-81F0-4F02-B3CE-96546FF88F17}"/>
    <dgm:cxn modelId="{6458DC78-3B8C-4CA1-9436-C23509405981}" type="presOf" srcId="{39DA1B42-B4C4-41C0-819B-03149230AAF2}" destId="{EF82E0D6-059A-443D-9CC8-FDA912C9358F}" srcOrd="0" destOrd="0" presId="urn:microsoft.com/office/officeart/2011/layout/RadialPictureList"/>
    <dgm:cxn modelId="{88CCE8B6-BB12-4663-A69A-3183BDEDB25D}" srcId="{583DE1F7-ED48-4B2C-879A-E28273A8EB56}" destId="{9781649E-7C50-49D9-A1DD-28F1F968F18B}" srcOrd="1" destOrd="0" parTransId="{B1B7BA9A-8E2D-4659-B16A-545CB6A9EACD}" sibTransId="{6D90247D-BA2A-4D85-9E8C-A9CC017BCB5A}"/>
    <dgm:cxn modelId="{A1562FCD-1C98-429C-813E-A300C0D25300}" srcId="{450D3DA6-7F0E-4BA0-B065-4A16D79601F5}" destId="{39DA1B42-B4C4-41C0-819B-03149230AAF2}" srcOrd="1" destOrd="0" parTransId="{7A4694A3-1CFA-4B7D-92F3-2B133136AC56}" sibTransId="{68F71E7A-C442-4996-A775-0111BB20C48A}"/>
    <dgm:cxn modelId="{ECC65FD6-8C86-4C80-BAE4-8F584E3D896A}" srcId="{583DE1F7-ED48-4B2C-879A-E28273A8EB56}" destId="{450D3DA6-7F0E-4BA0-B065-4A16D79601F5}" srcOrd="0" destOrd="0" parTransId="{7F6D8CB3-8575-4584-9E9D-0EEFDB2460E6}" sibTransId="{532CC6FD-10F6-4176-A93B-C5322A69AC95}"/>
    <dgm:cxn modelId="{371E12E9-6546-4C74-A8C2-6F92CD356946}" type="presOf" srcId="{A7631CAB-756C-4642-B9F8-3AEBB7BBFF11}" destId="{560A3034-09AF-4B28-8AA6-1DA4D74C8D24}" srcOrd="0" destOrd="0" presId="urn:microsoft.com/office/officeart/2011/layout/RadialPictureList"/>
    <dgm:cxn modelId="{956511F9-1F6B-433E-A097-37126B012BC9}" type="presOf" srcId="{450D3DA6-7F0E-4BA0-B065-4A16D79601F5}" destId="{88FA437F-4954-4641-9FBC-BCA319EF43A9}" srcOrd="0" destOrd="0" presId="urn:microsoft.com/office/officeart/2011/layout/RadialPictureList"/>
    <dgm:cxn modelId="{42C79545-5A53-480D-9C3D-57D843A8B1A9}" type="presParOf" srcId="{4FDE688A-8EA9-43A1-9DF8-2AD582CF4F00}" destId="{88FA437F-4954-4641-9FBC-BCA319EF43A9}" srcOrd="0" destOrd="0" presId="urn:microsoft.com/office/officeart/2011/layout/RadialPictureList"/>
    <dgm:cxn modelId="{A389E064-FF69-479C-B7DE-BBE4D913A3CC}" type="presParOf" srcId="{4FDE688A-8EA9-43A1-9DF8-2AD582CF4F00}" destId="{167B041B-6F83-41B0-9817-C2C536A13EF9}" srcOrd="1" destOrd="0" presId="urn:microsoft.com/office/officeart/2011/layout/RadialPictureList"/>
    <dgm:cxn modelId="{910E6DBB-647D-4F9C-9EC3-C96D96501AA0}" type="presParOf" srcId="{4FDE688A-8EA9-43A1-9DF8-2AD582CF4F00}" destId="{BE45DB82-1522-4F5E-950E-551E7AF21D8B}" srcOrd="2" destOrd="0" presId="urn:microsoft.com/office/officeart/2011/layout/RadialPictureList"/>
    <dgm:cxn modelId="{F8E2879B-1E3D-448B-B133-ED78957E76E3}" type="presParOf" srcId="{4FDE688A-8EA9-43A1-9DF8-2AD582CF4F00}" destId="{D931E8E5-4D5A-436D-9C81-7BF85D97EE96}" srcOrd="3" destOrd="0" presId="urn:microsoft.com/office/officeart/2011/layout/RadialPictureList"/>
    <dgm:cxn modelId="{402CF24B-4EBB-4EA0-BAB9-ACCCA6D47EF5}" type="presParOf" srcId="{4FDE688A-8EA9-43A1-9DF8-2AD582CF4F00}" destId="{833A1533-EF59-4F52-B120-991F0C8F313B}" srcOrd="4" destOrd="0" presId="urn:microsoft.com/office/officeart/2011/layout/RadialPictureList"/>
    <dgm:cxn modelId="{A983573B-E016-41BF-859C-5E90D620CC49}" type="presParOf" srcId="{833A1533-EF59-4F52-B120-991F0C8F313B}" destId="{A15BE3C4-BA1D-4055-8F85-578C0E7E17A9}" srcOrd="0" destOrd="0" presId="urn:microsoft.com/office/officeart/2011/layout/RadialPictureList"/>
    <dgm:cxn modelId="{48BE8250-CEB9-4147-88CB-6D70DD1CEEE0}" type="presParOf" srcId="{4FDE688A-8EA9-43A1-9DF8-2AD582CF4F00}" destId="{EF82E0D6-059A-443D-9CC8-FDA912C9358F}" srcOrd="5" destOrd="0" presId="urn:microsoft.com/office/officeart/2011/layout/RadialPictureList"/>
    <dgm:cxn modelId="{0D37A4AB-FBD1-4B8C-B7E1-030572C63CB7}" type="presParOf" srcId="{4FDE688A-8EA9-43A1-9DF8-2AD582CF4F00}" destId="{A7DADD95-7BC9-40F2-8200-80E6A10644BD}" srcOrd="6" destOrd="0" presId="urn:microsoft.com/office/officeart/2011/layout/RadialPictureList"/>
    <dgm:cxn modelId="{B1C4B165-3887-4437-BC9A-6607A00BFFF0}" type="presParOf" srcId="{A7DADD95-7BC9-40F2-8200-80E6A10644BD}" destId="{BB256F98-D600-442D-9805-A11CBF11A72B}" srcOrd="0" destOrd="0" presId="urn:microsoft.com/office/officeart/2011/layout/RadialPictureList"/>
    <dgm:cxn modelId="{58923A75-74A3-456F-9E36-C7F1E5C15320}" type="presParOf" srcId="{4FDE688A-8EA9-43A1-9DF8-2AD582CF4F00}" destId="{560A3034-09AF-4B28-8AA6-1DA4D74C8D24}"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4D3A6B-0D83-4F65-987F-EADF9FE7B90A}" type="doc">
      <dgm:prSet loTypeId="urn:microsoft.com/office/officeart/2009/layout/ReverseList" loCatId="relationship" qsTypeId="urn:microsoft.com/office/officeart/2005/8/quickstyle/simple1" qsCatId="simple" csTypeId="urn:microsoft.com/office/officeart/2005/8/colors/colorful5" csCatId="colorful" phldr="1"/>
      <dgm:spPr/>
      <dgm:t>
        <a:bodyPr/>
        <a:lstStyle/>
        <a:p>
          <a:endParaRPr lang="en-ZA"/>
        </a:p>
      </dgm:t>
    </dgm:pt>
    <dgm:pt modelId="{F643C00C-8AD7-4946-A3CE-09CAE179A0E1}">
      <dgm:prSet phldrT="[Text]" custT="1"/>
      <dgm:spPr/>
      <dgm:t>
        <a:bodyPr/>
        <a:lstStyle/>
        <a:p>
          <a:pPr algn="l"/>
          <a:r>
            <a:rPr lang="en-GB" sz="2000" dirty="0">
              <a:latin typeface="Arial Narrow" panose="020B0606020202030204" pitchFamily="34" charset="0"/>
            </a:rPr>
            <a:t>Embrace hybrid infrastructure enablers</a:t>
          </a:r>
          <a:endParaRPr lang="en-ZA" sz="2000" dirty="0">
            <a:latin typeface="Arial Narrow" panose="020B0606020202030204" pitchFamily="34" charset="0"/>
          </a:endParaRPr>
        </a:p>
        <a:p>
          <a:pPr algn="l"/>
          <a:r>
            <a:rPr lang="en-GB" sz="2000" dirty="0">
              <a:latin typeface="Arial Narrow" panose="020B0606020202030204" pitchFamily="34" charset="0"/>
            </a:rPr>
            <a:t>Capacity-Building Programmes</a:t>
          </a:r>
          <a:endParaRPr lang="en-ZA" sz="2000" dirty="0">
            <a:latin typeface="Arial Narrow" panose="020B0606020202030204" pitchFamily="34" charset="0"/>
          </a:endParaRPr>
        </a:p>
        <a:p>
          <a:pPr algn="l"/>
          <a:r>
            <a:rPr lang="en-GB" sz="2000" dirty="0">
              <a:latin typeface="Arial Narrow" panose="020B0606020202030204" pitchFamily="34" charset="0"/>
            </a:rPr>
            <a:t>Innovative Toolkits</a:t>
          </a:r>
          <a:endParaRPr lang="en-ZA" sz="2000" dirty="0">
            <a:latin typeface="Arial Narrow" panose="020B0606020202030204" pitchFamily="34" charset="0"/>
          </a:endParaRPr>
        </a:p>
        <a:p>
          <a:pPr algn="l"/>
          <a:r>
            <a:rPr lang="en-GB" sz="2000" dirty="0">
              <a:latin typeface="Arial Narrow" panose="020B0606020202030204" pitchFamily="34" charset="0"/>
            </a:rPr>
            <a:t>Collaborative Ecosystems</a:t>
          </a:r>
          <a:endParaRPr lang="en-ZA" sz="2000" dirty="0">
            <a:latin typeface="Arial Narrow" panose="020B0606020202030204" pitchFamily="34" charset="0"/>
          </a:endParaRPr>
        </a:p>
        <a:p>
          <a:pPr algn="l"/>
          <a:r>
            <a:rPr lang="en-GB" sz="2000" dirty="0">
              <a:latin typeface="Arial Narrow" panose="020B0606020202030204" pitchFamily="34" charset="0"/>
            </a:rPr>
            <a:t>Policy and Metrics-Driven Sustainability</a:t>
          </a:r>
          <a:endParaRPr lang="en-ZA" sz="2000" dirty="0">
            <a:latin typeface="Arial Narrow" panose="020B0606020202030204" pitchFamily="34" charset="0"/>
          </a:endParaRPr>
        </a:p>
      </dgm:t>
    </dgm:pt>
    <dgm:pt modelId="{24F85A53-1451-4A4C-AA73-3409FE4DFAA0}" type="parTrans" cxnId="{A5B8AB94-2B05-4A24-B300-4CF07DF4350D}">
      <dgm:prSet/>
      <dgm:spPr/>
      <dgm:t>
        <a:bodyPr/>
        <a:lstStyle/>
        <a:p>
          <a:endParaRPr lang="en-ZA"/>
        </a:p>
      </dgm:t>
    </dgm:pt>
    <dgm:pt modelId="{907E14C1-BC97-4082-9E19-82200F1B6E70}" type="sibTrans" cxnId="{A5B8AB94-2B05-4A24-B300-4CF07DF4350D}">
      <dgm:prSet/>
      <dgm:spPr/>
      <dgm:t>
        <a:bodyPr/>
        <a:lstStyle/>
        <a:p>
          <a:endParaRPr lang="en-ZA"/>
        </a:p>
      </dgm:t>
    </dgm:pt>
    <dgm:pt modelId="{B35D975A-3A78-435B-BDAC-1A18D2E6FD0B}">
      <dgm:prSet phldrT="[Text]"/>
      <dgm:spPr/>
      <dgm:t>
        <a:bodyPr/>
        <a:lstStyle/>
        <a:p>
          <a:r>
            <a:rPr lang="en-GB" dirty="0">
              <a:latin typeface="Arial Narrow" panose="020B0606020202030204" pitchFamily="34" charset="0"/>
            </a:rPr>
            <a:t>Resilience to Infrastructure Constraints</a:t>
          </a:r>
          <a:endParaRPr lang="en-US" dirty="0">
            <a:latin typeface="Arial Narrow" panose="020B0606020202030204" pitchFamily="34" charset="0"/>
          </a:endParaRPr>
        </a:p>
        <a:p>
          <a:r>
            <a:rPr lang="en-GB" dirty="0">
              <a:latin typeface="Arial Narrow" panose="020B0606020202030204" pitchFamily="34" charset="0"/>
            </a:rPr>
            <a:t>Robust Security Frameworks</a:t>
          </a:r>
          <a:endParaRPr lang="en-US" dirty="0">
            <a:latin typeface="Arial Narrow" panose="020B0606020202030204" pitchFamily="34" charset="0"/>
          </a:endParaRPr>
        </a:p>
        <a:p>
          <a:r>
            <a:rPr lang="en-GB" dirty="0">
              <a:latin typeface="Arial Narrow" panose="020B0606020202030204" pitchFamily="34" charset="0"/>
            </a:rPr>
            <a:t>User-Centric Design</a:t>
          </a:r>
        </a:p>
        <a:p>
          <a:r>
            <a:rPr lang="en-GB" dirty="0">
              <a:latin typeface="Arial Narrow" panose="020B0606020202030204" pitchFamily="34" charset="0"/>
            </a:rPr>
            <a:t>Financially Viable Models and Compliance Integration</a:t>
          </a:r>
        </a:p>
        <a:p>
          <a:r>
            <a:rPr lang="en-GB" dirty="0">
              <a:latin typeface="Arial Narrow" panose="020B0606020202030204" pitchFamily="34" charset="0"/>
            </a:rPr>
            <a:t>Revenue Enhancement Strategies</a:t>
          </a:r>
          <a:endParaRPr lang="en-ZA" dirty="0">
            <a:latin typeface="Arial Narrow" panose="020B0606020202030204" pitchFamily="34" charset="0"/>
          </a:endParaRPr>
        </a:p>
      </dgm:t>
    </dgm:pt>
    <dgm:pt modelId="{364B9051-81E7-4C8E-A203-850D25B42D14}" type="parTrans" cxnId="{6394FB3B-5A95-4FFD-B74B-50B033569CCF}">
      <dgm:prSet/>
      <dgm:spPr/>
      <dgm:t>
        <a:bodyPr/>
        <a:lstStyle/>
        <a:p>
          <a:endParaRPr lang="en-ZA"/>
        </a:p>
      </dgm:t>
    </dgm:pt>
    <dgm:pt modelId="{6F084E9A-418E-4B0F-8D6C-128F0D6B1993}" type="sibTrans" cxnId="{6394FB3B-5A95-4FFD-B74B-50B033569CCF}">
      <dgm:prSet/>
      <dgm:spPr/>
      <dgm:t>
        <a:bodyPr/>
        <a:lstStyle/>
        <a:p>
          <a:endParaRPr lang="en-ZA"/>
        </a:p>
      </dgm:t>
    </dgm:pt>
    <dgm:pt modelId="{3F6A9DBC-AA7A-4E2A-AEC1-1A90A4DE3CE0}" type="pres">
      <dgm:prSet presAssocID="{BA4D3A6B-0D83-4F65-987F-EADF9FE7B90A}" presName="Name0" presStyleCnt="0">
        <dgm:presLayoutVars>
          <dgm:chMax val="2"/>
          <dgm:chPref val="2"/>
          <dgm:animLvl val="lvl"/>
        </dgm:presLayoutVars>
      </dgm:prSet>
      <dgm:spPr/>
    </dgm:pt>
    <dgm:pt modelId="{CB02DDC3-96BA-4561-9957-072E7F11B9C2}" type="pres">
      <dgm:prSet presAssocID="{BA4D3A6B-0D83-4F65-987F-EADF9FE7B90A}" presName="LeftText" presStyleLbl="revTx" presStyleIdx="0" presStyleCnt="0">
        <dgm:presLayoutVars>
          <dgm:bulletEnabled val="1"/>
        </dgm:presLayoutVars>
      </dgm:prSet>
      <dgm:spPr/>
    </dgm:pt>
    <dgm:pt modelId="{E418208D-B9E7-450B-A138-B80C10B23092}" type="pres">
      <dgm:prSet presAssocID="{BA4D3A6B-0D83-4F65-987F-EADF9FE7B90A}" presName="LeftNode" presStyleLbl="bgImgPlace1" presStyleIdx="0" presStyleCnt="2" custScaleX="238550" custScaleY="69981" custLinFactNeighborX="-82036" custLinFactNeighborY="10922">
        <dgm:presLayoutVars>
          <dgm:chMax val="2"/>
          <dgm:chPref val="2"/>
        </dgm:presLayoutVars>
      </dgm:prSet>
      <dgm:spPr/>
    </dgm:pt>
    <dgm:pt modelId="{BBC0BBF2-6999-45CF-8E1E-FFA829ABFD0F}" type="pres">
      <dgm:prSet presAssocID="{BA4D3A6B-0D83-4F65-987F-EADF9FE7B90A}" presName="RightText" presStyleLbl="revTx" presStyleIdx="0" presStyleCnt="0">
        <dgm:presLayoutVars>
          <dgm:bulletEnabled val="1"/>
        </dgm:presLayoutVars>
      </dgm:prSet>
      <dgm:spPr/>
    </dgm:pt>
    <dgm:pt modelId="{FC433976-A3CE-4ABA-B742-A1599F8D3CAA}" type="pres">
      <dgm:prSet presAssocID="{BA4D3A6B-0D83-4F65-987F-EADF9FE7B90A}" presName="RightNode" presStyleLbl="bgImgPlace1" presStyleIdx="1" presStyleCnt="2" custScaleX="260894" custScaleY="70011" custLinFactNeighborX="47373" custLinFactNeighborY="10937">
        <dgm:presLayoutVars>
          <dgm:chMax val="0"/>
          <dgm:chPref val="0"/>
        </dgm:presLayoutVars>
      </dgm:prSet>
      <dgm:spPr/>
    </dgm:pt>
    <dgm:pt modelId="{84857565-0F37-4C7F-A8E2-47D43CE511B8}" type="pres">
      <dgm:prSet presAssocID="{BA4D3A6B-0D83-4F65-987F-EADF9FE7B90A}" presName="TopArrow" presStyleLbl="node1" presStyleIdx="0" presStyleCnt="2" custScaleX="189386" custScaleY="78173" custLinFactNeighborX="-23784" custLinFactNeighborY="34110"/>
      <dgm:spPr/>
    </dgm:pt>
    <dgm:pt modelId="{4BB13885-FBE7-4412-A657-518C313D81D4}" type="pres">
      <dgm:prSet presAssocID="{BA4D3A6B-0D83-4F65-987F-EADF9FE7B90A}" presName="BottomArrow" presStyleLbl="node1" presStyleIdx="1" presStyleCnt="2" custScaleX="175690" custLinFactNeighborX="-27208" custLinFactNeighborY="834"/>
      <dgm:spPr/>
    </dgm:pt>
  </dgm:ptLst>
  <dgm:cxnLst>
    <dgm:cxn modelId="{6394FB3B-5A95-4FFD-B74B-50B033569CCF}" srcId="{BA4D3A6B-0D83-4F65-987F-EADF9FE7B90A}" destId="{B35D975A-3A78-435B-BDAC-1A18D2E6FD0B}" srcOrd="1" destOrd="0" parTransId="{364B9051-81E7-4C8E-A203-850D25B42D14}" sibTransId="{6F084E9A-418E-4B0F-8D6C-128F0D6B1993}"/>
    <dgm:cxn modelId="{534AFA6A-6C47-447F-A441-DF997FDED2B6}" type="presOf" srcId="{BA4D3A6B-0D83-4F65-987F-EADF9FE7B90A}" destId="{3F6A9DBC-AA7A-4E2A-AEC1-1A90A4DE3CE0}" srcOrd="0" destOrd="0" presId="urn:microsoft.com/office/officeart/2009/layout/ReverseList"/>
    <dgm:cxn modelId="{8781D554-9359-4C31-B216-6BCF6892CCD9}" type="presOf" srcId="{F643C00C-8AD7-4946-A3CE-09CAE179A0E1}" destId="{CB02DDC3-96BA-4561-9957-072E7F11B9C2}" srcOrd="0" destOrd="0" presId="urn:microsoft.com/office/officeart/2009/layout/ReverseList"/>
    <dgm:cxn modelId="{A5B8AB94-2B05-4A24-B300-4CF07DF4350D}" srcId="{BA4D3A6B-0D83-4F65-987F-EADF9FE7B90A}" destId="{F643C00C-8AD7-4946-A3CE-09CAE179A0E1}" srcOrd="0" destOrd="0" parTransId="{24F85A53-1451-4A4C-AA73-3409FE4DFAA0}" sibTransId="{907E14C1-BC97-4082-9E19-82200F1B6E70}"/>
    <dgm:cxn modelId="{6C2063A1-F71F-44A8-BE01-01208C766E0D}" type="presOf" srcId="{F643C00C-8AD7-4946-A3CE-09CAE179A0E1}" destId="{E418208D-B9E7-450B-A138-B80C10B23092}" srcOrd="1" destOrd="0" presId="urn:microsoft.com/office/officeart/2009/layout/ReverseList"/>
    <dgm:cxn modelId="{D74742B9-F3B2-425F-AFED-D32B91591E79}" type="presOf" srcId="{B35D975A-3A78-435B-BDAC-1A18D2E6FD0B}" destId="{BBC0BBF2-6999-45CF-8E1E-FFA829ABFD0F}" srcOrd="0" destOrd="0" presId="urn:microsoft.com/office/officeart/2009/layout/ReverseList"/>
    <dgm:cxn modelId="{3DEBD3E0-5793-4A19-BAF8-6A868FA5CF6A}" type="presOf" srcId="{B35D975A-3A78-435B-BDAC-1A18D2E6FD0B}" destId="{FC433976-A3CE-4ABA-B742-A1599F8D3CAA}" srcOrd="1" destOrd="0" presId="urn:microsoft.com/office/officeart/2009/layout/ReverseList"/>
    <dgm:cxn modelId="{931016D5-B724-4F40-A79B-D318BF025736}" type="presParOf" srcId="{3F6A9DBC-AA7A-4E2A-AEC1-1A90A4DE3CE0}" destId="{CB02DDC3-96BA-4561-9957-072E7F11B9C2}" srcOrd="0" destOrd="0" presId="urn:microsoft.com/office/officeart/2009/layout/ReverseList"/>
    <dgm:cxn modelId="{15B6D51E-2A58-44C8-A489-69EF78DB813E}" type="presParOf" srcId="{3F6A9DBC-AA7A-4E2A-AEC1-1A90A4DE3CE0}" destId="{E418208D-B9E7-450B-A138-B80C10B23092}" srcOrd="1" destOrd="0" presId="urn:microsoft.com/office/officeart/2009/layout/ReverseList"/>
    <dgm:cxn modelId="{75E55370-386C-474A-B61E-182D05841E3F}" type="presParOf" srcId="{3F6A9DBC-AA7A-4E2A-AEC1-1A90A4DE3CE0}" destId="{BBC0BBF2-6999-45CF-8E1E-FFA829ABFD0F}" srcOrd="2" destOrd="0" presId="urn:microsoft.com/office/officeart/2009/layout/ReverseList"/>
    <dgm:cxn modelId="{70198D2A-A0F0-413C-80BD-B009DC8AFBF0}" type="presParOf" srcId="{3F6A9DBC-AA7A-4E2A-AEC1-1A90A4DE3CE0}" destId="{FC433976-A3CE-4ABA-B742-A1599F8D3CAA}" srcOrd="3" destOrd="0" presId="urn:microsoft.com/office/officeart/2009/layout/ReverseList"/>
    <dgm:cxn modelId="{D6B912AC-EA8B-464D-9778-CE38F8E817BC}" type="presParOf" srcId="{3F6A9DBC-AA7A-4E2A-AEC1-1A90A4DE3CE0}" destId="{84857565-0F37-4C7F-A8E2-47D43CE511B8}" srcOrd="4" destOrd="0" presId="urn:microsoft.com/office/officeart/2009/layout/ReverseList"/>
    <dgm:cxn modelId="{2A5A82ED-50A9-42FF-904D-6828940184DA}" type="presParOf" srcId="{3F6A9DBC-AA7A-4E2A-AEC1-1A90A4DE3CE0}" destId="{4BB13885-FBE7-4412-A657-518C313D81D4}"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DA8D8-2ADF-4861-A40A-ECF07714B809}">
      <dsp:nvSpPr>
        <dsp:cNvPr id="0" name=""/>
        <dsp:cNvSpPr/>
      </dsp:nvSpPr>
      <dsp:spPr>
        <a:xfrm>
          <a:off x="3193628" y="58388"/>
          <a:ext cx="6303197" cy="1005514"/>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rial Narrow" panose="020B0606020202030204" pitchFamily="34" charset="0"/>
            </a:rPr>
            <a:t>Event Management Industry in South Africa contributed R74.9bn to the national economy</a:t>
          </a:r>
          <a:endParaRPr lang="en-ZA" sz="140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n-US" sz="1400" kern="1200" dirty="0">
              <a:latin typeface="Arial Narrow" panose="020B0606020202030204" pitchFamily="34" charset="0"/>
            </a:rPr>
            <a:t>South Africa's gambling revenue was reported as ZAR75 billion ($4.3 billion) for the financial year 2024-25 </a:t>
          </a:r>
          <a:r>
            <a:rPr lang="en-US" sz="800" kern="1200" dirty="0">
              <a:latin typeface="Arial Narrow" panose="020B0606020202030204" pitchFamily="34" charset="0"/>
            </a:rPr>
            <a:t>(National Gambling Board, 2025)</a:t>
          </a:r>
          <a:endParaRPr lang="en-ZA" sz="800" kern="1200" dirty="0">
            <a:latin typeface="Arial Narrow" panose="020B0606020202030204" pitchFamily="34" charset="0"/>
          </a:endParaRPr>
        </a:p>
      </dsp:txBody>
      <dsp:txXfrm>
        <a:off x="3193628" y="184077"/>
        <a:ext cx="5926129" cy="754136"/>
      </dsp:txXfrm>
    </dsp:sp>
    <dsp:sp modelId="{1AA74AF3-A5D6-4623-BC46-E9ED01119A08}">
      <dsp:nvSpPr>
        <dsp:cNvPr id="0" name=""/>
        <dsp:cNvSpPr/>
      </dsp:nvSpPr>
      <dsp:spPr>
        <a:xfrm>
          <a:off x="1075333" y="36485"/>
          <a:ext cx="2101065" cy="9422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Events and Limited Pay-out Machines (LPM)</a:t>
          </a:r>
          <a:endParaRPr lang="en-ZA" sz="1600" kern="1200" dirty="0">
            <a:latin typeface="Arial Narrow" panose="020B0606020202030204" pitchFamily="34" charset="0"/>
          </a:endParaRPr>
        </a:p>
      </dsp:txBody>
      <dsp:txXfrm>
        <a:off x="1121331" y="82483"/>
        <a:ext cx="2009069" cy="850282"/>
      </dsp:txXfrm>
    </dsp:sp>
    <dsp:sp modelId="{84BB3EDA-C05C-43E2-A5C4-701026DF509D}">
      <dsp:nvSpPr>
        <dsp:cNvPr id="0" name=""/>
        <dsp:cNvSpPr/>
      </dsp:nvSpPr>
      <dsp:spPr>
        <a:xfrm>
          <a:off x="3176357" y="1104609"/>
          <a:ext cx="6303197" cy="1120472"/>
        </a:xfrm>
        <a:prstGeom prst="rightArrow">
          <a:avLst>
            <a:gd name="adj1" fmla="val 75000"/>
            <a:gd name="adj2" fmla="val 50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rial Narrow" panose="020B0606020202030204" pitchFamily="34" charset="0"/>
            </a:rPr>
            <a:t>Supports conservation efforts and generates revenue through wildlife-related activities</a:t>
          </a:r>
          <a:endParaRPr lang="en-ZA" sz="140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n-US" sz="1400" kern="1200" dirty="0">
              <a:latin typeface="Arial Narrow" panose="020B0606020202030204" pitchFamily="34" charset="0"/>
            </a:rPr>
            <a:t>In 2023, the average wildlife tourist spent R31,200 per person, nearly three times the average tourist expenditure in South Africa (R11,800) </a:t>
          </a:r>
          <a:r>
            <a:rPr lang="en-US" sz="800" kern="1200" dirty="0">
              <a:latin typeface="Arial Narrow" panose="020B0606020202030204" pitchFamily="34" charset="0"/>
            </a:rPr>
            <a:t>(South African Tourism, 2024).</a:t>
          </a:r>
          <a:r>
            <a:rPr lang="en-US" sz="1400" kern="1200" dirty="0">
              <a:latin typeface="Arial Narrow" panose="020B0606020202030204" pitchFamily="34" charset="0"/>
            </a:rPr>
            <a:t> There is room for SMMEs to play a role.</a:t>
          </a:r>
          <a:endParaRPr lang="en-ZA" sz="1400" kern="1200" dirty="0">
            <a:latin typeface="Arial Narrow" panose="020B0606020202030204" pitchFamily="34" charset="0"/>
          </a:endParaRPr>
        </a:p>
      </dsp:txBody>
      <dsp:txXfrm>
        <a:off x="3176357" y="1244668"/>
        <a:ext cx="5883020" cy="840354"/>
      </dsp:txXfrm>
    </dsp:sp>
    <dsp:sp modelId="{E47596BA-E8F2-4175-ABBD-147873AA03EA}">
      <dsp:nvSpPr>
        <dsp:cNvPr id="0" name=""/>
        <dsp:cNvSpPr/>
      </dsp:nvSpPr>
      <dsp:spPr>
        <a:xfrm>
          <a:off x="1075333" y="1193706"/>
          <a:ext cx="2101065" cy="94227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Arial Narrow" panose="020B0606020202030204" pitchFamily="34" charset="0"/>
            </a:rPr>
            <a:t>Wildlife Tourism</a:t>
          </a:r>
        </a:p>
      </dsp:txBody>
      <dsp:txXfrm>
        <a:off x="1121331" y="1239704"/>
        <a:ext cx="2009069" cy="850282"/>
      </dsp:txXfrm>
    </dsp:sp>
    <dsp:sp modelId="{D1F34521-19E4-4D82-9C9A-B3043F7C42A7}">
      <dsp:nvSpPr>
        <dsp:cNvPr id="0" name=""/>
        <dsp:cNvSpPr/>
      </dsp:nvSpPr>
      <dsp:spPr>
        <a:xfrm>
          <a:off x="3176357" y="2319309"/>
          <a:ext cx="6303197" cy="1030060"/>
        </a:xfrm>
        <a:prstGeom prst="rightArrow">
          <a:avLst>
            <a:gd name="adj1" fmla="val 75000"/>
            <a:gd name="adj2" fmla="val 50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rial Narrow" panose="020B0606020202030204" pitchFamily="34" charset="0"/>
            </a:rPr>
            <a:t>This sector fosters local community development and preserves cultural heritage</a:t>
          </a:r>
          <a:endParaRPr lang="en-ZA" sz="140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n-US" sz="1400" kern="1200" dirty="0">
              <a:latin typeface="Arial Narrow" panose="020B0606020202030204" pitchFamily="34" charset="0"/>
            </a:rPr>
            <a:t>Promoting geographic diversity in tourism the District Development Model by advancing equitable tourism growth across South Africa’s districts and metropolitan areas.</a:t>
          </a:r>
          <a:endParaRPr lang="en-ZA" sz="1400" kern="1200" dirty="0">
            <a:latin typeface="Arial Narrow" panose="020B0606020202030204" pitchFamily="34" charset="0"/>
          </a:endParaRPr>
        </a:p>
      </dsp:txBody>
      <dsp:txXfrm>
        <a:off x="3176357" y="2448067"/>
        <a:ext cx="5916925" cy="772545"/>
      </dsp:txXfrm>
    </dsp:sp>
    <dsp:sp modelId="{00268CD4-703F-47C2-A233-758676A962C1}">
      <dsp:nvSpPr>
        <dsp:cNvPr id="0" name=""/>
        <dsp:cNvSpPr/>
      </dsp:nvSpPr>
      <dsp:spPr>
        <a:xfrm>
          <a:off x="1075333" y="2363201"/>
          <a:ext cx="2101065" cy="94227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Cultural, Township and Rural Tourism</a:t>
          </a:r>
          <a:endParaRPr lang="en-ZA" sz="1600" kern="1200" dirty="0">
            <a:latin typeface="Arial Narrow" panose="020B0606020202030204" pitchFamily="34" charset="0"/>
          </a:endParaRPr>
        </a:p>
      </dsp:txBody>
      <dsp:txXfrm>
        <a:off x="1121331" y="2409199"/>
        <a:ext cx="2009069" cy="850282"/>
      </dsp:txXfrm>
    </dsp:sp>
    <dsp:sp modelId="{473E495A-9158-4A53-9ECB-0FBB538EAC7A}">
      <dsp:nvSpPr>
        <dsp:cNvPr id="0" name=""/>
        <dsp:cNvSpPr/>
      </dsp:nvSpPr>
      <dsp:spPr>
        <a:xfrm>
          <a:off x="3176357" y="3443283"/>
          <a:ext cx="6303197" cy="1018649"/>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rial Narrow" panose="020B0606020202030204" pitchFamily="34" charset="0"/>
            </a:rPr>
            <a:t>Ecotourism in South Africa offers a rare combination of adventure, luxury, and sustainability. </a:t>
          </a:r>
          <a:endParaRPr lang="en-ZA" sz="140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n-US" sz="1400" kern="1200" dirty="0">
              <a:latin typeface="Arial Narrow" panose="020B0606020202030204" pitchFamily="34" charset="0"/>
            </a:rPr>
            <a:t>These niches are crucial for promoting South Africa’s natural and cultural assets while contributing to environmental sustainability.</a:t>
          </a:r>
          <a:endParaRPr lang="en-ZA" sz="1400" kern="1200" dirty="0">
            <a:latin typeface="Arial Narrow" panose="020B0606020202030204" pitchFamily="34" charset="0"/>
          </a:endParaRPr>
        </a:p>
      </dsp:txBody>
      <dsp:txXfrm>
        <a:off x="3176357" y="3570614"/>
        <a:ext cx="5921204" cy="763987"/>
      </dsp:txXfrm>
    </dsp:sp>
    <dsp:sp modelId="{BB084082-B69C-48DE-AB28-79342ABD79F1}">
      <dsp:nvSpPr>
        <dsp:cNvPr id="0" name=""/>
        <dsp:cNvSpPr/>
      </dsp:nvSpPr>
      <dsp:spPr>
        <a:xfrm>
          <a:off x="1075333" y="3481784"/>
          <a:ext cx="2101065" cy="9422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Arial Narrow" panose="020B0606020202030204" pitchFamily="34" charset="0"/>
            </a:rPr>
            <a:t>Adventure and Ecotourism</a:t>
          </a:r>
        </a:p>
      </dsp:txBody>
      <dsp:txXfrm>
        <a:off x="1121331" y="3527782"/>
        <a:ext cx="2009069" cy="850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61CDA-9126-4DFB-8FBD-74F9A1D7B886}">
      <dsp:nvSpPr>
        <dsp:cNvPr id="0" name=""/>
        <dsp:cNvSpPr/>
      </dsp:nvSpPr>
      <dsp:spPr>
        <a:xfrm>
          <a:off x="0" y="1227"/>
          <a:ext cx="2059708" cy="8103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Generate significant revenue, making major tax contributions, </a:t>
          </a:r>
          <a:endParaRPr lang="en-ZA" sz="1600" kern="1200" dirty="0">
            <a:latin typeface="Arial Narrow" panose="020B0606020202030204" pitchFamily="34" charset="0"/>
          </a:endParaRPr>
        </a:p>
      </dsp:txBody>
      <dsp:txXfrm>
        <a:off x="0" y="1227"/>
        <a:ext cx="2059708" cy="810369"/>
      </dsp:txXfrm>
    </dsp:sp>
    <dsp:sp modelId="{481346D5-1526-44C4-B3B3-1CAB66BFA304}">
      <dsp:nvSpPr>
        <dsp:cNvPr id="0" name=""/>
        <dsp:cNvSpPr/>
      </dsp:nvSpPr>
      <dsp:spPr>
        <a:xfrm>
          <a:off x="180975" y="852115"/>
          <a:ext cx="1697756" cy="81036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Stimulate the economy </a:t>
          </a:r>
          <a:endParaRPr lang="en-ZA" sz="1400" kern="1200" dirty="0"/>
        </a:p>
      </dsp:txBody>
      <dsp:txXfrm>
        <a:off x="180975" y="852115"/>
        <a:ext cx="1697756" cy="810369"/>
      </dsp:txXfrm>
    </dsp:sp>
    <dsp:sp modelId="{F12A3F9E-DA9E-4138-AA9D-012A72D9A971}">
      <dsp:nvSpPr>
        <dsp:cNvPr id="0" name=""/>
        <dsp:cNvSpPr/>
      </dsp:nvSpPr>
      <dsp:spPr>
        <a:xfrm>
          <a:off x="0" y="1703003"/>
          <a:ext cx="2059708" cy="81036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Create multitudes of employment opportunities</a:t>
          </a:r>
          <a:endParaRPr lang="en-ZA" sz="1400" kern="1200" dirty="0"/>
        </a:p>
      </dsp:txBody>
      <dsp:txXfrm>
        <a:off x="0" y="1703003"/>
        <a:ext cx="2059708" cy="810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2E719-4379-41F9-A77E-C4A7D31362B7}">
      <dsp:nvSpPr>
        <dsp:cNvPr id="0" name=""/>
        <dsp:cNvSpPr/>
      </dsp:nvSpPr>
      <dsp:spPr>
        <a:xfrm>
          <a:off x="39700" y="0"/>
          <a:ext cx="5303159" cy="407164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Broader outcomes for niche tourism SMME- Growth &amp; Market Expansion, Increased Competitiveness&amp; Sustainable Practices</a:t>
          </a:r>
          <a:endParaRPr lang="en-ZA" sz="1000" kern="1200" dirty="0"/>
        </a:p>
      </dsp:txBody>
      <dsp:txXfrm>
        <a:off x="1949898" y="203582"/>
        <a:ext cx="1482763" cy="610747"/>
      </dsp:txXfrm>
    </dsp:sp>
    <dsp:sp modelId="{845EFE3E-C6C9-41DD-9067-0A28439A896F}">
      <dsp:nvSpPr>
        <dsp:cNvPr id="0" name=""/>
        <dsp:cNvSpPr/>
      </dsp:nvSpPr>
      <dsp:spPr>
        <a:xfrm>
          <a:off x="872116" y="990599"/>
          <a:ext cx="3553767" cy="306614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Innovation Opportunities                 for Growth and Sustainability</a:t>
          </a:r>
          <a:endParaRPr lang="en-ZA" sz="1000" kern="1200" dirty="0"/>
        </a:p>
      </dsp:txBody>
      <dsp:txXfrm>
        <a:off x="2027979" y="1174568"/>
        <a:ext cx="1242041" cy="551906"/>
      </dsp:txXfrm>
    </dsp:sp>
    <dsp:sp modelId="{5AD38777-168A-424A-9D96-BDDC253E4143}">
      <dsp:nvSpPr>
        <dsp:cNvPr id="0" name=""/>
        <dsp:cNvSpPr/>
      </dsp:nvSpPr>
      <dsp:spPr>
        <a:xfrm>
          <a:off x="1431992" y="1724131"/>
          <a:ext cx="2442989" cy="234751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ZA" sz="1000" kern="1200" dirty="0"/>
            <a:t>Impact on Digital Adoption Landscape</a:t>
          </a:r>
        </a:p>
      </dsp:txBody>
      <dsp:txXfrm>
        <a:off x="2084270" y="1900195"/>
        <a:ext cx="1138433" cy="528191"/>
      </dsp:txXfrm>
    </dsp:sp>
    <dsp:sp modelId="{91A328F4-CBF0-49A9-9218-C7714BC53653}">
      <dsp:nvSpPr>
        <dsp:cNvPr id="0" name=""/>
        <dsp:cNvSpPr/>
      </dsp:nvSpPr>
      <dsp:spPr>
        <a:xfrm>
          <a:off x="1876950" y="2442989"/>
          <a:ext cx="1628659" cy="162865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ZA" sz="1000" kern="1200" dirty="0"/>
            <a:t>Technological Determinism</a:t>
          </a:r>
        </a:p>
      </dsp:txBody>
      <dsp:txXfrm>
        <a:off x="2115461" y="2850154"/>
        <a:ext cx="1151636" cy="8143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A437F-4954-4641-9FBC-BCA319EF43A9}">
      <dsp:nvSpPr>
        <dsp:cNvPr id="0" name=""/>
        <dsp:cNvSpPr/>
      </dsp:nvSpPr>
      <dsp:spPr>
        <a:xfrm>
          <a:off x="962425" y="1075096"/>
          <a:ext cx="1866302" cy="186639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ZA" sz="2500" kern="1200" dirty="0"/>
            <a:t>Mixed-methods approach</a:t>
          </a:r>
        </a:p>
      </dsp:txBody>
      <dsp:txXfrm>
        <a:off x="1235739" y="1348423"/>
        <a:ext cx="1319674" cy="1319741"/>
      </dsp:txXfrm>
    </dsp:sp>
    <dsp:sp modelId="{167B041B-6F83-41B0-9817-C2C536A13EF9}">
      <dsp:nvSpPr>
        <dsp:cNvPr id="0" name=""/>
        <dsp:cNvSpPr/>
      </dsp:nvSpPr>
      <dsp:spPr>
        <a:xfrm>
          <a:off x="0" y="37381"/>
          <a:ext cx="3762158" cy="3921822"/>
        </a:xfrm>
        <a:prstGeom prst="blockArc">
          <a:avLst>
            <a:gd name="adj1" fmla="val 17527788"/>
            <a:gd name="adj2" fmla="val 4119114"/>
            <a:gd name="adj3" fmla="val 575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45DB82-1522-4F5E-950E-551E7AF21D8B}">
      <dsp:nvSpPr>
        <dsp:cNvPr id="0" name=""/>
        <dsp:cNvSpPr/>
      </dsp:nvSpPr>
      <dsp:spPr>
        <a:xfrm>
          <a:off x="2827162" y="440721"/>
          <a:ext cx="885819" cy="85460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31E8E5-4D5A-436D-9C81-7BF85D97EE96}">
      <dsp:nvSpPr>
        <dsp:cNvPr id="0" name=""/>
        <dsp:cNvSpPr/>
      </dsp:nvSpPr>
      <dsp:spPr>
        <a:xfrm>
          <a:off x="3845799" y="384070"/>
          <a:ext cx="1338251" cy="967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10000"/>
            </a:spcAft>
            <a:buNone/>
          </a:pPr>
          <a:r>
            <a:rPr lang="en-US" sz="1600" kern="1200" dirty="0"/>
            <a:t>Concurrent Mixed Method Approach  </a:t>
          </a:r>
          <a:endParaRPr lang="en-ZA" sz="1600" kern="1200" dirty="0"/>
        </a:p>
      </dsp:txBody>
      <dsp:txXfrm>
        <a:off x="3845799" y="384070"/>
        <a:ext cx="1338251" cy="967905"/>
      </dsp:txXfrm>
    </dsp:sp>
    <dsp:sp modelId="{A15BE3C4-BA1D-4055-8F85-578C0E7E17A9}">
      <dsp:nvSpPr>
        <dsp:cNvPr id="0" name=""/>
        <dsp:cNvSpPr/>
      </dsp:nvSpPr>
      <dsp:spPr>
        <a:xfrm>
          <a:off x="3156600" y="1505712"/>
          <a:ext cx="999785" cy="100006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53000" r="-5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82E0D6-059A-443D-9CC8-FDA912C9358F}">
      <dsp:nvSpPr>
        <dsp:cNvPr id="0" name=""/>
        <dsp:cNvSpPr/>
      </dsp:nvSpPr>
      <dsp:spPr>
        <a:xfrm>
          <a:off x="4237795" y="1519830"/>
          <a:ext cx="1338251" cy="967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10000"/>
            </a:spcAft>
            <a:buNone/>
          </a:pPr>
          <a:r>
            <a:rPr lang="en-ZA" sz="1600" kern="1200" dirty="0">
              <a:solidFill>
                <a:schemeClr val="tx1"/>
              </a:solidFill>
            </a:rPr>
            <a:t>Quantitative Surveys: Online surveys</a:t>
          </a:r>
        </a:p>
      </dsp:txBody>
      <dsp:txXfrm>
        <a:off x="4237795" y="1519830"/>
        <a:ext cx="1338251" cy="967905"/>
      </dsp:txXfrm>
    </dsp:sp>
    <dsp:sp modelId="{BB256F98-D600-442D-9805-A11CBF11A72B}">
      <dsp:nvSpPr>
        <dsp:cNvPr id="0" name=""/>
        <dsp:cNvSpPr/>
      </dsp:nvSpPr>
      <dsp:spPr>
        <a:xfrm>
          <a:off x="2770180" y="2659512"/>
          <a:ext cx="999785" cy="100006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0A3034-09AF-4B28-8AA6-1DA4D74C8D24}">
      <dsp:nvSpPr>
        <dsp:cNvPr id="0" name=""/>
        <dsp:cNvSpPr/>
      </dsp:nvSpPr>
      <dsp:spPr>
        <a:xfrm>
          <a:off x="3845799" y="2679905"/>
          <a:ext cx="1338251" cy="967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10000"/>
            </a:spcAft>
            <a:buNone/>
          </a:pPr>
          <a:r>
            <a:rPr lang="en-ZA" sz="1600" kern="1200" dirty="0"/>
            <a:t>Qualitative Interviews: In-depth interviews</a:t>
          </a:r>
        </a:p>
      </dsp:txBody>
      <dsp:txXfrm>
        <a:off x="3845799" y="2679905"/>
        <a:ext cx="1338251" cy="967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8208D-B9E7-450B-A138-B80C10B23092}">
      <dsp:nvSpPr>
        <dsp:cNvPr id="0" name=""/>
        <dsp:cNvSpPr/>
      </dsp:nvSpPr>
      <dsp:spPr>
        <a:xfrm rot="16200000">
          <a:off x="1320278" y="429423"/>
          <a:ext cx="2437900" cy="5078457"/>
        </a:xfrm>
        <a:prstGeom prst="round2SameRect">
          <a:avLst>
            <a:gd name="adj1" fmla="val 16670"/>
            <a:gd name="adj2" fmla="val 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marL="0" lvl="0" indent="0" algn="l" defTabSz="889000">
            <a:lnSpc>
              <a:spcPct val="90000"/>
            </a:lnSpc>
            <a:spcBef>
              <a:spcPct val="0"/>
            </a:spcBef>
            <a:spcAft>
              <a:spcPct val="35000"/>
            </a:spcAft>
            <a:buNone/>
          </a:pPr>
          <a:r>
            <a:rPr lang="en-GB" sz="2000" kern="1200" dirty="0">
              <a:latin typeface="Arial Narrow" panose="020B0606020202030204" pitchFamily="34" charset="0"/>
            </a:rPr>
            <a:t>Embrace hybrid infrastructure enablers</a:t>
          </a:r>
          <a:endParaRPr lang="en-ZA" sz="2000" kern="1200" dirty="0">
            <a:latin typeface="Arial Narrow" panose="020B0606020202030204" pitchFamily="34" charset="0"/>
          </a:endParaRPr>
        </a:p>
        <a:p>
          <a:pPr marL="0" lvl="0" indent="0" algn="l" defTabSz="889000">
            <a:lnSpc>
              <a:spcPct val="90000"/>
            </a:lnSpc>
            <a:spcBef>
              <a:spcPct val="0"/>
            </a:spcBef>
            <a:spcAft>
              <a:spcPct val="35000"/>
            </a:spcAft>
            <a:buNone/>
          </a:pPr>
          <a:r>
            <a:rPr lang="en-GB" sz="2000" kern="1200" dirty="0">
              <a:latin typeface="Arial Narrow" panose="020B0606020202030204" pitchFamily="34" charset="0"/>
            </a:rPr>
            <a:t>Capacity-Building Programmes</a:t>
          </a:r>
          <a:endParaRPr lang="en-ZA" sz="2000" kern="1200" dirty="0">
            <a:latin typeface="Arial Narrow" panose="020B0606020202030204" pitchFamily="34" charset="0"/>
          </a:endParaRPr>
        </a:p>
        <a:p>
          <a:pPr marL="0" lvl="0" indent="0" algn="l" defTabSz="889000">
            <a:lnSpc>
              <a:spcPct val="90000"/>
            </a:lnSpc>
            <a:spcBef>
              <a:spcPct val="0"/>
            </a:spcBef>
            <a:spcAft>
              <a:spcPct val="35000"/>
            </a:spcAft>
            <a:buNone/>
          </a:pPr>
          <a:r>
            <a:rPr lang="en-GB" sz="2000" kern="1200" dirty="0">
              <a:latin typeface="Arial Narrow" panose="020B0606020202030204" pitchFamily="34" charset="0"/>
            </a:rPr>
            <a:t>Innovative Toolkits</a:t>
          </a:r>
          <a:endParaRPr lang="en-ZA" sz="2000" kern="1200" dirty="0">
            <a:latin typeface="Arial Narrow" panose="020B0606020202030204" pitchFamily="34" charset="0"/>
          </a:endParaRPr>
        </a:p>
        <a:p>
          <a:pPr marL="0" lvl="0" indent="0" algn="l" defTabSz="889000">
            <a:lnSpc>
              <a:spcPct val="90000"/>
            </a:lnSpc>
            <a:spcBef>
              <a:spcPct val="0"/>
            </a:spcBef>
            <a:spcAft>
              <a:spcPct val="35000"/>
            </a:spcAft>
            <a:buNone/>
          </a:pPr>
          <a:r>
            <a:rPr lang="en-GB" sz="2000" kern="1200" dirty="0">
              <a:latin typeface="Arial Narrow" panose="020B0606020202030204" pitchFamily="34" charset="0"/>
            </a:rPr>
            <a:t>Collaborative Ecosystems</a:t>
          </a:r>
          <a:endParaRPr lang="en-ZA" sz="2000" kern="1200" dirty="0">
            <a:latin typeface="Arial Narrow" panose="020B0606020202030204" pitchFamily="34" charset="0"/>
          </a:endParaRPr>
        </a:p>
        <a:p>
          <a:pPr marL="0" lvl="0" indent="0" algn="l" defTabSz="889000">
            <a:lnSpc>
              <a:spcPct val="90000"/>
            </a:lnSpc>
            <a:spcBef>
              <a:spcPct val="0"/>
            </a:spcBef>
            <a:spcAft>
              <a:spcPct val="35000"/>
            </a:spcAft>
            <a:buNone/>
          </a:pPr>
          <a:r>
            <a:rPr lang="en-GB" sz="2000" kern="1200" dirty="0">
              <a:latin typeface="Arial Narrow" panose="020B0606020202030204" pitchFamily="34" charset="0"/>
            </a:rPr>
            <a:t>Policy and Metrics-Driven Sustainability</a:t>
          </a:r>
          <a:endParaRPr lang="en-ZA" sz="2000" kern="1200" dirty="0">
            <a:latin typeface="Arial Narrow" panose="020B0606020202030204" pitchFamily="34" charset="0"/>
          </a:endParaRPr>
        </a:p>
      </dsp:txBody>
      <dsp:txXfrm rot="5400000">
        <a:off x="119030" y="1868731"/>
        <a:ext cx="4959427" cy="2199840"/>
      </dsp:txXfrm>
    </dsp:sp>
    <dsp:sp modelId="{FC433976-A3CE-4ABA-B742-A1599F8D3CAA}">
      <dsp:nvSpPr>
        <dsp:cNvPr id="0" name=""/>
        <dsp:cNvSpPr/>
      </dsp:nvSpPr>
      <dsp:spPr>
        <a:xfrm rot="5400000">
          <a:off x="5596202" y="192107"/>
          <a:ext cx="2438945" cy="5554136"/>
        </a:xfrm>
        <a:prstGeom prst="round2SameRect">
          <a:avLst>
            <a:gd name="adj1" fmla="val 16670"/>
            <a:gd name="adj2" fmla="val 0"/>
          </a:avLst>
        </a:prstGeom>
        <a:solidFill>
          <a:schemeClr val="accent5">
            <a:tint val="50000"/>
            <a:hueOff val="-6685025"/>
            <a:satOff val="-25325"/>
            <a:lumOff val="8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27000" rIns="76200" bIns="127000" numCol="1" spcCol="1270" anchor="t" anchorCtr="0">
          <a:noAutofit/>
        </a:bodyPr>
        <a:lstStyle/>
        <a:p>
          <a:pPr marL="0" lvl="0" indent="0" algn="l" defTabSz="889000">
            <a:lnSpc>
              <a:spcPct val="90000"/>
            </a:lnSpc>
            <a:spcBef>
              <a:spcPct val="0"/>
            </a:spcBef>
            <a:spcAft>
              <a:spcPct val="35000"/>
            </a:spcAft>
            <a:buNone/>
          </a:pPr>
          <a:r>
            <a:rPr lang="en-GB" sz="2000" kern="1200" dirty="0">
              <a:latin typeface="Arial Narrow" panose="020B0606020202030204" pitchFamily="34" charset="0"/>
            </a:rPr>
            <a:t>Resilience to Infrastructure Constraints</a:t>
          </a:r>
          <a:endParaRPr lang="en-US" sz="2000" kern="1200" dirty="0">
            <a:latin typeface="Arial Narrow" panose="020B0606020202030204" pitchFamily="34" charset="0"/>
          </a:endParaRPr>
        </a:p>
        <a:p>
          <a:pPr marL="0" lvl="0" indent="0" algn="l" defTabSz="889000">
            <a:lnSpc>
              <a:spcPct val="90000"/>
            </a:lnSpc>
            <a:spcBef>
              <a:spcPct val="0"/>
            </a:spcBef>
            <a:spcAft>
              <a:spcPct val="35000"/>
            </a:spcAft>
            <a:buNone/>
          </a:pPr>
          <a:r>
            <a:rPr lang="en-GB" sz="2000" kern="1200" dirty="0">
              <a:latin typeface="Arial Narrow" panose="020B0606020202030204" pitchFamily="34" charset="0"/>
            </a:rPr>
            <a:t>Robust Security Frameworks</a:t>
          </a:r>
          <a:endParaRPr lang="en-US" sz="2000" kern="1200" dirty="0">
            <a:latin typeface="Arial Narrow" panose="020B0606020202030204" pitchFamily="34" charset="0"/>
          </a:endParaRPr>
        </a:p>
        <a:p>
          <a:pPr marL="0" lvl="0" indent="0" algn="l" defTabSz="889000">
            <a:lnSpc>
              <a:spcPct val="90000"/>
            </a:lnSpc>
            <a:spcBef>
              <a:spcPct val="0"/>
            </a:spcBef>
            <a:spcAft>
              <a:spcPct val="35000"/>
            </a:spcAft>
            <a:buNone/>
          </a:pPr>
          <a:r>
            <a:rPr lang="en-GB" sz="2000" kern="1200" dirty="0">
              <a:latin typeface="Arial Narrow" panose="020B0606020202030204" pitchFamily="34" charset="0"/>
            </a:rPr>
            <a:t>User-Centric Design</a:t>
          </a:r>
        </a:p>
        <a:p>
          <a:pPr marL="0" lvl="0" indent="0" algn="l" defTabSz="889000">
            <a:lnSpc>
              <a:spcPct val="90000"/>
            </a:lnSpc>
            <a:spcBef>
              <a:spcPct val="0"/>
            </a:spcBef>
            <a:spcAft>
              <a:spcPct val="35000"/>
            </a:spcAft>
            <a:buNone/>
          </a:pPr>
          <a:r>
            <a:rPr lang="en-GB" sz="2000" kern="1200" dirty="0">
              <a:latin typeface="Arial Narrow" panose="020B0606020202030204" pitchFamily="34" charset="0"/>
            </a:rPr>
            <a:t>Financially Viable Models and Compliance Integration</a:t>
          </a:r>
        </a:p>
        <a:p>
          <a:pPr marL="0" lvl="0" indent="0" algn="l" defTabSz="889000">
            <a:lnSpc>
              <a:spcPct val="90000"/>
            </a:lnSpc>
            <a:spcBef>
              <a:spcPct val="0"/>
            </a:spcBef>
            <a:spcAft>
              <a:spcPct val="35000"/>
            </a:spcAft>
            <a:buNone/>
          </a:pPr>
          <a:r>
            <a:rPr lang="en-GB" sz="2000" kern="1200" dirty="0">
              <a:latin typeface="Arial Narrow" panose="020B0606020202030204" pitchFamily="34" charset="0"/>
            </a:rPr>
            <a:t>Revenue Enhancement Strategies</a:t>
          </a:r>
          <a:endParaRPr lang="en-ZA" sz="2000" kern="1200" dirty="0">
            <a:latin typeface="Arial Narrow" panose="020B0606020202030204" pitchFamily="34" charset="0"/>
          </a:endParaRPr>
        </a:p>
      </dsp:txBody>
      <dsp:txXfrm rot="-5400000">
        <a:off x="4038607" y="1868784"/>
        <a:ext cx="5435055" cy="2200783"/>
      </dsp:txXfrm>
    </dsp:sp>
    <dsp:sp modelId="{84857565-0F37-4C7F-A8E2-47D43CE511B8}">
      <dsp:nvSpPr>
        <dsp:cNvPr id="0" name=""/>
        <dsp:cNvSpPr/>
      </dsp:nvSpPr>
      <dsp:spPr>
        <a:xfrm>
          <a:off x="2057392" y="880536"/>
          <a:ext cx="4214889" cy="1739698"/>
        </a:xfrm>
        <a:prstGeom prst="circularArrow">
          <a:avLst>
            <a:gd name="adj1" fmla="val 12500"/>
            <a:gd name="adj2" fmla="val 1142322"/>
            <a:gd name="adj3" fmla="val 20457678"/>
            <a:gd name="adj4" fmla="val 10800000"/>
            <a:gd name="adj5" fmla="val 125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B13885-FBE7-4412-A657-518C313D81D4}">
      <dsp:nvSpPr>
        <dsp:cNvPr id="0" name=""/>
        <dsp:cNvSpPr/>
      </dsp:nvSpPr>
      <dsp:spPr>
        <a:xfrm rot="10800000">
          <a:off x="2133595" y="3090343"/>
          <a:ext cx="3910077" cy="2225446"/>
        </a:xfrm>
        <a:prstGeom prst="circularArrow">
          <a:avLst>
            <a:gd name="adj1" fmla="val 12500"/>
            <a:gd name="adj2" fmla="val 1142322"/>
            <a:gd name="adj3" fmla="val 20457678"/>
            <a:gd name="adj4" fmla="val 10800000"/>
            <a:gd name="adj5" fmla="val 125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FF956F-CFE4-3305-3E99-9930EB19014F}"/>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80EEED-64CA-60DC-7C1E-1E27291E85D2}"/>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649E8F11-31E0-6B4C-AA11-26D899E9E432}" type="datetimeFigureOut">
              <a:rPr lang="en-US" smtClean="0"/>
              <a:t>10/22/2025</a:t>
            </a:fld>
            <a:endParaRPr lang="en-US"/>
          </a:p>
        </p:txBody>
      </p:sp>
      <p:sp>
        <p:nvSpPr>
          <p:cNvPr id="4" name="Footer Placeholder 3">
            <a:extLst>
              <a:ext uri="{FF2B5EF4-FFF2-40B4-BE49-F238E27FC236}">
                <a16:creationId xmlns:a16="http://schemas.microsoft.com/office/drawing/2014/main" id="{FB00C315-DF86-FE30-133E-332290D284E8}"/>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B854E9-C26C-E1AA-2BB5-DAFC50679A54}"/>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CA3DB898-E9DF-274E-BAB2-75C9D41B9AFE}" type="slidenum">
              <a:rPr lang="en-US" smtClean="0"/>
              <a:t>‹#›</a:t>
            </a:fld>
            <a:endParaRPr lang="en-US"/>
          </a:p>
        </p:txBody>
      </p:sp>
    </p:spTree>
    <p:extLst>
      <p:ext uri="{BB962C8B-B14F-4D97-AF65-F5344CB8AC3E}">
        <p14:creationId xmlns:p14="http://schemas.microsoft.com/office/powerpoint/2010/main" val="2556758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C048C594-948D-4640-9E80-7A5912D95565}" type="datetimeFigureOut">
              <a:rPr lang="en-ZA" smtClean="0"/>
              <a:t>2025/10/22</a:t>
            </a:fld>
            <a:endParaRPr lang="en-ZA"/>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E4BE034-68D9-4570-9029-E66F3346E57A}" type="slidenum">
              <a:rPr lang="en-ZA" smtClean="0"/>
              <a:t>‹#›</a:t>
            </a:fld>
            <a:endParaRPr lang="en-ZA"/>
          </a:p>
        </p:txBody>
      </p:sp>
    </p:spTree>
    <p:extLst>
      <p:ext uri="{BB962C8B-B14F-4D97-AF65-F5344CB8AC3E}">
        <p14:creationId xmlns:p14="http://schemas.microsoft.com/office/powerpoint/2010/main" val="131015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SMMEs create more than 60% of the jobs in South Africa (Ramukumba, 2023). </a:t>
            </a:r>
          </a:p>
          <a:p>
            <a:endParaRPr lang="en-US" dirty="0"/>
          </a:p>
          <a:p>
            <a:r>
              <a:rPr lang="en-US" dirty="0"/>
              <a:t>We are trailing far behind the world. Statistics in Europe suggest that more than 75% of jobs are created by the small business community (</a:t>
            </a:r>
            <a:r>
              <a:rPr lang="en-US" dirty="0" err="1"/>
              <a:t>Bargraim</a:t>
            </a:r>
            <a:r>
              <a:rPr lang="en-US" dirty="0"/>
              <a:t>, 2024).</a:t>
            </a:r>
          </a:p>
          <a:p>
            <a:endParaRPr lang="en-US" dirty="0"/>
          </a:p>
          <a:p>
            <a:r>
              <a:rPr lang="en-US" dirty="0"/>
              <a:t>Now more than ever, SMMEs need to be able to develop, adopt and implement a digital transformation strategy (DT strategy) since they are pivotal to South Africa’s tourism industry, particularly in niche sectors such as events, adventure and ecotourism, cultural and rural tourism and wildlife tourism (</a:t>
            </a:r>
            <a:r>
              <a:rPr lang="en-US" dirty="0" err="1"/>
              <a:t>Bolland</a:t>
            </a:r>
            <a:r>
              <a:rPr lang="en-US" dirty="0"/>
              <a:t>, 2017). </a:t>
            </a:r>
          </a:p>
          <a:p>
            <a:endParaRPr lang="en-US" dirty="0"/>
          </a:p>
          <a:p>
            <a:r>
              <a:rPr lang="en-US" dirty="0"/>
              <a:t>Tourism SMMEs, despite their potential, face challenges in digital technology adoption in order to stay abreast of the continuous digital revolution, which impacts their development, growth, and sustainability. </a:t>
            </a:r>
          </a:p>
          <a:p>
            <a:endParaRPr lang="en-US" dirty="0"/>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Digital technology adoption in these sectors can enhance operational efficiency, marketing reach, customer engagement, and overall business performance. However, many SMMEs struggle with technology integration due to limited resources and skills.</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gain a comprehensive understanding of the digital technology adoption patterns and challenges faced by niche to tourism SMMEs in South Africa, and to identify potential innovation opportunities to enhance their development, growth, and sustainability.</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US" dirty="0"/>
          </a:p>
          <a:p>
            <a:endParaRPr lang="en-ZA" dirty="0"/>
          </a:p>
        </p:txBody>
      </p:sp>
      <p:sp>
        <p:nvSpPr>
          <p:cNvPr id="4" name="Slide Number Placeholder 3"/>
          <p:cNvSpPr>
            <a:spLocks noGrp="1"/>
          </p:cNvSpPr>
          <p:nvPr>
            <p:ph type="sldNum" sz="quarter" idx="5"/>
          </p:nvPr>
        </p:nvSpPr>
        <p:spPr/>
        <p:txBody>
          <a:bodyPr/>
          <a:lstStyle/>
          <a:p>
            <a:fld id="{FE4BE034-68D9-4570-9029-E66F3346E57A}" type="slidenum">
              <a:rPr lang="en-ZA" smtClean="0"/>
              <a:t>1</a:t>
            </a:fld>
            <a:endParaRPr lang="en-ZA"/>
          </a:p>
        </p:txBody>
      </p:sp>
    </p:spTree>
    <p:extLst>
      <p:ext uri="{BB962C8B-B14F-4D97-AF65-F5344CB8AC3E}">
        <p14:creationId xmlns:p14="http://schemas.microsoft.com/office/powerpoint/2010/main" val="1431274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E4BE034-68D9-4570-9029-E66F3346E57A}" type="slidenum">
              <a:rPr kumimoji="0" lang="en-ZA"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33</a:t>
            </a:fld>
            <a:endParaRPr kumimoji="0" lang="en-ZA"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69804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E4BE034-68D9-4570-9029-E66F3346E57A}" type="slidenum">
              <a:rPr kumimoji="0" lang="en-ZA"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34</a:t>
            </a:fld>
            <a:endParaRPr kumimoji="0" lang="en-ZA"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36583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E4BE034-68D9-4570-9029-E66F3346E57A}" type="slidenum">
              <a:rPr kumimoji="0" lang="en-ZA"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35</a:t>
            </a:fld>
            <a:endParaRPr kumimoji="0" lang="en-ZA"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8953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E4BE034-68D9-4570-9029-E66F3346E57A}" type="slidenum">
              <a:rPr kumimoji="0" lang="en-ZA"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36</a:t>
            </a:fld>
            <a:endParaRPr kumimoji="0" lang="en-ZA"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35554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solar-powered edge computing hubs can provide affordable connectivity, </a:t>
            </a:r>
            <a:endParaRPr lang="en-ZA"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urban hubs like Gauteng (76% 5G coverage), SMMEs can leverage existing 4G/5G infrastructure for metaverse previews of township / rural tours</a:t>
            </a:r>
          </a:p>
          <a:p>
            <a:r>
              <a:rPr lang="en-GB" sz="1200" kern="1200" dirty="0">
                <a:solidFill>
                  <a:schemeClr val="tx1"/>
                </a:solidFill>
                <a:effectLst/>
                <a:latin typeface="+mn-lt"/>
                <a:ea typeface="+mn-ea"/>
                <a:cs typeface="+mn-cs"/>
              </a:rPr>
              <a:t>drone swarms for biodiversity monitoring </a:t>
            </a:r>
          </a:p>
          <a:p>
            <a:r>
              <a:rPr lang="en-GB" sz="1200" kern="1200" dirty="0">
                <a:solidFill>
                  <a:schemeClr val="tx1"/>
                </a:solidFill>
                <a:effectLst/>
                <a:latin typeface="+mn-lt"/>
                <a:ea typeface="+mn-ea"/>
                <a:cs typeface="+mn-cs"/>
              </a:rPr>
              <a:t>Investment in digital marketing training, social media strategies and website optimisation can significantly enhance their market reach and business sustainability. </a:t>
            </a:r>
          </a:p>
          <a:p>
            <a:r>
              <a:rPr lang="en-GB" sz="1200" kern="1200" dirty="0">
                <a:solidFill>
                  <a:schemeClr val="tx1"/>
                </a:solidFill>
                <a:effectLst/>
                <a:latin typeface="+mn-lt"/>
                <a:ea typeface="+mn-ea"/>
                <a:cs typeface="+mn-cs"/>
              </a:rPr>
              <a:t>Use of digital twin to drive traffic</a:t>
            </a:r>
          </a:p>
          <a:p>
            <a:r>
              <a:rPr lang="en-GB" sz="1200" kern="1200" dirty="0">
                <a:solidFill>
                  <a:schemeClr val="tx1"/>
                </a:solidFill>
                <a:effectLst/>
                <a:latin typeface="+mn-lt"/>
                <a:ea typeface="+mn-ea"/>
                <a:cs typeface="+mn-cs"/>
              </a:rPr>
              <a:t>innovative toolkits such as open-source blockchain platforms for transparent, carbon-tracked supply chains in the Northern Cape’s desert eco-niches can attract ESG investors. </a:t>
            </a:r>
          </a:p>
          <a:p>
            <a:r>
              <a:rPr lang="en-GB" sz="1200" kern="1200" dirty="0">
                <a:solidFill>
                  <a:schemeClr val="tx1"/>
                </a:solidFill>
                <a:effectLst/>
                <a:latin typeface="+mn-lt"/>
                <a:ea typeface="+mn-ea"/>
                <a:cs typeface="+mn-cs"/>
              </a:rPr>
              <a:t>Use of DHL go green dashboard that provide real-time tracking of emissions across shipments</a:t>
            </a:r>
          </a:p>
          <a:p>
            <a:r>
              <a:rPr lang="en-GB" sz="1200" kern="1200" dirty="0">
                <a:solidFill>
                  <a:schemeClr val="tx1"/>
                </a:solidFill>
                <a:effectLst/>
                <a:latin typeface="+mn-lt"/>
                <a:ea typeface="+mn-ea"/>
                <a:cs typeface="+mn-cs"/>
              </a:rPr>
              <a:t>Public-private platforms, like a trusted and effective local booking hub, customised for a South African setting, </a:t>
            </a:r>
          </a:p>
          <a:p>
            <a:r>
              <a:rPr lang="en-GB" sz="1200" kern="1200" dirty="0">
                <a:solidFill>
                  <a:schemeClr val="tx1"/>
                </a:solidFill>
                <a:effectLst/>
                <a:latin typeface="+mn-lt"/>
                <a:ea typeface="+mn-ea"/>
                <a:cs typeface="+mn-cs"/>
              </a:rPr>
              <a:t>South Africa is still one of the few African countries where </a:t>
            </a:r>
            <a:r>
              <a:rPr lang="en-GB" sz="1200" kern="1200" dirty="0" err="1">
                <a:solidFill>
                  <a:schemeClr val="tx1"/>
                </a:solidFill>
                <a:effectLst/>
                <a:latin typeface="+mn-lt"/>
                <a:ea typeface="+mn-ea"/>
                <a:cs typeface="+mn-cs"/>
              </a:rPr>
              <a:t>Starlink</a:t>
            </a:r>
            <a:r>
              <a:rPr lang="en-GB" sz="1200" kern="1200" dirty="0">
                <a:solidFill>
                  <a:schemeClr val="tx1"/>
                </a:solidFill>
                <a:effectLst/>
                <a:latin typeface="+mn-lt"/>
                <a:ea typeface="+mn-ea"/>
                <a:cs typeface="+mn-cs"/>
              </a:rPr>
              <a:t> isn't officially licensed. Service providers such as </a:t>
            </a:r>
            <a:r>
              <a:rPr lang="en-GB" sz="1200" kern="1200" dirty="0" err="1">
                <a:solidFill>
                  <a:schemeClr val="tx1"/>
                </a:solidFill>
                <a:effectLst/>
                <a:latin typeface="+mn-lt"/>
                <a:ea typeface="+mn-ea"/>
                <a:cs typeface="+mn-cs"/>
              </a:rPr>
              <a:t>HughesNet</a:t>
            </a:r>
            <a:r>
              <a:rPr lang="en-GB" sz="1200" kern="1200" dirty="0">
                <a:solidFill>
                  <a:schemeClr val="tx1"/>
                </a:solidFill>
                <a:effectLst/>
                <a:latin typeface="+mn-lt"/>
                <a:ea typeface="+mn-ea"/>
                <a:cs typeface="+mn-cs"/>
              </a:rPr>
              <a:t>, which is a long-standing satellite provider with different data plans and Viasat, which offers satellite internet with a wide coverage area and varying data plans, sometimes providing higher data capacity, are some of the options for niche SMMEs in rural areas. </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5"/>
          </p:nvPr>
        </p:nvSpPr>
        <p:spPr/>
        <p:txBody>
          <a:bodyPr/>
          <a:lstStyle/>
          <a:p>
            <a:fld id="{FE4BE034-68D9-4570-9029-E66F3346E57A}" type="slidenum">
              <a:rPr lang="en-ZA" smtClean="0"/>
              <a:t>39</a:t>
            </a:fld>
            <a:endParaRPr lang="en-ZA"/>
          </a:p>
        </p:txBody>
      </p:sp>
    </p:spTree>
    <p:extLst>
      <p:ext uri="{BB962C8B-B14F-4D97-AF65-F5344CB8AC3E}">
        <p14:creationId xmlns:p14="http://schemas.microsoft.com/office/powerpoint/2010/main" val="3683549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b="1" dirty="0"/>
              <a:t>Niche Tourism Events</a:t>
            </a:r>
            <a:r>
              <a:rPr lang="en-ZA" sz="1200" dirty="0"/>
              <a:t>: </a:t>
            </a:r>
            <a:r>
              <a:rPr lang="en-ZA" sz="1200" dirty="0">
                <a:solidFill>
                  <a:srgbClr val="FF0000"/>
                </a:solidFill>
              </a:rPr>
              <a:t>Examining the adoption of digital tools in the planning, managing and implementing of events. </a:t>
            </a:r>
            <a:r>
              <a:rPr lang="en-US" sz="1200" dirty="0">
                <a:solidFill>
                  <a:srgbClr val="FF0000"/>
                </a:solidFill>
              </a:rPr>
              <a:t>The integration of digital tools, including online registration systems, event applications, virtual and hybrid platforms (conferencing), and data analytics, has streamlined operations and enhanced participant engagement. Event professionals increasingly rely on technologies like artificial intelligence, augmented reality, and social media analytics to </a:t>
            </a:r>
            <a:r>
              <a:rPr lang="en-US" sz="1200" dirty="0" err="1">
                <a:solidFill>
                  <a:srgbClr val="FF0000"/>
                </a:solidFill>
              </a:rPr>
              <a:t>personalise</a:t>
            </a:r>
            <a:r>
              <a:rPr lang="en-US" sz="1200" dirty="0">
                <a:solidFill>
                  <a:srgbClr val="FF0000"/>
                </a:solidFill>
              </a:rPr>
              <a:t> experiences, improve communication, and measure success</a:t>
            </a:r>
            <a:r>
              <a:rPr lang="en-ZA" sz="1200" dirty="0">
                <a:solidFill>
                  <a:srgbClr val="FF0000"/>
                </a:solidFill>
              </a:rPr>
              <a:t>Training of various technological adoption processes should be encouraged in all sectors of events to </a:t>
            </a:r>
            <a:r>
              <a:rPr lang="en-US" sz="1200" dirty="0">
                <a:solidFill>
                  <a:srgbClr val="FF0000"/>
                </a:solidFill>
              </a:rPr>
              <a:t>increase efficiency and accessibility, as well as to position the industry for greater innovation and resilience in a rapidly evolving global environment.</a:t>
            </a:r>
            <a:endParaRPr lang="en-ZA" sz="1200" dirty="0">
              <a:solidFill>
                <a:srgbClr val="FF0000"/>
              </a:solidFill>
            </a:endParaRPr>
          </a:p>
          <a:p>
            <a:pPr lvl="0"/>
            <a:r>
              <a:rPr lang="en-ZA" sz="1200" b="1" dirty="0"/>
              <a:t>Gambling Sites</a:t>
            </a:r>
            <a:r>
              <a:rPr lang="en-ZA" sz="1200" dirty="0"/>
              <a:t>: </a:t>
            </a:r>
            <a:r>
              <a:rPr lang="en-US" sz="1200" dirty="0">
                <a:solidFill>
                  <a:srgbClr val="7030A0"/>
                </a:solidFill>
              </a:rPr>
              <a:t>Focus on hybrid digital-physical integrations in LPM sites for easier reporting, security and control purposes. A phased digital technology adoption process is recommended based on the various levels of digital adoption by LPMs. Greater discussions are to be held between LPM operators and owners due to the LPM operators running marketing and targeting customers on behalf of LPMs as well as the RMS utilized for gambling reporting. On the operational side, LPMs should be encouraged to be open for all forms of digital tools such as POS systems, digital inventory control systems and security systems which will all contribute to operational effectiveness despite the initial financial investment. Due to the limited technology utilized by LPMs, a great focus will also need to be placed in enhancing LPM employees digital proficiency. </a:t>
            </a:r>
            <a:endParaRPr lang="en-ZA" sz="1200" dirty="0">
              <a:solidFill>
                <a:srgbClr val="7030A0"/>
              </a:solidFill>
            </a:endParaRPr>
          </a:p>
          <a:p>
            <a:pPr lvl="0"/>
            <a:r>
              <a:rPr lang="en-ZA" sz="1200" b="1" dirty="0"/>
              <a:t>Adventure and Ecotourism</a:t>
            </a:r>
            <a:r>
              <a:rPr lang="en-ZA" sz="1200" dirty="0"/>
              <a:t>: Evaluate tools like GPS-enabled apps (e.g., All Trails or local equivalents) for route planning and IoT sensors for safety monitoring activities like bungee jumping or hiking in the Drakensberg. Highlight VR previews for eco-adventures to promote sustainability, as seen in circular economy models. Study adoption gaps in remote areas, where geospatial technologies could optimise site selection and reduce environmental impact</a:t>
            </a:r>
          </a:p>
          <a:p>
            <a:pPr lvl="0"/>
            <a:r>
              <a:rPr lang="en-ZA" sz="1200" b="1" kern="1200" dirty="0">
                <a:solidFill>
                  <a:schemeClr val="tx1"/>
                </a:solidFill>
                <a:effectLst/>
                <a:latin typeface="+mn-lt"/>
                <a:ea typeface="+mn-ea"/>
                <a:cs typeface="+mn-cs"/>
              </a:rPr>
              <a:t>Wildlife Experiences</a:t>
            </a:r>
            <a:r>
              <a:rPr lang="en-ZA" sz="1200" kern="1200" dirty="0">
                <a:solidFill>
                  <a:schemeClr val="tx1"/>
                </a:solidFill>
                <a:effectLst/>
                <a:latin typeface="+mn-lt"/>
                <a:ea typeface="+mn-ea"/>
                <a:cs typeface="+mn-cs"/>
              </a:rPr>
              <a:t>: Probe digital enhancements in private parks (e.g., Kruger or Addo Elephant) such as wildlife tracking apps, drone footage for virtual safaris and AI for anti-poaching. Recommend assessing platforms like the private sectors’ and </a:t>
            </a:r>
            <a:r>
              <a:rPr lang="en-ZA" sz="1200" kern="1200" dirty="0" err="1">
                <a:solidFill>
                  <a:schemeClr val="tx1"/>
                </a:solidFill>
                <a:effectLst/>
                <a:latin typeface="+mn-lt"/>
                <a:ea typeface="+mn-ea"/>
                <a:cs typeface="+mn-cs"/>
              </a:rPr>
              <a:t>SANParks</a:t>
            </a:r>
            <a:r>
              <a:rPr lang="en-ZA" sz="1200" kern="1200" dirty="0">
                <a:solidFill>
                  <a:schemeClr val="tx1"/>
                </a:solidFill>
                <a:effectLst/>
                <a:latin typeface="+mn-lt"/>
                <a:ea typeface="+mn-ea"/>
                <a:cs typeface="+mn-cs"/>
              </a:rPr>
              <a:t>' online booking systems for accessibility, noting innovations in customer interfaces to boost revenue. Include community-led digital storytelling via apps to empower local guides.</a:t>
            </a:r>
          </a:p>
          <a:p>
            <a:pPr lvl="0"/>
            <a:r>
              <a:rPr lang="en-ZA" sz="1200" b="1" kern="1200" dirty="0">
                <a:solidFill>
                  <a:schemeClr val="tx1"/>
                </a:solidFill>
                <a:effectLst/>
                <a:latin typeface="+mn-lt"/>
                <a:ea typeface="+mn-ea"/>
                <a:cs typeface="+mn-cs"/>
              </a:rPr>
              <a:t>Township and Rural Tourism</a:t>
            </a:r>
            <a:r>
              <a:rPr lang="en-ZA" sz="1200" kern="1200" dirty="0">
                <a:solidFill>
                  <a:schemeClr val="tx1"/>
                </a:solidFill>
                <a:effectLst/>
                <a:latin typeface="+mn-lt"/>
                <a:ea typeface="+mn-ea"/>
                <a:cs typeface="+mn-cs"/>
              </a:rPr>
              <a:t>: Investigate community-based platforms (e.g., Airbnb Experiences or local apps such as Township Tours) for promoting authentic stays and crafts. Focus on mobile-first tools for rural vendors, including GIS for mapping hidden gems and online marketplaces to overcome market access challenges. Explore how digital tech fosters sustainability in Soweto townships or Eastern Cape villages, where low connectivity hinders adoption.</a:t>
            </a:r>
          </a:p>
          <a:p>
            <a:pPr lvl="0"/>
            <a:r>
              <a:rPr lang="en-ZA" sz="1200" b="1" kern="1200" dirty="0">
                <a:solidFill>
                  <a:schemeClr val="tx1"/>
                </a:solidFill>
                <a:effectLst/>
                <a:latin typeface="+mn-lt"/>
                <a:ea typeface="+mn-ea"/>
                <a:cs typeface="+mn-cs"/>
              </a:rPr>
              <a:t>Cultural Experiences</a:t>
            </a:r>
            <a:r>
              <a:rPr lang="en-ZA" sz="1200" kern="1200" dirty="0">
                <a:solidFill>
                  <a:schemeClr val="tx1"/>
                </a:solidFill>
                <a:effectLst/>
                <a:latin typeface="+mn-lt"/>
                <a:ea typeface="+mn-ea"/>
                <a:cs typeface="+mn-cs"/>
              </a:rPr>
              <a:t>: Analyse VR/AR for immersive heritage tours (e.g., Robben Island or Zulu cultural sites) and social media for user-generated content. Study digital archiving of traditions via apps, which may preserve intangible heritage while attracting millennials. Address inclusivity, ensuring tools like multilingual chatbots cater to diverse visitors.</a:t>
            </a:r>
          </a:p>
          <a:p>
            <a:endParaRPr lang="en-ZA" dirty="0"/>
          </a:p>
        </p:txBody>
      </p:sp>
      <p:sp>
        <p:nvSpPr>
          <p:cNvPr id="4" name="Slide Number Placeholder 3"/>
          <p:cNvSpPr>
            <a:spLocks noGrp="1"/>
          </p:cNvSpPr>
          <p:nvPr>
            <p:ph type="sldNum" sz="quarter" idx="5"/>
          </p:nvPr>
        </p:nvSpPr>
        <p:spPr/>
        <p:txBody>
          <a:bodyPr/>
          <a:lstStyle/>
          <a:p>
            <a:fld id="{FE4BE034-68D9-4570-9029-E66F3346E57A}" type="slidenum">
              <a:rPr lang="en-ZA" smtClean="0"/>
              <a:t>40</a:t>
            </a:fld>
            <a:endParaRPr lang="en-ZA"/>
          </a:p>
        </p:txBody>
      </p:sp>
    </p:spTree>
    <p:extLst>
      <p:ext uri="{BB962C8B-B14F-4D97-AF65-F5344CB8AC3E}">
        <p14:creationId xmlns:p14="http://schemas.microsoft.com/office/powerpoint/2010/main" val="2715727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be done to address the key priorities of the GNU includes driving inclusive growth and job creation, reducing poverty, tackling the high cost of living, and building a capable, ethical state. </a:t>
            </a:r>
            <a:endParaRPr lang="en-ZA" dirty="0"/>
          </a:p>
        </p:txBody>
      </p:sp>
      <p:sp>
        <p:nvSpPr>
          <p:cNvPr id="4" name="Slide Number Placeholder 3"/>
          <p:cNvSpPr>
            <a:spLocks noGrp="1"/>
          </p:cNvSpPr>
          <p:nvPr>
            <p:ph type="sldNum" sz="quarter" idx="5"/>
          </p:nvPr>
        </p:nvSpPr>
        <p:spPr/>
        <p:txBody>
          <a:bodyPr/>
          <a:lstStyle/>
          <a:p>
            <a:fld id="{FE4BE034-68D9-4570-9029-E66F3346E57A}" type="slidenum">
              <a:rPr lang="en-ZA" smtClean="0"/>
              <a:t>41</a:t>
            </a:fld>
            <a:endParaRPr lang="en-ZA"/>
          </a:p>
        </p:txBody>
      </p:sp>
    </p:spTree>
    <p:extLst>
      <p:ext uri="{BB962C8B-B14F-4D97-AF65-F5344CB8AC3E}">
        <p14:creationId xmlns:p14="http://schemas.microsoft.com/office/powerpoint/2010/main" val="172737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key priorities of the GNU include driving inclusive growth and job creation, reducing poverty, tackling the high cost of living, and building a capable, ethical state. </a:t>
            </a:r>
            <a:endParaRPr lang="en-ZA" dirty="0"/>
          </a:p>
        </p:txBody>
      </p:sp>
      <p:sp>
        <p:nvSpPr>
          <p:cNvPr id="4" name="Slide Number Placeholder 3"/>
          <p:cNvSpPr>
            <a:spLocks noGrp="1"/>
          </p:cNvSpPr>
          <p:nvPr>
            <p:ph type="sldNum" sz="quarter" idx="5"/>
          </p:nvPr>
        </p:nvSpPr>
        <p:spPr/>
        <p:txBody>
          <a:bodyPr/>
          <a:lstStyle/>
          <a:p>
            <a:fld id="{FE4BE034-68D9-4570-9029-E66F3346E57A}" type="slidenum">
              <a:rPr lang="en-ZA" smtClean="0"/>
              <a:t>42</a:t>
            </a:fld>
            <a:endParaRPr lang="en-ZA"/>
          </a:p>
        </p:txBody>
      </p:sp>
    </p:spTree>
    <p:extLst>
      <p:ext uri="{BB962C8B-B14F-4D97-AF65-F5344CB8AC3E}">
        <p14:creationId xmlns:p14="http://schemas.microsoft.com/office/powerpoint/2010/main" val="60075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dirty="0">
              <a:solidFill>
                <a:prstClr val="black"/>
              </a:solidFill>
              <a:latin typeface="Arial Narrow" panose="020B0606020202030204" pitchFamily="34" charset="0"/>
            </a:endParaRPr>
          </a:p>
          <a:p>
            <a:pPr lvl="0"/>
            <a:r>
              <a:rPr lang="en-US" sz="1200" dirty="0">
                <a:solidFill>
                  <a:prstClr val="black"/>
                </a:solidFill>
                <a:latin typeface="Arial Narrow" panose="020B0606020202030204" pitchFamily="34" charset="0"/>
              </a:rPr>
              <a:t>Technologies such as online booking systems, social media marketing and data analytics are critical for the competitiveness of tourism enterprises </a:t>
            </a:r>
            <a:r>
              <a:rPr lang="en-US" sz="800" dirty="0">
                <a:solidFill>
                  <a:prstClr val="black"/>
                </a:solidFill>
                <a:latin typeface="Arial Narrow" panose="020B0606020202030204" pitchFamily="34" charset="0"/>
              </a:rPr>
              <a:t>(</a:t>
            </a:r>
            <a:r>
              <a:rPr lang="en-US" sz="800" dirty="0" err="1">
                <a:solidFill>
                  <a:prstClr val="black"/>
                </a:solidFill>
                <a:latin typeface="Arial Narrow" panose="020B0606020202030204" pitchFamily="34" charset="0"/>
              </a:rPr>
              <a:t>Buhalis</a:t>
            </a:r>
            <a:r>
              <a:rPr lang="en-US" sz="800" dirty="0">
                <a:solidFill>
                  <a:prstClr val="black"/>
                </a:solidFill>
                <a:latin typeface="Arial Narrow" panose="020B0606020202030204" pitchFamily="34" charset="0"/>
              </a:rPr>
              <a:t> &amp; </a:t>
            </a:r>
            <a:r>
              <a:rPr lang="en-US" sz="800" dirty="0" err="1">
                <a:solidFill>
                  <a:prstClr val="black"/>
                </a:solidFill>
                <a:latin typeface="Arial Narrow" panose="020B0606020202030204" pitchFamily="34" charset="0"/>
              </a:rPr>
              <a:t>Moldavska</a:t>
            </a:r>
            <a:r>
              <a:rPr lang="en-US" sz="800" dirty="0">
                <a:solidFill>
                  <a:prstClr val="black"/>
                </a:solidFill>
                <a:latin typeface="Arial Narrow" panose="020B0606020202030204" pitchFamily="34" charset="0"/>
              </a:rPr>
              <a:t> (2022). </a:t>
            </a:r>
          </a:p>
          <a:p>
            <a:pPr lvl="0"/>
            <a:endParaRPr lang="en-US" sz="800" dirty="0">
              <a:solidFill>
                <a:prstClr val="black"/>
              </a:solidFill>
              <a:latin typeface="Arial Narrow" panose="020B0606020202030204" pitchFamily="34" charset="0"/>
            </a:endParaRPr>
          </a:p>
          <a:p>
            <a:pPr lvl="0"/>
            <a:r>
              <a:rPr lang="en-GB" sz="1200" dirty="0">
                <a:solidFill>
                  <a:prstClr val="black"/>
                </a:solidFill>
                <a:latin typeface="Arial Narrow" panose="020B0606020202030204" pitchFamily="34" charset="0"/>
              </a:rPr>
              <a:t>The role of technology in the sphere of gambling in casinos are undeniable, with an explosion of online casinos globally, mobile gaming gaining popularity and blockchain technology facilitating the usage of cryptocurrencies such as bitcoin and Ethereum </a:t>
            </a:r>
            <a:r>
              <a:rPr lang="en-GB" sz="800" dirty="0">
                <a:solidFill>
                  <a:prstClr val="black"/>
                </a:solidFill>
                <a:latin typeface="Arial Narrow" panose="020B0606020202030204" pitchFamily="34" charset="0"/>
              </a:rPr>
              <a:t>(Global Brands, 2024). </a:t>
            </a:r>
          </a:p>
          <a:p>
            <a:pPr lvl="0"/>
            <a:endParaRPr lang="en-GB" sz="800" dirty="0">
              <a:solidFill>
                <a:prstClr val="black"/>
              </a:solidFill>
              <a:latin typeface="Arial Narrow" panose="020B0606020202030204" pitchFamily="34" charset="0"/>
            </a:endParaRPr>
          </a:p>
          <a:p>
            <a:pPr lvl="0"/>
            <a:r>
              <a:rPr lang="en-GB" sz="1200" dirty="0">
                <a:solidFill>
                  <a:prstClr val="black"/>
                </a:solidFill>
                <a:latin typeface="Arial Narrow" panose="020B0606020202030204" pitchFamily="34" charset="0"/>
              </a:rPr>
              <a:t>Anyone can now gamble anytime from the comfort of their homes, against international participants from across the world. Taxes and levies generated by the gambling sector amounted to R4.0 billion in 2022 </a:t>
            </a:r>
            <a:r>
              <a:rPr lang="en-GB" sz="800" dirty="0">
                <a:solidFill>
                  <a:prstClr val="black"/>
                </a:solidFill>
                <a:latin typeface="Arial Narrow" panose="020B0606020202030204" pitchFamily="34" charset="0"/>
              </a:rPr>
              <a:t>(National Gambling Board, 2023). </a:t>
            </a:r>
            <a:endParaRPr lang="en-ZA" sz="800" dirty="0">
              <a:solidFill>
                <a:prstClr val="black"/>
              </a:solidFill>
              <a:latin typeface="Arial Narrow" panose="020B0606020202030204" pitchFamily="34" charset="0"/>
            </a:endParaRPr>
          </a:p>
          <a:p>
            <a:endParaRPr lang="en-ZA" dirty="0"/>
          </a:p>
        </p:txBody>
      </p:sp>
      <p:sp>
        <p:nvSpPr>
          <p:cNvPr id="4" name="Slide Number Placeholder 3"/>
          <p:cNvSpPr>
            <a:spLocks noGrp="1"/>
          </p:cNvSpPr>
          <p:nvPr>
            <p:ph type="sldNum" sz="quarter" idx="5"/>
          </p:nvPr>
        </p:nvSpPr>
        <p:spPr/>
        <p:txBody>
          <a:bodyPr/>
          <a:lstStyle/>
          <a:p>
            <a:fld id="{FE4BE034-68D9-4570-9029-E66F3346E57A}" type="slidenum">
              <a:rPr lang="en-ZA" smtClean="0"/>
              <a:t>2</a:t>
            </a:fld>
            <a:endParaRPr lang="en-ZA"/>
          </a:p>
        </p:txBody>
      </p:sp>
    </p:spTree>
    <p:extLst>
      <p:ext uri="{BB962C8B-B14F-4D97-AF65-F5344CB8AC3E}">
        <p14:creationId xmlns:p14="http://schemas.microsoft.com/office/powerpoint/2010/main" val="224841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place in </a:t>
            </a:r>
            <a:r>
              <a:rPr lang="en-US" dirty="0" err="1"/>
              <a:t>Makapanstaad</a:t>
            </a:r>
            <a:r>
              <a:rPr lang="en-US" dirty="0"/>
              <a:t> – domestic tourism</a:t>
            </a:r>
          </a:p>
          <a:p>
            <a:r>
              <a:rPr lang="en-US" dirty="0"/>
              <a:t>Trooper celebration </a:t>
            </a:r>
          </a:p>
          <a:p>
            <a:r>
              <a:rPr lang="en-ZA" dirty="0" err="1"/>
              <a:t>Diturupa</a:t>
            </a:r>
            <a:r>
              <a:rPr lang="en-ZA" dirty="0"/>
              <a:t> Carnival</a:t>
            </a:r>
          </a:p>
          <a:p>
            <a:endParaRPr lang="en-US" dirty="0"/>
          </a:p>
          <a:p>
            <a:r>
              <a:rPr lang="en-US" sz="1200" b="1" i="0" kern="1200" dirty="0">
                <a:solidFill>
                  <a:schemeClr val="tx1"/>
                </a:solidFill>
                <a:effectLst/>
                <a:latin typeface="+mn-lt"/>
                <a:ea typeface="+mn-ea"/>
                <a:cs typeface="+mn-cs"/>
              </a:rPr>
              <a:t>South Africans</a:t>
            </a:r>
            <a:r>
              <a:rPr lang="en-US" sz="1200" b="0" i="0" kern="1200" dirty="0">
                <a:solidFill>
                  <a:schemeClr val="tx1"/>
                </a:solidFill>
                <a:effectLst/>
                <a:latin typeface="+mn-lt"/>
                <a:ea typeface="+mn-ea"/>
                <a:cs typeface="+mn-cs"/>
              </a:rPr>
              <a:t> spent R1.5 trillion on </a:t>
            </a:r>
            <a:r>
              <a:rPr lang="en-US" sz="1200" b="1" i="0" kern="1200" dirty="0">
                <a:solidFill>
                  <a:schemeClr val="tx1"/>
                </a:solidFill>
                <a:effectLst/>
                <a:latin typeface="+mn-lt"/>
                <a:ea typeface="+mn-ea"/>
                <a:cs typeface="+mn-cs"/>
              </a:rPr>
              <a:t>gambling</a:t>
            </a:r>
            <a:r>
              <a:rPr lang="en-US" sz="1200" b="0" i="0" kern="1200" dirty="0">
                <a:solidFill>
                  <a:schemeClr val="tx1"/>
                </a:solidFill>
                <a:effectLst/>
                <a:latin typeface="+mn-lt"/>
                <a:ea typeface="+mn-ea"/>
                <a:cs typeface="+mn-cs"/>
              </a:rPr>
              <a:t> activities during the 2024/25 financial year,</a:t>
            </a:r>
            <a:endParaRPr lang="en-ZA"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E4BE034-68D9-4570-9029-E66F3346E57A}" type="slidenum">
              <a:rPr kumimoji="0" lang="en-ZA"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n-ZA"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6477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popular approach in the travel and hospitality sector backs up Davis's (1989) Technology Acceptance approach (TAM). Moreover, TAM, as displayed in Figure 1, promotes the notion that people will be more receptive to adopting a technology if they believe it to be simple to use (Davis 1989). </a:t>
            </a:r>
          </a:p>
          <a:p>
            <a:endParaRPr lang="en-US" dirty="0"/>
          </a:p>
          <a:p>
            <a:r>
              <a:rPr lang="en-US" dirty="0"/>
              <a:t>The Technology Acceptance Model (TAM) is a theory that explains how to encourage users to adopt new technology. The model's purpose is to predict how likely a group or organization is to adopt a new technology. </a:t>
            </a:r>
          </a:p>
          <a:p>
            <a:r>
              <a:rPr lang="en-US" dirty="0"/>
              <a:t>TAM is based on the idea that a user's beliefs, attitudes, and intentions determine their likelihood of adopting a new technology. The model's two main factors that influence a user's acceptance are:</a:t>
            </a:r>
          </a:p>
          <a:p>
            <a:r>
              <a:rPr lang="en-US" dirty="0"/>
              <a:t>Perceived usefulness</a:t>
            </a:r>
          </a:p>
          <a:p>
            <a:r>
              <a:rPr lang="en-US" dirty="0"/>
              <a:t>How much a user believes the technology will help them perform better or achieve their goals</a:t>
            </a:r>
          </a:p>
          <a:p>
            <a:r>
              <a:rPr lang="en-US" dirty="0"/>
              <a:t>Perceived ease of use</a:t>
            </a:r>
          </a:p>
          <a:p>
            <a:r>
              <a:rPr lang="en-US" dirty="0"/>
              <a:t>How much a user believes the technology will be easy and straightforward to use </a:t>
            </a:r>
          </a:p>
          <a:p>
            <a:r>
              <a:rPr lang="en-US" dirty="0"/>
              <a:t>The TAM was developed by Fred Davis in 1986. It's based on the psychological theories of reasoned action and theory of planned behavior. </a:t>
            </a:r>
          </a:p>
          <a:p>
            <a:endParaRPr lang="en-US" dirty="0"/>
          </a:p>
          <a:p>
            <a:r>
              <a:rPr lang="en-ZA" dirty="0"/>
              <a:t>Technological Determinism" :"Technology drives societal changes, influencing </a:t>
            </a:r>
            <a:r>
              <a:rPr lang="en-ZA" dirty="0" err="1"/>
              <a:t>behaviors</a:t>
            </a:r>
            <a:r>
              <a:rPr lang="en-ZA" dirty="0"/>
              <a:t>, practices, and growth opportunities in niche tourism SMMEs.</a:t>
            </a:r>
          </a:p>
          <a:p>
            <a:endParaRPr lang="en-ZA" dirty="0"/>
          </a:p>
          <a:p>
            <a:r>
              <a:rPr lang="en-ZA" dirty="0"/>
              <a:t>"First Layer (Impact on Digital Adoption Landscape)Around the core, place three interconnected bubbles: Digital Infrastructure Influences access and adoption readiness. Technological Capabilities of SMMEs Defines capacity for technology integration. Market Dynamics and Consumer Expectations Shapes demand for innovative solutions. </a:t>
            </a:r>
          </a:p>
          <a:p>
            <a:endParaRPr lang="en-ZA" dirty="0"/>
          </a:p>
          <a:p>
            <a:r>
              <a:rPr lang="en-ZA" dirty="0"/>
              <a:t>Second Layer (Innovation Opportunities for Growth and Sustainability)Expand further outward with key opportunities: Enhanced Customer Engagement Utilizing AI and social media for personalized experiences. Efficient Supply Chain Management Adoption of blockchain and IoT for transparency. Digital Marketing Innovations Leveraging SEO, AR/VR, and targeted campaigns. Sustainability and Green Tech Integration Focused on eco-friendly solutions and digital tracking. </a:t>
            </a:r>
          </a:p>
          <a:p>
            <a:endParaRPr lang="en-ZA" dirty="0"/>
          </a:p>
          <a:p>
            <a:r>
              <a:rPr lang="en-ZA" dirty="0"/>
              <a:t>Outcomes (Outer Layer)Connect these themes to broader outcomes for niche tourism SMMEs: Growth and Market Expansion Increased Competitiveness Sustainable Practices</a:t>
            </a:r>
          </a:p>
        </p:txBody>
      </p:sp>
      <p:sp>
        <p:nvSpPr>
          <p:cNvPr id="4" name="Slide Number Placeholder 3"/>
          <p:cNvSpPr>
            <a:spLocks noGrp="1"/>
          </p:cNvSpPr>
          <p:nvPr>
            <p:ph type="sldNum" sz="quarter" idx="5"/>
          </p:nvPr>
        </p:nvSpPr>
        <p:spPr/>
        <p:txBody>
          <a:bodyPr/>
          <a:lstStyle/>
          <a:p>
            <a:fld id="{6C2AD6BA-FC5E-42D2-8B42-43544330C08D}" type="slidenum">
              <a:rPr lang="en-ZA" smtClean="0"/>
              <a:t>5</a:t>
            </a:fld>
            <a:endParaRPr lang="en-ZA"/>
          </a:p>
        </p:txBody>
      </p:sp>
    </p:spTree>
    <p:extLst>
      <p:ext uri="{BB962C8B-B14F-4D97-AF65-F5344CB8AC3E}">
        <p14:creationId xmlns:p14="http://schemas.microsoft.com/office/powerpoint/2010/main" val="1258121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digital tools assisted in checking the following;</a:t>
            </a:r>
            <a:endParaRPr lang="en-ZA" dirty="0">
              <a:effectLst/>
            </a:endParaRPr>
          </a:p>
          <a:p>
            <a:pPr lvl="3"/>
            <a:r>
              <a:rPr lang="en-GB" sz="1200" kern="1200" dirty="0">
                <a:solidFill>
                  <a:schemeClr val="tx1"/>
                </a:solidFill>
                <a:effectLst/>
                <a:latin typeface="+mn-lt"/>
                <a:ea typeface="+mn-ea"/>
                <a:cs typeface="+mn-cs"/>
              </a:rPr>
              <a:t>Whether the business has a functioning website</a:t>
            </a:r>
            <a:endParaRPr lang="en-ZA" sz="1200" kern="1200" dirty="0">
              <a:solidFill>
                <a:schemeClr val="tx1"/>
              </a:solidFill>
              <a:effectLst/>
              <a:latin typeface="+mn-lt"/>
              <a:ea typeface="+mn-ea"/>
              <a:cs typeface="+mn-cs"/>
            </a:endParaRPr>
          </a:p>
          <a:p>
            <a:pPr lvl="3"/>
            <a:r>
              <a:rPr lang="en-GB" sz="1200" kern="1200" dirty="0">
                <a:solidFill>
                  <a:schemeClr val="tx1"/>
                </a:solidFill>
                <a:effectLst/>
                <a:latin typeface="+mn-lt"/>
                <a:ea typeface="+mn-ea"/>
                <a:cs typeface="+mn-cs"/>
              </a:rPr>
              <a:t>Is listed on booking platforms</a:t>
            </a:r>
            <a:endParaRPr lang="en-ZA" sz="1200" kern="1200" dirty="0">
              <a:solidFill>
                <a:schemeClr val="tx1"/>
              </a:solidFill>
              <a:effectLst/>
              <a:latin typeface="+mn-lt"/>
              <a:ea typeface="+mn-ea"/>
              <a:cs typeface="+mn-cs"/>
            </a:endParaRPr>
          </a:p>
          <a:p>
            <a:pPr lvl="3"/>
            <a:r>
              <a:rPr lang="en-GB" sz="1200" kern="1200" dirty="0">
                <a:solidFill>
                  <a:schemeClr val="tx1"/>
                </a:solidFill>
                <a:effectLst/>
                <a:latin typeface="+mn-lt"/>
                <a:ea typeface="+mn-ea"/>
                <a:cs typeface="+mn-cs"/>
              </a:rPr>
              <a:t>Active on social media or uses other digital channels</a:t>
            </a:r>
            <a:endParaRPr lang="en-ZA" sz="1200" kern="1200" dirty="0">
              <a:solidFill>
                <a:schemeClr val="tx1"/>
              </a:solidFill>
              <a:effectLst/>
              <a:latin typeface="+mn-lt"/>
              <a:ea typeface="+mn-ea"/>
              <a:cs typeface="+mn-cs"/>
            </a:endParaRPr>
          </a:p>
          <a:p>
            <a:pPr lvl="3"/>
            <a:r>
              <a:rPr lang="en-GB" sz="1200" kern="1200" dirty="0">
                <a:solidFill>
                  <a:schemeClr val="tx1"/>
                </a:solidFill>
                <a:effectLst/>
                <a:latin typeface="+mn-lt"/>
                <a:ea typeface="+mn-ea"/>
                <a:cs typeface="+mn-cs"/>
              </a:rPr>
              <a:t>It also identified challenges</a:t>
            </a:r>
            <a:endParaRPr lang="en-ZA"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Feedback and insights were drawn from digital behaviour, as well as information provided through direct responses available online, such as videos. This approach allowed us to map any SMME’s digital footprint in real time. Personal data could not be captured in this section, but it was captured in the survey section, where respondents captured direct responses. Details such as business location, online activity and digital presence were confirmed through automated searches, online records and publicly available information. By combining real-time data collection with a structured framework, this methodology provides a full picture of digital maturity, gaps and readiness across the selected tourism SMMEs directly aligned with the structure and purpose of the questionnaire. Other public systems for demographic, age, and company details were from the</a:t>
            </a:r>
            <a:r>
              <a:rPr lang="en-GB" sz="11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Companies and Intellectual Property Commission (CIPC) website, the Central Supplier Database (CSD) and </a:t>
            </a:r>
            <a:r>
              <a:rPr lang="en-GB" sz="1200" kern="1200" dirty="0" err="1">
                <a:solidFill>
                  <a:schemeClr val="tx1"/>
                </a:solidFill>
                <a:effectLst/>
                <a:latin typeface="+mn-lt"/>
                <a:ea typeface="+mn-ea"/>
                <a:cs typeface="+mn-cs"/>
              </a:rPr>
              <a:t>Bizportal</a:t>
            </a:r>
            <a:r>
              <a:rPr lang="en-GB" sz="1200" kern="1200" dirty="0">
                <a:solidFill>
                  <a:schemeClr val="tx1"/>
                </a:solidFill>
                <a:effectLst/>
                <a:latin typeface="+mn-lt"/>
                <a:ea typeface="+mn-ea"/>
                <a:cs typeface="+mn-cs"/>
              </a:rPr>
              <a:t>, all of which provide publicly available information. The following section presents the data analysis</a:t>
            </a:r>
            <a:endParaRPr lang="en-US" dirty="0"/>
          </a:p>
          <a:p>
            <a:endParaRPr lang="en-ZA" dirty="0"/>
          </a:p>
        </p:txBody>
      </p:sp>
      <p:sp>
        <p:nvSpPr>
          <p:cNvPr id="4" name="Slide Number Placeholder 3"/>
          <p:cNvSpPr>
            <a:spLocks noGrp="1"/>
          </p:cNvSpPr>
          <p:nvPr>
            <p:ph type="sldNum" sz="quarter" idx="5"/>
          </p:nvPr>
        </p:nvSpPr>
        <p:spPr/>
        <p:txBody>
          <a:bodyPr/>
          <a:lstStyle/>
          <a:p>
            <a:fld id="{FE4BE034-68D9-4570-9029-E66F3346E57A}" type="slidenum">
              <a:rPr lang="en-ZA" smtClean="0"/>
              <a:t>6</a:t>
            </a:fld>
            <a:endParaRPr lang="en-ZA"/>
          </a:p>
        </p:txBody>
      </p:sp>
    </p:spTree>
    <p:extLst>
      <p:ext uri="{BB962C8B-B14F-4D97-AF65-F5344CB8AC3E}">
        <p14:creationId xmlns:p14="http://schemas.microsoft.com/office/powerpoint/2010/main" val="250854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Distribution and Booking platforms (Online Travel Agencies OTAs) - Platforms like Expedia, Booking.com, </a:t>
            </a:r>
            <a:r>
              <a:rPr lang="en-ZA" sz="1200" b="0" i="0" u="none" strike="noStrike" kern="1200" baseline="0" dirty="0" err="1">
                <a:solidFill>
                  <a:schemeClr val="tx1"/>
                </a:solidFill>
                <a:latin typeface="+mn-lt"/>
                <a:ea typeface="+mn-ea"/>
                <a:cs typeface="+mn-cs"/>
              </a:rPr>
              <a:t>andAirbnb</a:t>
            </a:r>
            <a:r>
              <a:rPr lang="en-ZA" sz="1200" b="0" i="0" u="none" strike="noStrike" kern="1200" baseline="0" dirty="0">
                <a:solidFill>
                  <a:schemeClr val="tx1"/>
                </a:solidFill>
                <a:latin typeface="+mn-lt"/>
                <a:ea typeface="+mn-ea"/>
                <a:cs typeface="+mn-cs"/>
              </a:rPr>
              <a:t>; Global Distribution Systems (GDS): Platforms like Amadeus and Sabre, or real-time inventory management</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Secure Transactions &amp; Digital Payments Blockchain for Secure Transactions for security in payments, loyalty programs, &amp; contracts; Contactless Mobile Technologies such as Mobile Payments &amp; Digital Wallets enables </a:t>
            </a:r>
            <a:r>
              <a:rPr lang="en-ZA" sz="1200" b="0" i="0" u="none" strike="noStrike" kern="1200" baseline="0" dirty="0" err="1">
                <a:solidFill>
                  <a:schemeClr val="tx1"/>
                </a:solidFill>
                <a:latin typeface="+mn-lt"/>
                <a:ea typeface="+mn-ea"/>
                <a:cs typeface="+mn-cs"/>
              </a:rPr>
              <a:t>eamless</a:t>
            </a:r>
            <a:r>
              <a:rPr lang="en-ZA" sz="1200" b="0" i="0" u="none" strike="noStrike" kern="1200" baseline="0" dirty="0">
                <a:solidFill>
                  <a:schemeClr val="tx1"/>
                </a:solidFill>
                <a:latin typeface="+mn-lt"/>
                <a:ea typeface="+mn-ea"/>
                <a:cs typeface="+mn-cs"/>
              </a:rPr>
              <a:t> transactions via Apple Pay, Google Pay, and QR codes; Mobile Check-ins &amp; Digital Keys</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AI-powered support Chatbots &amp; Virtual Assistants </a:t>
            </a:r>
            <a:r>
              <a:rPr lang="en-ZA" sz="1200" b="0" i="0" u="none" strike="noStrike" kern="1200" baseline="0" dirty="0" err="1">
                <a:solidFill>
                  <a:schemeClr val="tx1"/>
                </a:solidFill>
                <a:latin typeface="+mn-lt"/>
                <a:ea typeface="+mn-ea"/>
                <a:cs typeface="+mn-cs"/>
              </a:rPr>
              <a:t>eg</a:t>
            </a:r>
            <a:r>
              <a:rPr lang="en-ZA" sz="1200" b="0" i="0" u="none" strike="noStrike" kern="1200" baseline="0" dirty="0">
                <a:solidFill>
                  <a:schemeClr val="tx1"/>
                </a:solidFill>
                <a:latin typeface="+mn-lt"/>
                <a:ea typeface="+mn-ea"/>
                <a:cs typeface="+mn-cs"/>
              </a:rPr>
              <a:t>; Expedia’s chatbot, hotel concierge bots); Internet </a:t>
            </a:r>
            <a:r>
              <a:rPr lang="en-ZA" sz="1200" b="0" i="0" u="none" strike="noStrike" kern="1200" baseline="0" dirty="0" err="1">
                <a:solidFill>
                  <a:schemeClr val="tx1"/>
                </a:solidFill>
                <a:latin typeface="+mn-lt"/>
                <a:ea typeface="+mn-ea"/>
                <a:cs typeface="+mn-cs"/>
              </a:rPr>
              <a:t>ofThings</a:t>
            </a:r>
            <a:r>
              <a:rPr lang="en-ZA" sz="1200" b="0" i="0" u="none" strike="noStrike" kern="1200" baseline="0" dirty="0">
                <a:solidFill>
                  <a:schemeClr val="tx1"/>
                </a:solidFill>
                <a:latin typeface="+mn-lt"/>
                <a:ea typeface="+mn-ea"/>
                <a:cs typeface="+mn-cs"/>
              </a:rPr>
              <a:t> (IoT) &amp; Smart Hospitality that automates customer support; Predictive Analytics or Customer </a:t>
            </a:r>
            <a:r>
              <a:rPr lang="en-ZA" sz="1200" b="0" i="0" u="none" strike="noStrike" kern="1200" baseline="0" dirty="0" err="1">
                <a:solidFill>
                  <a:schemeClr val="tx1"/>
                </a:solidFill>
                <a:latin typeface="+mn-lt"/>
                <a:ea typeface="+mn-ea"/>
                <a:cs typeface="+mn-cs"/>
              </a:rPr>
              <a:t>Insights;Smart</a:t>
            </a:r>
            <a:r>
              <a:rPr lang="en-ZA" sz="1200" b="0" i="0" u="none" strike="noStrike" kern="1200" baseline="0" dirty="0">
                <a:solidFill>
                  <a:schemeClr val="tx1"/>
                </a:solidFill>
                <a:latin typeface="+mn-lt"/>
                <a:ea typeface="+mn-ea"/>
                <a:cs typeface="+mn-cs"/>
              </a:rPr>
              <a:t> Destinations &amp; Digital Mapping </a:t>
            </a:r>
            <a:r>
              <a:rPr lang="en-ZA" sz="1200" b="0" i="0" u="none" strike="noStrike" kern="1200" baseline="0" dirty="0" err="1">
                <a:solidFill>
                  <a:schemeClr val="tx1"/>
                </a:solidFill>
                <a:latin typeface="+mn-lt"/>
                <a:ea typeface="+mn-ea"/>
                <a:cs typeface="+mn-cs"/>
              </a:rPr>
              <a:t>eg</a:t>
            </a:r>
            <a:r>
              <a:rPr lang="en-ZA" sz="1200" b="0" i="0" u="none" strike="noStrike" kern="1200" baseline="0" dirty="0">
                <a:solidFill>
                  <a:schemeClr val="tx1"/>
                </a:solidFill>
                <a:latin typeface="+mn-lt"/>
                <a:ea typeface="+mn-ea"/>
                <a:cs typeface="+mn-cs"/>
              </a:rPr>
              <a:t> AI-powered Travel Itineraries: Google Maps, TripIt, and AI-</a:t>
            </a:r>
            <a:r>
              <a:rPr lang="en-ZA" sz="1200" b="0" i="0" u="none" strike="noStrike" kern="1200" baseline="0" dirty="0" err="1">
                <a:solidFill>
                  <a:schemeClr val="tx1"/>
                </a:solidFill>
                <a:latin typeface="+mn-lt"/>
                <a:ea typeface="+mn-ea"/>
                <a:cs typeface="+mn-cs"/>
              </a:rPr>
              <a:t>drivenplanners</a:t>
            </a:r>
            <a:r>
              <a:rPr lang="en-ZA" sz="1200" b="0" i="0" u="none" strike="noStrike" kern="1200" baseline="0" dirty="0">
                <a:solidFill>
                  <a:schemeClr val="tx1"/>
                </a:solidFill>
                <a:latin typeface="+mn-lt"/>
                <a:ea typeface="+mn-ea"/>
                <a:cs typeface="+mn-cs"/>
              </a:rPr>
              <a:t> optimize travel routes; Sustainable &amp; Green Tech Innovations such as Smart Energy Management. AI </a:t>
            </a:r>
            <a:r>
              <a:rPr lang="en-ZA" sz="1200" b="0" i="0" u="none" strike="noStrike" kern="1200" baseline="0" dirty="0" err="1">
                <a:solidFill>
                  <a:schemeClr val="tx1"/>
                </a:solidFill>
                <a:latin typeface="+mn-lt"/>
                <a:ea typeface="+mn-ea"/>
                <a:cs typeface="+mn-cs"/>
              </a:rPr>
              <a:t>isused</a:t>
            </a:r>
            <a:r>
              <a:rPr lang="en-ZA" sz="1200" b="0" i="0" u="none" strike="noStrike" kern="1200" baseline="0" dirty="0">
                <a:solidFill>
                  <a:schemeClr val="tx1"/>
                </a:solidFill>
                <a:latin typeface="+mn-lt"/>
                <a:ea typeface="+mn-ea"/>
                <a:cs typeface="+mn-cs"/>
              </a:rPr>
              <a:t> to optimize energy use and reduce waste. / Eco-friendly Travel Apps and Big Data Analytics</a:t>
            </a:r>
          </a:p>
          <a:p>
            <a:endParaRPr lang="en-ZA"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SMART infrastructure such as keyless room access, smart lighting, and energy-efficient operations; </a:t>
            </a:r>
            <a:r>
              <a:rPr lang="en-US" sz="1200" b="0" i="0" u="none" strike="noStrike" kern="1200" baseline="0" dirty="0" err="1">
                <a:solidFill>
                  <a:schemeClr val="tx1"/>
                </a:solidFill>
                <a:latin typeface="+mn-lt"/>
                <a:ea typeface="+mn-ea"/>
                <a:cs typeface="+mn-cs"/>
              </a:rPr>
              <a:t>PersonalizedRoom</a:t>
            </a:r>
            <a:r>
              <a:rPr lang="en-US" sz="1200" b="0" i="0" u="none" strike="noStrike" kern="1200" baseline="0" dirty="0">
                <a:solidFill>
                  <a:schemeClr val="tx1"/>
                </a:solidFill>
                <a:latin typeface="+mn-lt"/>
                <a:ea typeface="+mn-ea"/>
                <a:cs typeface="+mn-cs"/>
              </a:rPr>
              <a:t> Settings including those that adjusts temperature, lighting, and entertainment based on </a:t>
            </a:r>
            <a:r>
              <a:rPr lang="en-US" sz="1200" b="0" i="0" u="none" strike="noStrike" kern="1200" baseline="0" dirty="0" err="1">
                <a:solidFill>
                  <a:schemeClr val="tx1"/>
                </a:solidFill>
                <a:latin typeface="+mn-lt"/>
                <a:ea typeface="+mn-ea"/>
                <a:cs typeface="+mn-cs"/>
              </a:rPr>
              <a:t>guestpreferences</a:t>
            </a:r>
            <a:r>
              <a:rPr lang="en-US" sz="1200" b="0" i="0" u="none" strike="noStrike" kern="1200" baseline="0" dirty="0">
                <a:solidFill>
                  <a:schemeClr val="tx1"/>
                </a:solidFill>
                <a:latin typeface="+mn-lt"/>
                <a:ea typeface="+mn-ea"/>
                <a:cs typeface="+mn-cs"/>
              </a:rPr>
              <a:t>; Smart sensors track foot traffic and environmental impact.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Digital graphic technologies Augmented Reality (AR) for Navigation &amp; Tourism Experiences; Virtual Reality (VR)for Tours Other </a:t>
            </a:r>
            <a:endParaRPr lang="en-ZA" dirty="0"/>
          </a:p>
        </p:txBody>
      </p:sp>
      <p:sp>
        <p:nvSpPr>
          <p:cNvPr id="4" name="Slide Number Placeholder 3"/>
          <p:cNvSpPr>
            <a:spLocks noGrp="1"/>
          </p:cNvSpPr>
          <p:nvPr>
            <p:ph type="sldNum" sz="quarter" idx="5"/>
          </p:nvPr>
        </p:nvSpPr>
        <p:spPr/>
        <p:txBody>
          <a:bodyPr/>
          <a:lstStyle/>
          <a:p>
            <a:fld id="{FE4BE034-68D9-4570-9029-E66F3346E57A}" type="slidenum">
              <a:rPr lang="en-ZA" smtClean="0"/>
              <a:t>12</a:t>
            </a:fld>
            <a:endParaRPr lang="en-ZA"/>
          </a:p>
        </p:txBody>
      </p:sp>
    </p:spTree>
    <p:extLst>
      <p:ext uri="{BB962C8B-B14F-4D97-AF65-F5344CB8AC3E}">
        <p14:creationId xmlns:p14="http://schemas.microsoft.com/office/powerpoint/2010/main" val="1671885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E4BE034-68D9-4570-9029-E66F3346E57A}" type="slidenum">
              <a:rPr kumimoji="0" lang="en-ZA"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29</a:t>
            </a:fld>
            <a:endParaRPr kumimoji="0" lang="en-ZA"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3309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E4BE034-68D9-4570-9029-E66F3346E57A}" type="slidenum">
              <a:rPr kumimoji="0" lang="en-ZA"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31</a:t>
            </a:fld>
            <a:endParaRPr kumimoji="0" lang="en-ZA"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50374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E4BE034-68D9-4570-9029-E66F3346E57A}" type="slidenum">
              <a:rPr kumimoji="0" lang="en-ZA"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32</a:t>
            </a:fld>
            <a:endParaRPr kumimoji="0" lang="en-ZA"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71209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CF798C4-2C6B-0648-C193-D703B33A8253}"/>
              </a:ext>
            </a:extLst>
          </p:cNvPr>
          <p:cNvSpPr txBox="1">
            <a:spLocks/>
          </p:cNvSpPr>
          <p:nvPr userDrawn="1"/>
        </p:nvSpPr>
        <p:spPr>
          <a:xfrm>
            <a:off x="457200" y="3048000"/>
            <a:ext cx="8229600" cy="1676400"/>
          </a:xfrm>
          <a:prstGeom prst="rect">
            <a:avLst/>
          </a:prstGeom>
        </p:spPr>
        <p:txBody>
          <a:bodyPr>
            <a:normAutofit/>
          </a:bodyPr>
          <a:lstStyle>
            <a:lvl1pPr>
              <a:defRPr>
                <a:latin typeface="+mj-lt"/>
                <a:ea typeface="+mj-ea"/>
                <a:cs typeface="+mj-cs"/>
              </a:defRPr>
            </a:lvl1pPr>
          </a:lstStyle>
          <a:p>
            <a:pPr algn="l"/>
            <a:r>
              <a:rPr lang="en-ZA" sz="3600" b="1" dirty="0">
                <a:solidFill>
                  <a:schemeClr val="bg1"/>
                </a:solidFill>
                <a:latin typeface="Arial" pitchFamily="34" charset="0"/>
                <a:cs typeface="Arial" pitchFamily="34" charset="0"/>
              </a:rPr>
              <a:t>Presentation Title Here</a:t>
            </a:r>
          </a:p>
          <a:p>
            <a:pPr marL="0" marR="0" lvl="0" indent="0" algn="l" defTabSz="914400" eaLnBrk="1" fontAlgn="auto" latinLnBrk="0" hangingPunct="1">
              <a:lnSpc>
                <a:spcPct val="150000"/>
              </a:lnSpc>
              <a:spcBef>
                <a:spcPts val="0"/>
              </a:spcBef>
              <a:spcAft>
                <a:spcPts val="0"/>
              </a:spcAft>
              <a:buClrTx/>
              <a:buSzTx/>
              <a:buFontTx/>
              <a:buNone/>
              <a:tabLst/>
              <a:defRPr/>
            </a:pPr>
            <a:r>
              <a:rPr lang="en-ZA" sz="2400" b="0" i="0" baseline="0" dirty="0">
                <a:solidFill>
                  <a:schemeClr val="bg1"/>
                </a:solidFill>
                <a:latin typeface="Trebuchet MS" panose="020B0703020202090204" pitchFamily="34" charset="0"/>
                <a:cs typeface="Arial" pitchFamily="34" charset="0"/>
              </a:rPr>
              <a:t>Change on Master Slide (View&gt;Slide Master)</a:t>
            </a:r>
            <a:endParaRPr lang="en-ZA" sz="2400" b="0" i="0" dirty="0">
              <a:solidFill>
                <a:schemeClr val="bg1"/>
              </a:solidFill>
              <a:latin typeface="Trebuchet MS" panose="020B0703020202090204" pitchFamily="34" charset="0"/>
              <a:cs typeface="Arial" pitchFamily="34" charset="0"/>
            </a:endParaRPr>
          </a:p>
          <a:p>
            <a:pPr algn="l"/>
            <a:endParaRPr lang="en-ZA" sz="3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7702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412385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13B59-0C05-F1AC-7526-BB785C9F848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588BE57-C65E-3FFB-4B6E-B976389DEB5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ubtitle 2">
            <a:extLst>
              <a:ext uri="{FF2B5EF4-FFF2-40B4-BE49-F238E27FC236}">
                <a16:creationId xmlns:a16="http://schemas.microsoft.com/office/drawing/2014/main" id="{D82B3220-1F88-FCDA-5E1E-85D66A0ACFB6}"/>
              </a:ext>
            </a:extLst>
          </p:cNvPr>
          <p:cNvSpPr txBox="1">
            <a:spLocks/>
          </p:cNvSpPr>
          <p:nvPr userDrawn="1"/>
        </p:nvSpPr>
        <p:spPr>
          <a:xfrm>
            <a:off x="5181600" y="6109050"/>
            <a:ext cx="6858000" cy="508285"/>
          </a:xfrm>
          <a:prstGeom prst="rect">
            <a:avLst/>
          </a:prstGeom>
        </p:spPr>
        <p:txBody>
          <a:bodyPr vert="horz" lIns="91439" tIns="45719" rIns="91439" bIns="45719" rtlCol="0">
            <a:noAutofit/>
          </a:bodyPr>
          <a:lstStyle>
            <a:lvl1pPr marL="342893" indent="-342893" algn="l" defTabSz="9143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6" indent="-285745" algn="l" defTabSz="9143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8" indent="-228596" algn="l" defTabSz="9143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9"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0"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2"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3"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4"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5"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ZA" sz="1100" b="1" i="0" dirty="0">
                <a:latin typeface="Trebuchet MS" panose="020B0703020202090204" pitchFamily="34" charset="0"/>
                <a:cs typeface="Arial" pitchFamily="34" charset="0"/>
              </a:rPr>
              <a:t>Faculty of Management Sciences</a:t>
            </a:r>
          </a:p>
          <a:p>
            <a:pPr marL="0" indent="0" algn="r">
              <a:lnSpc>
                <a:spcPct val="150000"/>
              </a:lnSpc>
              <a:buNone/>
            </a:pPr>
            <a:r>
              <a:rPr lang="en-ZA" sz="1100" b="0" i="0" dirty="0">
                <a:latin typeface="Trebuchet MS" panose="020B0703020202090204" pitchFamily="34" charset="0"/>
                <a:cs typeface="Arial" pitchFamily="34" charset="0"/>
              </a:rPr>
              <a:t>Centre for Sustainable Tourism and Innovation</a:t>
            </a:r>
            <a:endParaRPr lang="en-ZA" sz="1100" b="1" i="0" dirty="0">
              <a:latin typeface="Trebuchet MS" panose="020B0703020202090204" pitchFamily="34" charset="0"/>
              <a:cs typeface="Arial" pitchFamily="34" charset="0"/>
            </a:endParaRPr>
          </a:p>
        </p:txBody>
      </p:sp>
    </p:spTree>
    <p:extLst>
      <p:ext uri="{BB962C8B-B14F-4D97-AF65-F5344CB8AC3E}">
        <p14:creationId xmlns:p14="http://schemas.microsoft.com/office/powerpoint/2010/main" val="11833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406B-9556-8285-A895-7DD410CE570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85FA7C6-2415-42AE-3425-6E489BBBBEB6}"/>
              </a:ext>
            </a:extLst>
          </p:cNvPr>
          <p:cNvSpPr>
            <a:spLocks noGrp="1"/>
          </p:cNvSpPr>
          <p:nvPr>
            <p:ph sz="half" idx="1"/>
          </p:nvPr>
        </p:nvSpPr>
        <p:spPr>
          <a:xfrm>
            <a:off x="838200" y="1825625"/>
            <a:ext cx="5181600" cy="3813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70DAAED-79D2-ED4C-7542-9240C7FE4D7D}"/>
              </a:ext>
            </a:extLst>
          </p:cNvPr>
          <p:cNvSpPr>
            <a:spLocks noGrp="1"/>
          </p:cNvSpPr>
          <p:nvPr>
            <p:ph sz="half" idx="2"/>
          </p:nvPr>
        </p:nvSpPr>
        <p:spPr>
          <a:xfrm>
            <a:off x="6172200" y="1825625"/>
            <a:ext cx="5181600" cy="3813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ubtitle 2">
            <a:extLst>
              <a:ext uri="{FF2B5EF4-FFF2-40B4-BE49-F238E27FC236}">
                <a16:creationId xmlns:a16="http://schemas.microsoft.com/office/drawing/2014/main" id="{600F29EE-9BC4-EA34-11F9-14B708861151}"/>
              </a:ext>
            </a:extLst>
          </p:cNvPr>
          <p:cNvSpPr txBox="1">
            <a:spLocks/>
          </p:cNvSpPr>
          <p:nvPr userDrawn="1"/>
        </p:nvSpPr>
        <p:spPr>
          <a:xfrm>
            <a:off x="5181600" y="6109050"/>
            <a:ext cx="6858000" cy="508285"/>
          </a:xfrm>
          <a:prstGeom prst="rect">
            <a:avLst/>
          </a:prstGeom>
        </p:spPr>
        <p:txBody>
          <a:bodyPr vert="horz" lIns="91439" tIns="45719" rIns="91439" bIns="45719" rtlCol="0">
            <a:noAutofit/>
          </a:bodyPr>
          <a:lstStyle>
            <a:lvl1pPr marL="342893" indent="-342893" algn="l" defTabSz="9143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6" indent="-285745" algn="l" defTabSz="9143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8" indent="-228596" algn="l" defTabSz="9143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9"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0"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2"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3"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4"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5"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ZA" sz="1100" b="1" i="0" dirty="0">
                <a:latin typeface="Trebuchet MS" panose="020B0703020202090204" pitchFamily="34" charset="0"/>
                <a:cs typeface="Arial" pitchFamily="34" charset="0"/>
              </a:rPr>
              <a:t>Faculty name -</a:t>
            </a:r>
            <a:r>
              <a:rPr lang="en-ZA" sz="1100" b="1" i="0" baseline="0" dirty="0">
                <a:latin typeface="Trebuchet MS" panose="020B0703020202090204" pitchFamily="34" charset="0"/>
                <a:cs typeface="Arial" pitchFamily="34" charset="0"/>
              </a:rPr>
              <a:t> Change on Master Slide (View&gt;Slide Master)</a:t>
            </a:r>
            <a:endParaRPr lang="en-ZA" sz="1100" b="1" i="0" dirty="0">
              <a:latin typeface="Trebuchet MS" panose="020B0703020202090204" pitchFamily="34" charset="0"/>
              <a:cs typeface="Arial" pitchFamily="34" charset="0"/>
            </a:endParaRPr>
          </a:p>
          <a:p>
            <a:pPr marL="0" indent="0" algn="r">
              <a:lnSpc>
                <a:spcPct val="100000"/>
              </a:lnSpc>
              <a:buNone/>
            </a:pPr>
            <a:r>
              <a:rPr lang="en-ZA" sz="1100" b="0" i="0" dirty="0">
                <a:latin typeface="Trebuchet MS" panose="020B0703020202090204" pitchFamily="34" charset="0"/>
                <a:cs typeface="Arial" pitchFamily="34" charset="0"/>
              </a:rPr>
              <a:t>Department name </a:t>
            </a:r>
            <a:r>
              <a:rPr lang="mr-IN" sz="1100" b="0" i="0" dirty="0">
                <a:latin typeface="Trebuchet MS" panose="020B0703020202090204" pitchFamily="34" charset="0"/>
                <a:cs typeface="Arial" pitchFamily="34" charset="0"/>
              </a:rPr>
              <a:t>–</a:t>
            </a:r>
            <a:r>
              <a:rPr lang="en-ZA" sz="1100" b="0" i="0" dirty="0">
                <a:latin typeface="Trebuchet MS" panose="020B0703020202090204" pitchFamily="34" charset="0"/>
                <a:cs typeface="Arial" pitchFamily="34" charset="0"/>
              </a:rPr>
              <a:t> Change on Master Slide (View&gt;Slide Master)</a:t>
            </a:r>
          </a:p>
        </p:txBody>
      </p:sp>
    </p:spTree>
    <p:extLst>
      <p:ext uri="{BB962C8B-B14F-4D97-AF65-F5344CB8AC3E}">
        <p14:creationId xmlns:p14="http://schemas.microsoft.com/office/powerpoint/2010/main" val="88370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22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CF798C4-2C6B-0648-C193-D703B33A8253}"/>
              </a:ext>
            </a:extLst>
          </p:cNvPr>
          <p:cNvSpPr txBox="1">
            <a:spLocks/>
          </p:cNvSpPr>
          <p:nvPr userDrawn="1"/>
        </p:nvSpPr>
        <p:spPr>
          <a:xfrm>
            <a:off x="457200" y="3048000"/>
            <a:ext cx="8229600" cy="1676400"/>
          </a:xfrm>
          <a:prstGeom prst="rect">
            <a:avLst/>
          </a:prstGeom>
        </p:spPr>
        <p:txBody>
          <a:bodyPr>
            <a:normAutofit/>
          </a:bodyPr>
          <a:lstStyle>
            <a:lvl1pPr>
              <a:defRPr>
                <a:latin typeface="+mj-lt"/>
                <a:ea typeface="+mj-ea"/>
                <a:cs typeface="+mj-cs"/>
              </a:defRPr>
            </a:lvl1pPr>
          </a:lstStyle>
          <a:p>
            <a:pPr algn="l"/>
            <a:r>
              <a:rPr lang="en-ZA" sz="3600" b="1" dirty="0">
                <a:solidFill>
                  <a:schemeClr val="bg1"/>
                </a:solidFill>
                <a:latin typeface="Arial" pitchFamily="34" charset="0"/>
                <a:cs typeface="Arial" pitchFamily="34" charset="0"/>
              </a:rPr>
              <a:t>Presentation Title Here</a:t>
            </a:r>
          </a:p>
          <a:p>
            <a:pPr marL="0" marR="0" lvl="0" indent="0" algn="l" defTabSz="914400" eaLnBrk="1" fontAlgn="auto" latinLnBrk="0" hangingPunct="1">
              <a:lnSpc>
                <a:spcPct val="150000"/>
              </a:lnSpc>
              <a:spcBef>
                <a:spcPts val="0"/>
              </a:spcBef>
              <a:spcAft>
                <a:spcPts val="0"/>
              </a:spcAft>
              <a:buClrTx/>
              <a:buSzTx/>
              <a:buFontTx/>
              <a:buNone/>
              <a:tabLst/>
              <a:defRPr/>
            </a:pPr>
            <a:r>
              <a:rPr lang="en-ZA" sz="2400" b="0" i="0" baseline="0" dirty="0">
                <a:solidFill>
                  <a:schemeClr val="bg1"/>
                </a:solidFill>
                <a:latin typeface="Trebuchet MS" panose="020B0703020202090204" pitchFamily="34" charset="0"/>
                <a:cs typeface="Arial" pitchFamily="34" charset="0"/>
              </a:rPr>
              <a:t>Change on Master Slide (View&gt;Slide Master)</a:t>
            </a:r>
            <a:endParaRPr lang="en-ZA" sz="2400" b="0" i="0" dirty="0">
              <a:solidFill>
                <a:schemeClr val="bg1"/>
              </a:solidFill>
              <a:latin typeface="Trebuchet MS" panose="020B0703020202090204" pitchFamily="34" charset="0"/>
              <a:cs typeface="Arial" pitchFamily="34" charset="0"/>
            </a:endParaRPr>
          </a:p>
          <a:p>
            <a:pPr algn="l"/>
            <a:endParaRPr lang="en-ZA" sz="3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3493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13B59-0C05-F1AC-7526-BB785C9F848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588BE57-C65E-3FFB-4B6E-B976389DEB5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ubtitle 2">
            <a:extLst>
              <a:ext uri="{FF2B5EF4-FFF2-40B4-BE49-F238E27FC236}">
                <a16:creationId xmlns:a16="http://schemas.microsoft.com/office/drawing/2014/main" id="{D82B3220-1F88-FCDA-5E1E-85D66A0ACFB6}"/>
              </a:ext>
            </a:extLst>
          </p:cNvPr>
          <p:cNvSpPr txBox="1">
            <a:spLocks/>
          </p:cNvSpPr>
          <p:nvPr userDrawn="1"/>
        </p:nvSpPr>
        <p:spPr>
          <a:xfrm>
            <a:off x="5181600" y="6109050"/>
            <a:ext cx="6858000" cy="508285"/>
          </a:xfrm>
          <a:prstGeom prst="rect">
            <a:avLst/>
          </a:prstGeom>
        </p:spPr>
        <p:txBody>
          <a:bodyPr vert="horz" lIns="91439" tIns="45719" rIns="91439" bIns="45719" rtlCol="0">
            <a:noAutofit/>
          </a:bodyPr>
          <a:lstStyle>
            <a:lvl1pPr marL="342893" indent="-342893" algn="l" defTabSz="9143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6" indent="-285745" algn="l" defTabSz="9143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8" indent="-228596" algn="l" defTabSz="9143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9"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0"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2"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3"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4"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5"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ZA" sz="1100" b="1" i="0" dirty="0">
                <a:latin typeface="Trebuchet MS" panose="020B0703020202090204" pitchFamily="34" charset="0"/>
                <a:cs typeface="Arial" pitchFamily="34" charset="0"/>
              </a:rPr>
              <a:t>Faculty name –</a:t>
            </a:r>
            <a:r>
              <a:rPr lang="en-ZA" sz="1100" b="1" i="0" baseline="0" dirty="0">
                <a:latin typeface="Trebuchet MS" panose="020B0703020202090204" pitchFamily="34" charset="0"/>
                <a:cs typeface="Arial" pitchFamily="34" charset="0"/>
              </a:rPr>
              <a:t> Management Sciences</a:t>
            </a:r>
            <a:endParaRPr lang="en-ZA" sz="1100" b="1" i="0" dirty="0">
              <a:latin typeface="Trebuchet MS" panose="020B0703020202090204" pitchFamily="34" charset="0"/>
              <a:cs typeface="Arial" pitchFamily="34" charset="0"/>
            </a:endParaRPr>
          </a:p>
          <a:p>
            <a:pPr marL="0" indent="0" algn="r">
              <a:lnSpc>
                <a:spcPct val="100000"/>
              </a:lnSpc>
              <a:buNone/>
            </a:pPr>
            <a:r>
              <a:rPr lang="en-ZA" sz="1100" b="0" i="0" dirty="0">
                <a:latin typeface="Trebuchet MS" panose="020B0703020202090204" pitchFamily="34" charset="0"/>
                <a:cs typeface="Arial" pitchFamily="34" charset="0"/>
              </a:rPr>
              <a:t>Department name </a:t>
            </a:r>
            <a:r>
              <a:rPr lang="mr-IN" sz="1100" b="0" i="0" dirty="0">
                <a:latin typeface="Trebuchet MS" panose="020B0703020202090204" pitchFamily="34" charset="0"/>
                <a:cs typeface="Arial" pitchFamily="34" charset="0"/>
              </a:rPr>
              <a:t>–</a:t>
            </a:r>
            <a:r>
              <a:rPr lang="en-ZA" sz="1100" b="0" i="0" dirty="0">
                <a:latin typeface="Trebuchet MS" panose="020B0703020202090204" pitchFamily="34" charset="0"/>
                <a:cs typeface="Arial" pitchFamily="34" charset="0"/>
              </a:rPr>
              <a:t> Tourism Management</a:t>
            </a:r>
          </a:p>
        </p:txBody>
      </p:sp>
    </p:spTree>
    <p:extLst>
      <p:ext uri="{BB962C8B-B14F-4D97-AF65-F5344CB8AC3E}">
        <p14:creationId xmlns:p14="http://schemas.microsoft.com/office/powerpoint/2010/main" val="37667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406B-9556-8285-A895-7DD410CE570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85FA7C6-2415-42AE-3425-6E489BBBBEB6}"/>
              </a:ext>
            </a:extLst>
          </p:cNvPr>
          <p:cNvSpPr>
            <a:spLocks noGrp="1"/>
          </p:cNvSpPr>
          <p:nvPr>
            <p:ph sz="half" idx="1"/>
          </p:nvPr>
        </p:nvSpPr>
        <p:spPr>
          <a:xfrm>
            <a:off x="838200" y="1825625"/>
            <a:ext cx="5181600" cy="3813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70DAAED-79D2-ED4C-7542-9240C7FE4D7D}"/>
              </a:ext>
            </a:extLst>
          </p:cNvPr>
          <p:cNvSpPr>
            <a:spLocks noGrp="1"/>
          </p:cNvSpPr>
          <p:nvPr>
            <p:ph sz="half" idx="2"/>
          </p:nvPr>
        </p:nvSpPr>
        <p:spPr>
          <a:xfrm>
            <a:off x="6172200" y="1825625"/>
            <a:ext cx="5181600" cy="38131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ubtitle 2">
            <a:extLst>
              <a:ext uri="{FF2B5EF4-FFF2-40B4-BE49-F238E27FC236}">
                <a16:creationId xmlns:a16="http://schemas.microsoft.com/office/drawing/2014/main" id="{600F29EE-9BC4-EA34-11F9-14B708861151}"/>
              </a:ext>
            </a:extLst>
          </p:cNvPr>
          <p:cNvSpPr txBox="1">
            <a:spLocks/>
          </p:cNvSpPr>
          <p:nvPr userDrawn="1"/>
        </p:nvSpPr>
        <p:spPr>
          <a:xfrm>
            <a:off x="5181600" y="6109050"/>
            <a:ext cx="6858000" cy="508285"/>
          </a:xfrm>
          <a:prstGeom prst="rect">
            <a:avLst/>
          </a:prstGeom>
        </p:spPr>
        <p:txBody>
          <a:bodyPr vert="horz" lIns="91439" tIns="45719" rIns="91439" bIns="45719" rtlCol="0">
            <a:noAutofit/>
          </a:bodyPr>
          <a:lstStyle>
            <a:lvl1pPr marL="342893" indent="-342893" algn="l" defTabSz="9143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6" indent="-285745" algn="l" defTabSz="9143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8" indent="-228596" algn="l" defTabSz="9143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9"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0"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2"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3"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4"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5"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ZA" sz="1100" b="1" i="0" dirty="0">
                <a:latin typeface="Trebuchet MS" panose="020B0703020202090204" pitchFamily="34" charset="0"/>
                <a:cs typeface="Arial" pitchFamily="34" charset="0"/>
              </a:rPr>
              <a:t>Faculty name –</a:t>
            </a:r>
            <a:r>
              <a:rPr lang="en-ZA" sz="1100" b="1" i="0" baseline="0" dirty="0">
                <a:latin typeface="Trebuchet MS" panose="020B0703020202090204" pitchFamily="34" charset="0"/>
                <a:cs typeface="Arial" pitchFamily="34" charset="0"/>
              </a:rPr>
              <a:t> Management Sciences</a:t>
            </a:r>
            <a:endParaRPr lang="en-ZA" sz="1100" b="1" i="0" dirty="0">
              <a:latin typeface="Trebuchet MS" panose="020B0703020202090204" pitchFamily="34" charset="0"/>
              <a:cs typeface="Arial" pitchFamily="34" charset="0"/>
            </a:endParaRPr>
          </a:p>
          <a:p>
            <a:pPr marL="0" indent="0" algn="r">
              <a:lnSpc>
                <a:spcPct val="100000"/>
              </a:lnSpc>
              <a:buNone/>
            </a:pPr>
            <a:r>
              <a:rPr lang="en-ZA" sz="1100" b="0" i="0" dirty="0">
                <a:latin typeface="Trebuchet MS" panose="020B0703020202090204" pitchFamily="34" charset="0"/>
                <a:cs typeface="Arial" pitchFamily="34" charset="0"/>
              </a:rPr>
              <a:t>Department name </a:t>
            </a:r>
            <a:r>
              <a:rPr lang="mr-IN" sz="1100" b="0" i="0" dirty="0">
                <a:latin typeface="Trebuchet MS" panose="020B0703020202090204" pitchFamily="34" charset="0"/>
                <a:cs typeface="Arial" pitchFamily="34" charset="0"/>
              </a:rPr>
              <a:t>–</a:t>
            </a:r>
            <a:r>
              <a:rPr lang="en-ZA" sz="1100" b="0" i="0" dirty="0">
                <a:latin typeface="Trebuchet MS" panose="020B0703020202090204" pitchFamily="34" charset="0"/>
                <a:cs typeface="Arial" pitchFamily="34" charset="0"/>
              </a:rPr>
              <a:t> Tourism Management</a:t>
            </a:r>
          </a:p>
        </p:txBody>
      </p:sp>
    </p:spTree>
    <p:extLst>
      <p:ext uri="{BB962C8B-B14F-4D97-AF65-F5344CB8AC3E}">
        <p14:creationId xmlns:p14="http://schemas.microsoft.com/office/powerpoint/2010/main" val="36709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84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A2BF-641F-1996-8EE8-A6207E4DDB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A97D3ED-C200-186B-5C30-E506784271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3D483F2-7322-96BC-4FA5-91D07DE7D16F}"/>
              </a:ext>
            </a:extLst>
          </p:cNvPr>
          <p:cNvSpPr>
            <a:spLocks noGrp="1"/>
          </p:cNvSpPr>
          <p:nvPr>
            <p:ph type="dt" sz="half" idx="10"/>
          </p:nvPr>
        </p:nvSpPr>
        <p:spPr/>
        <p:txBody>
          <a:bodyPr/>
          <a:lstStyle/>
          <a:p>
            <a:fld id="{6E8670C7-498F-A94A-85CD-FCFC50E2A76D}" type="datetimeFigureOut">
              <a:rPr lang="en-US" smtClean="0"/>
              <a:t>10/22/2025</a:t>
            </a:fld>
            <a:endParaRPr lang="en-US"/>
          </a:p>
        </p:txBody>
      </p:sp>
      <p:sp>
        <p:nvSpPr>
          <p:cNvPr id="5" name="Footer Placeholder 4">
            <a:extLst>
              <a:ext uri="{FF2B5EF4-FFF2-40B4-BE49-F238E27FC236}">
                <a16:creationId xmlns:a16="http://schemas.microsoft.com/office/drawing/2014/main" id="{12E3036E-BD1D-6354-4AE3-8F8C11E49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93C53-9AD5-28B1-F88F-C5CE42F81F90}"/>
              </a:ext>
            </a:extLst>
          </p:cNvPr>
          <p:cNvSpPr>
            <a:spLocks noGrp="1"/>
          </p:cNvSpPr>
          <p:nvPr>
            <p:ph type="sldNum" sz="quarter" idx="12"/>
          </p:nvPr>
        </p:nvSpPr>
        <p:spPr/>
        <p:txBody>
          <a:bodyPr/>
          <a:lstStyle/>
          <a:p>
            <a:fld id="{622C72CC-5C7A-1646-8725-202F897D6320}" type="slidenum">
              <a:rPr lang="en-US" smtClean="0"/>
              <a:t>‹#›</a:t>
            </a:fld>
            <a:endParaRPr lang="en-US"/>
          </a:p>
        </p:txBody>
      </p:sp>
    </p:spTree>
    <p:extLst>
      <p:ext uri="{BB962C8B-B14F-4D97-AF65-F5344CB8AC3E}">
        <p14:creationId xmlns:p14="http://schemas.microsoft.com/office/powerpoint/2010/main" val="35328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612DD-B208-676D-B2E2-594F2C2AF6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680412-0787-586E-60AB-9271E89E11DD}"/>
              </a:ext>
            </a:extLst>
          </p:cNvPr>
          <p:cNvSpPr>
            <a:spLocks noGrp="1"/>
          </p:cNvSpPr>
          <p:nvPr>
            <p:ph type="body" idx="1"/>
          </p:nvPr>
        </p:nvSpPr>
        <p:spPr>
          <a:xfrm>
            <a:off x="838200" y="1825625"/>
            <a:ext cx="10515600" cy="38893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2962641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612DD-B208-676D-B2E2-594F2C2AF6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680412-0787-586E-60AB-9271E89E11DD}"/>
              </a:ext>
            </a:extLst>
          </p:cNvPr>
          <p:cNvSpPr>
            <a:spLocks noGrp="1"/>
          </p:cNvSpPr>
          <p:nvPr>
            <p:ph type="body" idx="1"/>
          </p:nvPr>
        </p:nvSpPr>
        <p:spPr>
          <a:xfrm>
            <a:off x="838200" y="1825625"/>
            <a:ext cx="10515600" cy="38893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697464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9"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2277128"/>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NULL"/><Relationship Id="rId4" Type="http://schemas.microsoft.com/office/2014/relationships/chartEx" Target="../charts/chartEx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E714EB-9AD4-4370-80B5-D6B857DFB916}"/>
              </a:ext>
            </a:extLst>
          </p:cNvPr>
          <p:cNvSpPr/>
          <p:nvPr/>
        </p:nvSpPr>
        <p:spPr>
          <a:xfrm>
            <a:off x="3048000" y="2490282"/>
            <a:ext cx="6096000" cy="461665"/>
          </a:xfrm>
          <a:prstGeom prst="rect">
            <a:avLst/>
          </a:prstGeom>
        </p:spPr>
        <p:txBody>
          <a:bodyPr>
            <a:spAutoFit/>
          </a:bodyPr>
          <a:lstStyle/>
          <a:p>
            <a:pPr algn="l"/>
            <a:endParaRPr lang="en-ZA" sz="1200" dirty="0">
              <a:solidFill>
                <a:srgbClr val="000000"/>
              </a:solidFill>
              <a:latin typeface="Calibri" panose="020F0502020204030204" pitchFamily="34" charset="0"/>
            </a:endParaRPr>
          </a:p>
          <a:p>
            <a:r>
              <a:rPr lang="en-US" sz="1200" dirty="0">
                <a:solidFill>
                  <a:srgbClr val="000000"/>
                </a:solidFill>
                <a:latin typeface="Calibri" panose="020F0502020204030204" pitchFamily="34" charset="0"/>
              </a:rPr>
              <a:t> </a:t>
            </a:r>
            <a:endParaRPr lang="en-ZA" dirty="0"/>
          </a:p>
        </p:txBody>
      </p:sp>
      <p:sp>
        <p:nvSpPr>
          <p:cNvPr id="3" name="Rectangle 2">
            <a:extLst>
              <a:ext uri="{FF2B5EF4-FFF2-40B4-BE49-F238E27FC236}">
                <a16:creationId xmlns:a16="http://schemas.microsoft.com/office/drawing/2014/main" id="{E5ABB020-3430-4647-A4A4-AC2ABE6429C9}"/>
              </a:ext>
            </a:extLst>
          </p:cNvPr>
          <p:cNvSpPr/>
          <p:nvPr/>
        </p:nvSpPr>
        <p:spPr>
          <a:xfrm>
            <a:off x="0" y="4191000"/>
            <a:ext cx="99822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prstClr val="white"/>
                </a:solidFill>
                <a:latin typeface="Calibri" panose="020F0502020204030204"/>
              </a:rPr>
              <a:t>Dr PPS Sifolo, Dr LC Welthagen, Dr R </a:t>
            </a:r>
            <a:r>
              <a:rPr lang="en-US" kern="1200" dirty="0" err="1">
                <a:solidFill>
                  <a:prstClr val="white"/>
                </a:solidFill>
                <a:latin typeface="Calibri" panose="020F0502020204030204"/>
              </a:rPr>
              <a:t>Naudé</a:t>
            </a:r>
            <a:r>
              <a:rPr lang="en-US" kern="1200" dirty="0">
                <a:solidFill>
                  <a:prstClr val="white"/>
                </a:solidFill>
                <a:latin typeface="Calibri" panose="020F0502020204030204"/>
              </a:rPr>
              <a:t>-Potgieter, Mr M Londani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prstClr val="white"/>
                </a:solidFill>
                <a:latin typeface="Calibri" panose="020F0502020204030204"/>
              </a:rPr>
              <a:t>Centre for Sustainable Tourism &amp;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prstClr val="white"/>
                </a:solidFill>
                <a:latin typeface="Calibri" panose="020F0502020204030204"/>
              </a:rPr>
              <a:t>24 October 2025</a:t>
            </a:r>
          </a:p>
        </p:txBody>
      </p:sp>
      <p:sp>
        <p:nvSpPr>
          <p:cNvPr id="4" name="Rectangle 3">
            <a:extLst>
              <a:ext uri="{FF2B5EF4-FFF2-40B4-BE49-F238E27FC236}">
                <a16:creationId xmlns:a16="http://schemas.microsoft.com/office/drawing/2014/main" id="{AD7C05EC-B9FA-47FC-8C0E-E944931C34D7}"/>
              </a:ext>
            </a:extLst>
          </p:cNvPr>
          <p:cNvSpPr/>
          <p:nvPr/>
        </p:nvSpPr>
        <p:spPr>
          <a:xfrm>
            <a:off x="0" y="2075329"/>
            <a:ext cx="8991600" cy="2115671"/>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600" b="1" dirty="0">
                <a:solidFill>
                  <a:schemeClr val="bg1"/>
                </a:solidFill>
                <a:latin typeface="Calibri" panose="020F0502020204030204" pitchFamily="34" charset="0"/>
              </a:rPr>
              <a:t>Exploring the Digital Technology Adoption Landscape of Niche Tourism Small, Medium and Micro Enterprises in South Africa</a:t>
            </a:r>
            <a:endParaRPr kumimoji="0" lang="en-ZA" sz="2800" b="0" i="0" u="none" strike="noStrike" kern="0" cap="none" spc="0" normalizeH="0" baseline="0" noProof="0" dirty="0">
              <a:ln>
                <a:noFill/>
              </a:ln>
              <a:solidFill>
                <a:schemeClr val="bg1"/>
              </a:solidFill>
              <a:effectLst/>
              <a:uLnTx/>
              <a:uFillTx/>
              <a:latin typeface="Calibri" panose="020F0502020204030204"/>
              <a:ea typeface="SimSun" panose="02010600030101010101" pitchFamily="2" charset="-122"/>
            </a:endParaRPr>
          </a:p>
        </p:txBody>
      </p:sp>
    </p:spTree>
    <p:extLst>
      <p:ext uri="{BB962C8B-B14F-4D97-AF65-F5344CB8AC3E}">
        <p14:creationId xmlns:p14="http://schemas.microsoft.com/office/powerpoint/2010/main" val="2981344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3773E6-22A5-45F5-A3B7-B3F9C6A5C944}"/>
              </a:ext>
            </a:extLst>
          </p:cNvPr>
          <p:cNvSpPr/>
          <p:nvPr/>
        </p:nvSpPr>
        <p:spPr>
          <a:xfrm>
            <a:off x="1143000" y="152400"/>
            <a:ext cx="10744200" cy="6186309"/>
          </a:xfrm>
          <a:prstGeom prst="rect">
            <a:avLst/>
          </a:prstGeom>
        </p:spPr>
        <p:txBody>
          <a:bodyPr wrap="square">
            <a:spAutoFit/>
          </a:bodyPr>
          <a:lstStyle/>
          <a:p>
            <a:pPr algn="just">
              <a:spcAft>
                <a:spcPts val="0"/>
              </a:spcAft>
            </a:pPr>
            <a:r>
              <a:rPr lang="en-ZA" b="1" dirty="0">
                <a:solidFill>
                  <a:schemeClr val="tx1"/>
                </a:solidFill>
                <a:effectLst/>
                <a:latin typeface="Arial Narrow" panose="020B0606020202030204" pitchFamily="34" charset="0"/>
                <a:ea typeface="Times New Roman" panose="02020603050405020304" pitchFamily="18" charset="0"/>
              </a:rPr>
              <a:t>Variable				Description					Percentage %</a:t>
            </a:r>
            <a:endParaRPr lang="en-ZA" dirty="0">
              <a:solidFill>
                <a:schemeClr val="tx1"/>
              </a:solidFill>
              <a:effectLst/>
              <a:latin typeface="Arial Narrow" panose="020B0606020202030204" pitchFamily="34" charset="0"/>
              <a:ea typeface="Times New Roman" panose="02020603050405020304" pitchFamily="18" charset="0"/>
            </a:endParaRP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Owner/Manager/Employee		Owner						35.9</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				Manager						30.2</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				Employee						33.9</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Age Group				18 – 25						1.6</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				26 – 35						22.5</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				36 – 45 						23.4</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				46 – 55 						29.2</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				56 and Above 					23.4</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Highest level of Education 		Less than Grade 12					0.6</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				Grade 12/Matric NQF4				23.8</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				N6 Certificate/NQF5					0.9</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				National Diploma/Diploma				27.6</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				Bachelor’s Degree/BTech NQF7/Advanced Diploma		22.3</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				Honours Degree/PGD/NQF8				22.8</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				Master’s Degree/NQF9				1.3</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				Doctoral Degree/NQF10				0.7</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Size of Business			1-5 Employees (Micro)				47.2</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				6-20 Employees (Very Small)				47.9</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				21-50 Employees (Small) 				2.3</a:t>
            </a:r>
          </a:p>
          <a:p>
            <a:pPr algn="just">
              <a:spcAft>
                <a:spcPts val="0"/>
              </a:spcAft>
            </a:pPr>
            <a:r>
              <a:rPr lang="en-ZA" dirty="0">
                <a:solidFill>
                  <a:schemeClr val="tx1"/>
                </a:solidFill>
                <a:effectLst/>
                <a:latin typeface="Arial Narrow" panose="020B0606020202030204" pitchFamily="34" charset="0"/>
                <a:ea typeface="Times New Roman" panose="02020603050405020304" pitchFamily="18" charset="0"/>
              </a:rPr>
              <a:t>				51-200 (Medium)					2.6</a:t>
            </a:r>
          </a:p>
          <a:p>
            <a:pPr algn="just">
              <a:spcAft>
                <a:spcPts val="0"/>
              </a:spcAft>
            </a:pPr>
            <a:r>
              <a:rPr lang="en-US" dirty="0">
                <a:solidFill>
                  <a:schemeClr val="tx1"/>
                </a:solidFill>
                <a:effectLst/>
                <a:latin typeface="Arial Narrow" panose="020B0606020202030204" pitchFamily="34" charset="0"/>
                <a:ea typeface="Times New Roman" panose="02020603050405020304" pitchFamily="18" charset="0"/>
              </a:rPr>
              <a:t> </a:t>
            </a:r>
            <a:endParaRPr lang="en-ZA" dirty="0">
              <a:solidFill>
                <a:schemeClr val="tx1"/>
              </a:solidFill>
              <a:effectLst/>
              <a:latin typeface="Arial Narrow" panose="020B0606020202030204" pitchFamily="34" charset="0"/>
              <a:ea typeface="Times New Roman" panose="02020603050405020304" pitchFamily="18" charset="0"/>
            </a:endParaRPr>
          </a:p>
        </p:txBody>
      </p:sp>
      <p:sp>
        <p:nvSpPr>
          <p:cNvPr id="11" name="Rectangle 10">
            <a:extLst>
              <a:ext uri="{FF2B5EF4-FFF2-40B4-BE49-F238E27FC236}">
                <a16:creationId xmlns:a16="http://schemas.microsoft.com/office/drawing/2014/main" id="{C5C7416B-1D2F-40E3-942B-1D0147BF19DD}"/>
              </a:ext>
            </a:extLst>
          </p:cNvPr>
          <p:cNvSpPr/>
          <p:nvPr/>
        </p:nvSpPr>
        <p:spPr>
          <a:xfrm>
            <a:off x="76200" y="152400"/>
            <a:ext cx="1066800" cy="5638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2000" b="1" dirty="0"/>
              <a:t>DIGITAL ECOSYSTEM ANALYSIS DEMOGRAPHIC CHARECTERISTICS</a:t>
            </a:r>
            <a:endParaRPr lang="en-ZA" sz="2000" b="1" dirty="0"/>
          </a:p>
        </p:txBody>
      </p:sp>
      <p:sp>
        <p:nvSpPr>
          <p:cNvPr id="12" name="Rectangle 11">
            <a:extLst>
              <a:ext uri="{FF2B5EF4-FFF2-40B4-BE49-F238E27FC236}">
                <a16:creationId xmlns:a16="http://schemas.microsoft.com/office/drawing/2014/main" id="{73662DD3-507D-4FC4-8457-B637DDC04834}"/>
              </a:ext>
            </a:extLst>
          </p:cNvPr>
          <p:cNvSpPr/>
          <p:nvPr/>
        </p:nvSpPr>
        <p:spPr>
          <a:xfrm>
            <a:off x="10284939" y="2110430"/>
            <a:ext cx="533400" cy="29141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6C8EAA8B-FCE7-4931-83AE-D81BA8093150}"/>
              </a:ext>
            </a:extLst>
          </p:cNvPr>
          <p:cNvSpPr/>
          <p:nvPr/>
        </p:nvSpPr>
        <p:spPr>
          <a:xfrm>
            <a:off x="10339516" y="460289"/>
            <a:ext cx="533400" cy="29141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966B9D47-E874-4B23-BAF1-BBFF11A402BC}"/>
              </a:ext>
            </a:extLst>
          </p:cNvPr>
          <p:cNvSpPr/>
          <p:nvPr/>
        </p:nvSpPr>
        <p:spPr>
          <a:xfrm>
            <a:off x="10260226" y="3469157"/>
            <a:ext cx="632254" cy="29141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a16="http://schemas.microsoft.com/office/drawing/2014/main" id="{E6DD106A-CEDF-4224-BAAF-763CD12EF420}"/>
              </a:ext>
            </a:extLst>
          </p:cNvPr>
          <p:cNvSpPr/>
          <p:nvPr/>
        </p:nvSpPr>
        <p:spPr>
          <a:xfrm>
            <a:off x="10260226" y="5112453"/>
            <a:ext cx="582827" cy="2914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01992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E9132-3956-483A-8460-E7BC642FF45B}"/>
              </a:ext>
            </a:extLst>
          </p:cNvPr>
          <p:cNvSpPr>
            <a:spLocks noGrp="1"/>
          </p:cNvSpPr>
          <p:nvPr>
            <p:ph idx="1"/>
          </p:nvPr>
        </p:nvSpPr>
        <p:spPr>
          <a:xfrm>
            <a:off x="495300" y="35859"/>
            <a:ext cx="11201400" cy="6477000"/>
          </a:xfrm>
        </p:spPr>
        <p:txBody>
          <a:bodyPr>
            <a:noAutofit/>
          </a:bodyPr>
          <a:lstStyle/>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Province				Gauteng						8.0</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Limpopo						17.7</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North West					5.0						Mpumalanga					11.5</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Free State						3.5</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KwaZulu-Natal					9.9</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Northern Cape					3.4</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Western Cape					28.3</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Eastern Cape					12.7</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Primary Niche Tourism		Adventure/Outdoor/Hostelling/Caravan/Camping/Backpacker 	2.7</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Ecotourism/Wildlife/Nature Tourism SMMEs/ Nature /Game Lodge20.2</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Township &amp; Rural Tourism SMMEs/Country house		25.0</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Historical Tours &amp; Indigenous Cultural/ 		</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Traditional experience/Tour operators &amp; Guides		52.2</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Years of Operating			Less than a year					0.7	</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2 -3 years						18.7</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4 – 5 years					17.7</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6 – 10 years					20.4</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11 – 15 years					20.4</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16 – 20 years					1.6</a:t>
            </a:r>
          </a:p>
          <a:p>
            <a:pPr marL="0" lvl="0" indent="0" algn="just">
              <a:lnSpc>
                <a:spcPct val="100000"/>
              </a:lnSpc>
              <a:spcBef>
                <a:spcPts val="0"/>
              </a:spcBef>
              <a:buNone/>
            </a:pPr>
            <a:r>
              <a:rPr lang="en-ZA" sz="1800" kern="0" dirty="0">
                <a:latin typeface="Arial Narrow" panose="020B0606020202030204" pitchFamily="34" charset="0"/>
                <a:ea typeface="Times New Roman" panose="02020603050405020304" pitchFamily="18" charset="0"/>
              </a:rPr>
              <a:t>				21 years &amp; more					20.4	</a:t>
            </a:r>
          </a:p>
          <a:p>
            <a:endParaRPr lang="en-ZA" sz="2000" dirty="0"/>
          </a:p>
        </p:txBody>
      </p:sp>
      <p:sp>
        <p:nvSpPr>
          <p:cNvPr id="4" name="Rectangle 3">
            <a:extLst>
              <a:ext uri="{FF2B5EF4-FFF2-40B4-BE49-F238E27FC236}">
                <a16:creationId xmlns:a16="http://schemas.microsoft.com/office/drawing/2014/main" id="{109E1027-BA14-4456-A80D-F1D6665BB2B2}"/>
              </a:ext>
            </a:extLst>
          </p:cNvPr>
          <p:cNvSpPr/>
          <p:nvPr/>
        </p:nvSpPr>
        <p:spPr>
          <a:xfrm>
            <a:off x="9664740" y="3581400"/>
            <a:ext cx="533400"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D8CBD44A-BD6B-4645-8E82-C974035976F8}"/>
              </a:ext>
            </a:extLst>
          </p:cNvPr>
          <p:cNvSpPr/>
          <p:nvPr/>
        </p:nvSpPr>
        <p:spPr>
          <a:xfrm>
            <a:off x="9619916" y="4724400"/>
            <a:ext cx="533400" cy="609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Rectangle 5">
            <a:extLst>
              <a:ext uri="{FF2B5EF4-FFF2-40B4-BE49-F238E27FC236}">
                <a16:creationId xmlns:a16="http://schemas.microsoft.com/office/drawing/2014/main" id="{1141D110-87AC-43D1-9813-C6C358D2F560}"/>
              </a:ext>
            </a:extLst>
          </p:cNvPr>
          <p:cNvSpPr/>
          <p:nvPr/>
        </p:nvSpPr>
        <p:spPr>
          <a:xfrm>
            <a:off x="9606469" y="1981200"/>
            <a:ext cx="533400"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id="{56EA1BFE-A59A-4402-A649-B8A7500ACBBE}"/>
              </a:ext>
            </a:extLst>
          </p:cNvPr>
          <p:cNvSpPr/>
          <p:nvPr/>
        </p:nvSpPr>
        <p:spPr>
          <a:xfrm>
            <a:off x="9619916" y="5564841"/>
            <a:ext cx="533400" cy="2667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11817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EA2D-F881-4DC5-BF9B-E615EB22BA71}"/>
              </a:ext>
            </a:extLst>
          </p:cNvPr>
          <p:cNvSpPr>
            <a:spLocks noGrp="1"/>
          </p:cNvSpPr>
          <p:nvPr>
            <p:ph type="title"/>
          </p:nvPr>
        </p:nvSpPr>
        <p:spPr/>
        <p:txBody>
          <a:bodyPr>
            <a:normAutofit/>
          </a:bodyPr>
          <a:lstStyle/>
          <a:p>
            <a:pPr algn="ctr"/>
            <a:r>
              <a:rPr lang="en-US" sz="2800" b="1" dirty="0">
                <a:solidFill>
                  <a:schemeClr val="accent1">
                    <a:lumMod val="75000"/>
                  </a:schemeClr>
                </a:solidFill>
                <a:latin typeface="Arial Narrow" panose="020B0606020202030204" pitchFamily="34" charset="0"/>
                <a:cs typeface="Arial" panose="020B0604020202020204" pitchFamily="34" charset="0"/>
              </a:rPr>
              <a:t>Sector or company specific digital technologies used currently used in niche SMMEs: Comparison between survey and digital ecosystem</a:t>
            </a:r>
            <a:endParaRPr lang="en-ZA" sz="2800" b="1" dirty="0">
              <a:solidFill>
                <a:schemeClr val="accent1">
                  <a:lumMod val="75000"/>
                </a:schemeClr>
              </a:solidFill>
              <a:latin typeface="Arial Narrow" panose="020B060602020203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B6D3B4D4-A9E3-BEBE-3C45-7ADA53C45CA1}"/>
              </a:ext>
            </a:extLst>
          </p:cNvPr>
          <p:cNvGraphicFramePr>
            <a:graphicFrameLocks noGrp="1"/>
          </p:cNvGraphicFramePr>
          <p:nvPr>
            <p:ph idx="1"/>
          </p:nvPr>
        </p:nvGraphicFramePr>
        <p:xfrm>
          <a:off x="838200" y="1905000"/>
          <a:ext cx="10744200" cy="3813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018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6AB032B5-2B8A-49CB-B8A5-80F8D4381194}"/>
              </a:ext>
            </a:extLst>
          </p:cNvPr>
          <p:cNvSpPr>
            <a:spLocks noChangeArrowheads="1"/>
          </p:cNvSpPr>
          <p:nvPr/>
        </p:nvSpPr>
        <p:spPr bwMode="auto">
          <a:xfrm>
            <a:off x="137819" y="219132"/>
            <a:ext cx="1205417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kumimoji="0" lang="en-GB" altLang="en-US" sz="2800" b="1" i="0" u="none" strike="noStrike" cap="none" normalizeH="0" baseline="0" dirty="0">
                <a:ln>
                  <a:noFill/>
                </a:ln>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Differences in how digital technology is adopted by Provinces (%)</a:t>
            </a:r>
            <a:endParaRPr kumimoji="0" lang="en-ZA" altLang="en-US" sz="2800" b="0" i="0" u="none" strike="noStrike" cap="none" normalizeH="0" baseline="0" dirty="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A84C98BA-3E58-439F-9BCF-0ECF03E0FCD5}"/>
              </a:ext>
            </a:extLst>
          </p:cNvPr>
          <p:cNvSpPr>
            <a:spLocks noChangeArrowheads="1"/>
          </p:cNvSpPr>
          <p:nvPr/>
        </p:nvSpPr>
        <p:spPr bwMode="auto">
          <a:xfrm>
            <a:off x="128295" y="3102987"/>
            <a:ext cx="43636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Survey respondents</a:t>
            </a:r>
            <a:r>
              <a:rPr kumimoji="0" lang="en-GB" altLang="en-US" sz="1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40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dataset (D): Data technology effectiveness</a:t>
            </a:r>
            <a:endParaRPr kumimoji="0" lang="en-ZA" altLang="en-US" sz="14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EDDFC216-D40D-4503-9AEF-30C45F9163B4}"/>
              </a:ext>
            </a:extLst>
          </p:cNvPr>
          <p:cNvSpPr>
            <a:spLocks noChangeArrowheads="1"/>
          </p:cNvSpPr>
          <p:nvPr/>
        </p:nvSpPr>
        <p:spPr bwMode="auto">
          <a:xfrm>
            <a:off x="137820" y="5707252"/>
            <a:ext cx="7239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Digital ecosystem analysis (D): Data technology effectiveness</a:t>
            </a:r>
            <a:endParaRPr kumimoji="0" lang="en-GB" altLang="en-US" sz="1400" b="0" i="0" u="none" strike="noStrike" cap="none" normalizeH="0" baseline="0" dirty="0">
              <a:ln>
                <a:noFill/>
              </a:ln>
              <a:solidFill>
                <a:schemeClr val="tx1"/>
              </a:solidFill>
              <a:effectLst/>
              <a:latin typeface="Arial" panose="020B0604020202020204" pitchFamily="34" charset="0"/>
            </a:endParaRPr>
          </a:p>
        </p:txBody>
      </p:sp>
      <p:graphicFrame>
        <p:nvGraphicFramePr>
          <p:cNvPr id="3" name="Chart 2">
            <a:extLst>
              <a:ext uri="{FF2B5EF4-FFF2-40B4-BE49-F238E27FC236}">
                <a16:creationId xmlns:a16="http://schemas.microsoft.com/office/drawing/2014/main" id="{3F14365A-974D-2D1F-E103-520B539ECA6B}"/>
              </a:ext>
            </a:extLst>
          </p:cNvPr>
          <p:cNvGraphicFramePr>
            <a:graphicFrameLocks/>
          </p:cNvGraphicFramePr>
          <p:nvPr>
            <p:extLst/>
          </p:nvPr>
        </p:nvGraphicFramePr>
        <p:xfrm>
          <a:off x="0" y="775720"/>
          <a:ext cx="12192000" cy="23272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89917B74-B233-D64E-AB52-27F94CCDA68F}"/>
              </a:ext>
            </a:extLst>
          </p:cNvPr>
          <p:cNvGraphicFramePr>
            <a:graphicFrameLocks/>
          </p:cNvGraphicFramePr>
          <p:nvPr>
            <p:extLst/>
          </p:nvPr>
        </p:nvGraphicFramePr>
        <p:xfrm>
          <a:off x="-1" y="3346618"/>
          <a:ext cx="12192000" cy="2327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2845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B81E17D-90B6-4C31-9333-8040B5EFA09A}"/>
              </a:ext>
            </a:extLst>
          </p:cNvPr>
          <p:cNvSpPr>
            <a:spLocks noChangeArrowheads="1"/>
          </p:cNvSpPr>
          <p:nvPr/>
        </p:nvSpPr>
        <p:spPr bwMode="auto">
          <a:xfrm>
            <a:off x="152400" y="49760"/>
            <a:ext cx="12039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D</a:t>
            </a:r>
            <a:r>
              <a:rPr kumimoji="0" lang="en-GB" altLang="en-US" sz="2400" b="1" i="0" u="none" strike="noStrike" cap="none" normalizeH="0" baseline="0" dirty="0" bmk="">
                <a:ln>
                  <a:noFill/>
                </a:ln>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ifferences in how digital technology is adopted by primary niche tourism SMMEs (%)</a:t>
            </a:r>
            <a:endParaRPr kumimoji="0" lang="en-ZA" altLang="en-US" sz="2400" b="0" i="0" u="none" strike="noStrike" cap="none" normalizeH="0" baseline="0" dirty="0">
              <a:ln>
                <a:noFill/>
              </a:ln>
              <a:solidFill>
                <a:schemeClr val="accent1">
                  <a:lumMod val="7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DB49911F-DD15-41A3-B0AE-B854022660CB}"/>
              </a:ext>
            </a:extLst>
          </p:cNvPr>
          <p:cNvSpPr>
            <a:spLocks noChangeArrowheads="1"/>
          </p:cNvSpPr>
          <p:nvPr/>
        </p:nvSpPr>
        <p:spPr bwMode="auto">
          <a:xfrm>
            <a:off x="152400" y="2754311"/>
            <a:ext cx="43556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Survey respondents</a:t>
            </a: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4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dataset (E): Data technology effectiveness</a:t>
            </a:r>
            <a:endParaRPr kumimoji="0" lang="en-ZA"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08F92E78-6A21-431A-8CD1-CA00EAC589E5}"/>
              </a:ext>
            </a:extLst>
          </p:cNvPr>
          <p:cNvSpPr>
            <a:spLocks noChangeArrowheads="1"/>
          </p:cNvSpPr>
          <p:nvPr/>
        </p:nvSpPr>
        <p:spPr bwMode="auto">
          <a:xfrm>
            <a:off x="175146" y="5490161"/>
            <a:ext cx="42001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Digital ecosystem analysis (E): Data technology effectiveness</a:t>
            </a:r>
          </a:p>
        </p:txBody>
      </p:sp>
      <p:graphicFrame>
        <p:nvGraphicFramePr>
          <p:cNvPr id="2" name="Chart 1">
            <a:extLst>
              <a:ext uri="{FF2B5EF4-FFF2-40B4-BE49-F238E27FC236}">
                <a16:creationId xmlns:a16="http://schemas.microsoft.com/office/drawing/2014/main" id="{70FF1436-7039-0932-A576-915946F18051}"/>
              </a:ext>
            </a:extLst>
          </p:cNvPr>
          <p:cNvGraphicFramePr>
            <a:graphicFrameLocks/>
          </p:cNvGraphicFramePr>
          <p:nvPr>
            <p:extLst/>
          </p:nvPr>
        </p:nvGraphicFramePr>
        <p:xfrm>
          <a:off x="0" y="533400"/>
          <a:ext cx="12192000" cy="20436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D80CC32B-6558-51F5-C924-6C863F96CEDC}"/>
              </a:ext>
            </a:extLst>
          </p:cNvPr>
          <p:cNvGraphicFramePr>
            <a:graphicFrameLocks/>
          </p:cNvGraphicFramePr>
          <p:nvPr>
            <p:extLst/>
          </p:nvPr>
        </p:nvGraphicFramePr>
        <p:xfrm>
          <a:off x="0" y="3013716"/>
          <a:ext cx="12192000" cy="23964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538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208AC5D-DA1E-45F8-95DA-E286613838FF}"/>
              </a:ext>
            </a:extLst>
          </p:cNvPr>
          <p:cNvSpPr>
            <a:spLocks noChangeArrowheads="1"/>
          </p:cNvSpPr>
          <p:nvPr/>
        </p:nvSpPr>
        <p:spPr bwMode="auto">
          <a:xfrm>
            <a:off x="1" y="457200"/>
            <a:ext cx="12192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Primary drivers of digital technology engagement and related business practices</a:t>
            </a:r>
            <a:endParaRPr kumimoji="0" lang="en-ZA" altLang="en-US" sz="2400" b="0" i="0" u="none" strike="noStrike" cap="none" normalizeH="0" baseline="0" dirty="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Chart 4">
            <a:extLst>
              <a:ext uri="{FF2B5EF4-FFF2-40B4-BE49-F238E27FC236}">
                <a16:creationId xmlns:a16="http://schemas.microsoft.com/office/drawing/2014/main" id="{919BE320-69DF-A86B-2679-F460C3BC32C7}"/>
              </a:ext>
            </a:extLst>
          </p:cNvPr>
          <p:cNvGraphicFramePr/>
          <p:nvPr>
            <p:extLst/>
          </p:nvPr>
        </p:nvGraphicFramePr>
        <p:xfrm>
          <a:off x="409574" y="990600"/>
          <a:ext cx="11172825"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038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A8EE650D-1D51-4102-AB87-64EEEAF6CF09}"/>
              </a:ext>
            </a:extLst>
          </p:cNvPr>
          <p:cNvSpPr>
            <a:spLocks noChangeArrowheads="1"/>
          </p:cNvSpPr>
          <p:nvPr/>
        </p:nvSpPr>
        <p:spPr bwMode="auto">
          <a:xfrm>
            <a:off x="-533399" y="-610681"/>
            <a:ext cx="13619806" cy="249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bmk="_Hlk210798203">
                <a:ln>
                  <a:noFill/>
                </a:ln>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Primary drivers of digital technology engagement and related business practices by Provinces (%)</a:t>
            </a:r>
            <a:endParaRPr kumimoji="0" lang="en-ZA" altLang="en-US" sz="2400" b="0" i="0" u="none" strike="noStrike" cap="none" normalizeH="0" baseline="0" dirty="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2125E533-1AC2-4BAE-8CD4-F4A083F82032}"/>
              </a:ext>
            </a:extLst>
          </p:cNvPr>
          <p:cNvSpPr>
            <a:spLocks noChangeArrowheads="1"/>
          </p:cNvSpPr>
          <p:nvPr/>
        </p:nvSpPr>
        <p:spPr bwMode="auto">
          <a:xfrm>
            <a:off x="0" y="2937284"/>
            <a:ext cx="46490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Survey respondents</a:t>
            </a: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4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dataset (F): Data technology effectiveness</a:t>
            </a:r>
            <a:endParaRPr kumimoji="0" lang="en-ZA" altLang="en-US"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87C1C559-2F6F-4020-B2AD-1F034EDA7CFA}"/>
              </a:ext>
            </a:extLst>
          </p:cNvPr>
          <p:cNvSpPr>
            <a:spLocks noChangeArrowheads="1"/>
          </p:cNvSpPr>
          <p:nvPr/>
        </p:nvSpPr>
        <p:spPr bwMode="auto">
          <a:xfrm>
            <a:off x="114171" y="5495002"/>
            <a:ext cx="45079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Digital ecosystem analysis (F): Data technology effectiveness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Chart 1">
            <a:extLst>
              <a:ext uri="{FF2B5EF4-FFF2-40B4-BE49-F238E27FC236}">
                <a16:creationId xmlns:a16="http://schemas.microsoft.com/office/drawing/2014/main" id="{5E765B53-5EAC-5F9F-A060-DB069ED536F1}"/>
              </a:ext>
            </a:extLst>
          </p:cNvPr>
          <p:cNvGraphicFramePr>
            <a:graphicFrameLocks/>
          </p:cNvGraphicFramePr>
          <p:nvPr>
            <p:extLst/>
          </p:nvPr>
        </p:nvGraphicFramePr>
        <p:xfrm>
          <a:off x="0" y="685800"/>
          <a:ext cx="12192000" cy="22514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777983A2-4D16-9520-BE92-2E1D186A1409}"/>
              </a:ext>
            </a:extLst>
          </p:cNvPr>
          <p:cNvGraphicFramePr>
            <a:graphicFrameLocks/>
          </p:cNvGraphicFramePr>
          <p:nvPr>
            <p:extLst>
              <p:ext uri="{D42A27DB-BD31-4B8C-83A1-F6EECF244321}">
                <p14:modId xmlns:p14="http://schemas.microsoft.com/office/powerpoint/2010/main" val="3173067809"/>
              </p:ext>
            </p:extLst>
          </p:nvPr>
        </p:nvGraphicFramePr>
        <p:xfrm>
          <a:off x="0" y="3070270"/>
          <a:ext cx="12192000" cy="24605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3191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75436A4-8302-414D-8E30-109FCA9B7A89}"/>
              </a:ext>
            </a:extLst>
          </p:cNvPr>
          <p:cNvSpPr>
            <a:spLocks noChangeArrowheads="1"/>
          </p:cNvSpPr>
          <p:nvPr/>
        </p:nvSpPr>
        <p:spPr bwMode="auto">
          <a:xfrm>
            <a:off x="76201" y="53861"/>
            <a:ext cx="115062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P</a:t>
            </a:r>
            <a:r>
              <a:rPr kumimoji="0" lang="en-GB" altLang="en-US" sz="2400" b="1" i="0" u="none" strike="noStrike" cap="none" normalizeH="0" baseline="0" dirty="0" bmk="">
                <a:ln>
                  <a:noFill/>
                </a:ln>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rimary drivers of digital technology engagement and related business practices by primary niche tourism SMMEs </a:t>
            </a:r>
            <a:r>
              <a:rPr kumimoji="0" lang="en-GB" altLang="en-US" sz="2400" b="1" i="0" u="none" strike="noStrike" cap="none" normalizeH="0" baseline="0" dirty="0">
                <a:ln>
                  <a:noFill/>
                </a:ln>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a:t>
            </a:r>
            <a:endParaRPr kumimoji="0" lang="en-ZA" altLang="en-US" sz="2400" b="0" i="0" u="none" strike="noStrike" cap="none" normalizeH="0" baseline="0" dirty="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43D5BE99-6328-43B9-8174-5AEC61371CF3}"/>
              </a:ext>
            </a:extLst>
          </p:cNvPr>
          <p:cNvSpPr>
            <a:spLocks noChangeArrowheads="1"/>
          </p:cNvSpPr>
          <p:nvPr/>
        </p:nvSpPr>
        <p:spPr bwMode="auto">
          <a:xfrm>
            <a:off x="102359" y="3159087"/>
            <a:ext cx="46730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Survey respondents</a:t>
            </a: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4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dataset (G): Data technology effectiveness</a:t>
            </a:r>
            <a:endParaRPr kumimoji="0" lang="en-ZA" altLang="en-US"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26684F7A-9DDE-4402-8417-6BCFB4E5C2E8}"/>
              </a:ext>
            </a:extLst>
          </p:cNvPr>
          <p:cNvSpPr>
            <a:spLocks noChangeArrowheads="1"/>
          </p:cNvSpPr>
          <p:nvPr/>
        </p:nvSpPr>
        <p:spPr bwMode="auto">
          <a:xfrm>
            <a:off x="129253" y="5556112"/>
            <a:ext cx="453201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Digital ecosystem analysis (G): Data technology effectiveness</a:t>
            </a:r>
            <a:endParaRPr kumimoji="0" lang="en-GB" altLang="en-US" sz="1400" b="1" i="0" u="none" strike="noStrike" cap="none" normalizeH="0" baseline="0" dirty="0">
              <a:ln>
                <a:noFill/>
              </a:ln>
              <a:solidFill>
                <a:schemeClr val="tx1"/>
              </a:solidFill>
              <a:effectLst/>
              <a:latin typeface="Arial" panose="020B0604020202020204" pitchFamily="34" charset="0"/>
            </a:endParaRPr>
          </a:p>
        </p:txBody>
      </p:sp>
      <p:graphicFrame>
        <p:nvGraphicFramePr>
          <p:cNvPr id="2" name="Chart 1">
            <a:extLst>
              <a:ext uri="{FF2B5EF4-FFF2-40B4-BE49-F238E27FC236}">
                <a16:creationId xmlns:a16="http://schemas.microsoft.com/office/drawing/2014/main" id="{EE1F36C0-A5A2-77E6-A653-7E4E2D2C76CE}"/>
              </a:ext>
            </a:extLst>
          </p:cNvPr>
          <p:cNvGraphicFramePr>
            <a:graphicFrameLocks/>
          </p:cNvGraphicFramePr>
          <p:nvPr>
            <p:extLst/>
          </p:nvPr>
        </p:nvGraphicFramePr>
        <p:xfrm>
          <a:off x="0" y="914400"/>
          <a:ext cx="12192000" cy="21997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4F6B9D36-763E-6CFA-01E3-F2EBE7BABC5D}"/>
              </a:ext>
            </a:extLst>
          </p:cNvPr>
          <p:cNvGraphicFramePr>
            <a:graphicFrameLocks/>
          </p:cNvGraphicFramePr>
          <p:nvPr>
            <p:extLst/>
          </p:nvPr>
        </p:nvGraphicFramePr>
        <p:xfrm>
          <a:off x="76201" y="3429000"/>
          <a:ext cx="12115799" cy="220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829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0695-AF1D-4291-9CCB-8E59443363C1}"/>
              </a:ext>
            </a:extLst>
          </p:cNvPr>
          <p:cNvSpPr>
            <a:spLocks noGrp="1"/>
          </p:cNvSpPr>
          <p:nvPr>
            <p:ph type="title"/>
          </p:nvPr>
        </p:nvSpPr>
        <p:spPr/>
        <p:txBody>
          <a:bodyPr>
            <a:normAutofit/>
          </a:bodyPr>
          <a:lstStyle/>
          <a:p>
            <a:pPr algn="ctr"/>
            <a:r>
              <a:rPr lang="en-GB" sz="2400" b="1"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Barriers to digital adoption among niche tourism SMMEs </a:t>
            </a:r>
            <a:r>
              <a:rPr lang="en-US" sz="2400" b="1"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in South Africa</a:t>
            </a:r>
            <a:endParaRPr lang="en-ZA" sz="2400" dirty="0">
              <a:solidFill>
                <a:srgbClr val="002060"/>
              </a:solidFill>
            </a:endParaRPr>
          </a:p>
        </p:txBody>
      </p:sp>
      <p:sp>
        <p:nvSpPr>
          <p:cNvPr id="5" name="Rectangle 2">
            <a:extLst>
              <a:ext uri="{FF2B5EF4-FFF2-40B4-BE49-F238E27FC236}">
                <a16:creationId xmlns:a16="http://schemas.microsoft.com/office/drawing/2014/main" id="{98EEA2DB-104F-4DCB-8309-4092644B8AD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6" name="Chart 5">
            <a:extLst>
              <a:ext uri="{FF2B5EF4-FFF2-40B4-BE49-F238E27FC236}">
                <a16:creationId xmlns:a16="http://schemas.microsoft.com/office/drawing/2014/main" id="{EECE2543-349C-3BE8-C1B7-4709424027B1}"/>
              </a:ext>
            </a:extLst>
          </p:cNvPr>
          <p:cNvGraphicFramePr/>
          <p:nvPr/>
        </p:nvGraphicFramePr>
        <p:xfrm>
          <a:off x="457200" y="1778000"/>
          <a:ext cx="10896600" cy="3784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497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454BCD70-1AD6-42D8-BEC4-BA455D738AE7}"/>
              </a:ext>
            </a:extLst>
          </p:cNvPr>
          <p:cNvSpPr>
            <a:spLocks noChangeArrowheads="1"/>
          </p:cNvSpPr>
          <p:nvPr/>
        </p:nvSpPr>
        <p:spPr bwMode="auto">
          <a:xfrm>
            <a:off x="-52400" y="-829284"/>
            <a:ext cx="12554137" cy="249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accent1">
                    <a:lumMod val="75000"/>
                  </a:schemeClr>
                </a:solidFill>
                <a:effectLst/>
                <a:latin typeface="Arial Narrow" panose="020B0606020202030204" pitchFamily="34" charset="0"/>
                <a:ea typeface="Aptos" charset="0"/>
                <a:cs typeface="Times New Roman" panose="02020603050405020304" pitchFamily="18" charset="0"/>
              </a:rPr>
              <a:t>B</a:t>
            </a:r>
            <a:r>
              <a:rPr kumimoji="0" lang="en-GB" altLang="en-US" sz="2400" b="1" i="0" u="none" strike="noStrike" cap="none" normalizeH="0" baseline="0" dirty="0" bmk="">
                <a:ln>
                  <a:noFill/>
                </a:ln>
                <a:solidFill>
                  <a:schemeClr val="accent1">
                    <a:lumMod val="75000"/>
                  </a:schemeClr>
                </a:solidFill>
                <a:effectLst/>
                <a:latin typeface="Arial Narrow" panose="020B0606020202030204" pitchFamily="34" charset="0"/>
                <a:ea typeface="Aptos" charset="0"/>
                <a:cs typeface="Times New Roman" panose="02020603050405020304" pitchFamily="18" charset="0"/>
              </a:rPr>
              <a:t>arriers to digital adoption among niche tourism SMMEs in South Africa by Provinces (%)</a:t>
            </a:r>
            <a:endParaRPr kumimoji="0" lang="en-ZA" altLang="en-US" sz="2400" b="0" i="0" u="none" strike="noStrike" cap="none" normalizeH="0" baseline="0" dirty="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D97C5255-7B04-426D-90EC-2C29E757F3FB}"/>
              </a:ext>
            </a:extLst>
          </p:cNvPr>
          <p:cNvSpPr>
            <a:spLocks noChangeArrowheads="1"/>
          </p:cNvSpPr>
          <p:nvPr/>
        </p:nvSpPr>
        <p:spPr bwMode="auto">
          <a:xfrm>
            <a:off x="-9818" y="2844225"/>
            <a:ext cx="43636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Narrow" panose="020B0606020202030204" pitchFamily="34" charset="0"/>
                <a:ea typeface="Aptos" charset="0"/>
                <a:cs typeface="Times New Roman" panose="02020603050405020304" pitchFamily="18" charset="0"/>
              </a:rPr>
              <a:t>Survey respondents</a:t>
            </a:r>
            <a:r>
              <a:rPr kumimoji="0" lang="en-GB" altLang="en-US" sz="1400" b="0" i="0" u="none" strike="noStrike" cap="none" normalizeH="0" baseline="0" dirty="0">
                <a:ln>
                  <a:noFill/>
                </a:ln>
                <a:solidFill>
                  <a:schemeClr val="tx1"/>
                </a:solidFill>
                <a:effectLst/>
                <a:latin typeface="Calibri" panose="020F0502020204030204" pitchFamily="34" charset="0"/>
                <a:ea typeface="Aptos" charset="0"/>
                <a:cs typeface="Times New Roman" panose="02020603050405020304" pitchFamily="18" charset="0"/>
              </a:rPr>
              <a:t>’</a:t>
            </a:r>
            <a:r>
              <a:rPr kumimoji="0" lang="en-GB" altLang="en-US" sz="1400" b="0" i="0" u="none" strike="noStrike" cap="none" normalizeH="0" baseline="0" dirty="0">
                <a:ln>
                  <a:noFill/>
                </a:ln>
                <a:solidFill>
                  <a:schemeClr val="tx1"/>
                </a:solidFill>
                <a:effectLst/>
                <a:latin typeface="Arial Narrow" panose="020B0606020202030204" pitchFamily="34" charset="0"/>
                <a:ea typeface="Aptos" charset="0"/>
                <a:cs typeface="Times New Roman" panose="02020603050405020304" pitchFamily="18" charset="0"/>
              </a:rPr>
              <a:t> dataset (H): Data technology effectiveness</a:t>
            </a:r>
            <a:endParaRPr kumimoji="0" lang="en-ZA"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0E172F4A-42FC-4587-8944-57927849DAFF}"/>
              </a:ext>
            </a:extLst>
          </p:cNvPr>
          <p:cNvSpPr>
            <a:spLocks noChangeArrowheads="1"/>
          </p:cNvSpPr>
          <p:nvPr/>
        </p:nvSpPr>
        <p:spPr bwMode="auto">
          <a:xfrm>
            <a:off x="67927" y="5562600"/>
            <a:ext cx="420820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Narrow" panose="020B0606020202030204" pitchFamily="34" charset="0"/>
                <a:ea typeface="Aptos" charset="0"/>
                <a:cs typeface="Times New Roman" panose="02020603050405020304" pitchFamily="18" charset="0"/>
              </a:rPr>
              <a:t>Digital ecosystem analysis (H): Data technology effectiveness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dirty="0">
                <a:ln>
                  <a:noFill/>
                </a:ln>
                <a:solidFill>
                  <a:schemeClr val="tx1"/>
                </a:solidFill>
                <a:effectLst/>
                <a:latin typeface="Arial Narrow" panose="020B0606020202030204" pitchFamily="34" charset="0"/>
                <a:ea typeface="Aptos" charset="0"/>
                <a:cs typeface="Times New Roman" panose="02020603050405020304" pitchFamily="18"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Chart 1">
            <a:extLst>
              <a:ext uri="{FF2B5EF4-FFF2-40B4-BE49-F238E27FC236}">
                <a16:creationId xmlns:a16="http://schemas.microsoft.com/office/drawing/2014/main" id="{47C4579D-9512-5A29-DFA1-58ED2FD969C4}"/>
              </a:ext>
            </a:extLst>
          </p:cNvPr>
          <p:cNvGraphicFramePr>
            <a:graphicFrameLocks/>
          </p:cNvGraphicFramePr>
          <p:nvPr>
            <p:extLst/>
          </p:nvPr>
        </p:nvGraphicFramePr>
        <p:xfrm>
          <a:off x="-9818" y="525959"/>
          <a:ext cx="12201818" cy="23182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9A3019FB-ADC0-28CA-123E-342AD13320FC}"/>
              </a:ext>
            </a:extLst>
          </p:cNvPr>
          <p:cNvGraphicFramePr>
            <a:graphicFrameLocks/>
          </p:cNvGraphicFramePr>
          <p:nvPr>
            <p:extLst/>
          </p:nvPr>
        </p:nvGraphicFramePr>
        <p:xfrm>
          <a:off x="-9818" y="3124200"/>
          <a:ext cx="12201818" cy="243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9400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CFC07-5FB2-4F9C-A018-084F91AD6458}"/>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Introduction &amp; Background</a:t>
            </a:r>
            <a:endParaRPr lang="en-ZA"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8336968-ADD1-4796-BEB1-D2B89B47F848}"/>
              </a:ext>
            </a:extLst>
          </p:cNvPr>
          <p:cNvSpPr>
            <a:spLocks noGrp="1"/>
          </p:cNvSpPr>
          <p:nvPr>
            <p:ph idx="1"/>
          </p:nvPr>
        </p:nvSpPr>
        <p:spPr>
          <a:xfrm>
            <a:off x="609600" y="1600201"/>
            <a:ext cx="10896600" cy="4343400"/>
          </a:xfrm>
        </p:spPr>
        <p:txBody>
          <a:bodyPr>
            <a:normAutofit fontScale="70000" lnSpcReduction="20000"/>
          </a:bodyPr>
          <a:lstStyle/>
          <a:p>
            <a:r>
              <a:rPr lang="en-US" dirty="0">
                <a:solidFill>
                  <a:prstClr val="black"/>
                </a:solidFill>
                <a:latin typeface="Arial Narrow" panose="020B0606020202030204" pitchFamily="34" charset="0"/>
              </a:rPr>
              <a:t>Digital technology (DT) in the tourism industry is proactively using AI-based technology to transform the industry by improving operational efficiency, customer experience and engagement </a:t>
            </a:r>
            <a:r>
              <a:rPr lang="en-US" sz="1500" dirty="0">
                <a:solidFill>
                  <a:prstClr val="black"/>
                </a:solidFill>
                <a:latin typeface="Arial Narrow" panose="020B0606020202030204" pitchFamily="34" charset="0"/>
              </a:rPr>
              <a:t>(</a:t>
            </a:r>
            <a:r>
              <a:rPr lang="en-US" sz="1500" dirty="0" err="1">
                <a:solidFill>
                  <a:prstClr val="black"/>
                </a:solidFill>
                <a:latin typeface="Arial Narrow" panose="020B0606020202030204" pitchFamily="34" charset="0"/>
              </a:rPr>
              <a:t>Avula</a:t>
            </a:r>
            <a:r>
              <a:rPr lang="en-US" sz="1500" dirty="0">
                <a:solidFill>
                  <a:prstClr val="black"/>
                </a:solidFill>
                <a:latin typeface="Arial Narrow" panose="020B0606020202030204" pitchFamily="34" charset="0"/>
              </a:rPr>
              <a:t> &amp; Sithole, 2025).</a:t>
            </a:r>
          </a:p>
          <a:p>
            <a:endParaRPr lang="en-US" sz="1500" dirty="0">
              <a:solidFill>
                <a:prstClr val="black"/>
              </a:solidFill>
              <a:latin typeface="Arial Narrow" panose="020B0606020202030204" pitchFamily="34" charset="0"/>
            </a:endParaRPr>
          </a:p>
          <a:p>
            <a:r>
              <a:rPr lang="en-US" dirty="0">
                <a:solidFill>
                  <a:prstClr val="black"/>
                </a:solidFill>
                <a:latin typeface="Arial Narrow" panose="020B0606020202030204" pitchFamily="34" charset="0"/>
              </a:rPr>
              <a:t>Limited understanding of the benefits associated with digital technology adoption among niche tourism SMMEs may constrain their capacity to </a:t>
            </a:r>
            <a:r>
              <a:rPr lang="en-US" dirty="0" err="1">
                <a:solidFill>
                  <a:prstClr val="black"/>
                </a:solidFill>
                <a:latin typeface="Arial Narrow" panose="020B0606020202030204" pitchFamily="34" charset="0"/>
              </a:rPr>
              <a:t>optimise</a:t>
            </a:r>
            <a:r>
              <a:rPr lang="en-US" dirty="0">
                <a:solidFill>
                  <a:prstClr val="black"/>
                </a:solidFill>
                <a:latin typeface="Arial Narrow" panose="020B0606020202030204" pitchFamily="34" charset="0"/>
              </a:rPr>
              <a:t> operational efficiency and competitiveness </a:t>
            </a:r>
            <a:r>
              <a:rPr lang="en-US" sz="1500" dirty="0">
                <a:solidFill>
                  <a:prstClr val="black"/>
                </a:solidFill>
                <a:latin typeface="Arial Narrow" panose="020B0606020202030204" pitchFamily="34" charset="0"/>
              </a:rPr>
              <a:t>(</a:t>
            </a:r>
            <a:r>
              <a:rPr lang="en-US" sz="1500" dirty="0" err="1">
                <a:solidFill>
                  <a:prstClr val="black"/>
                </a:solidFill>
                <a:latin typeface="Arial Narrow" panose="020B0606020202030204" pitchFamily="34" charset="0"/>
              </a:rPr>
              <a:t>Mosweunyane</a:t>
            </a:r>
            <a:r>
              <a:rPr lang="en-US" sz="1500" dirty="0">
                <a:solidFill>
                  <a:prstClr val="black"/>
                </a:solidFill>
                <a:latin typeface="Arial Narrow" panose="020B0606020202030204" pitchFamily="34" charset="0"/>
              </a:rPr>
              <a:t>, 2016).</a:t>
            </a:r>
          </a:p>
          <a:p>
            <a:endParaRPr lang="en-US" sz="1500" dirty="0">
              <a:solidFill>
                <a:prstClr val="black"/>
              </a:solidFill>
              <a:latin typeface="Arial Narrow" panose="020B0606020202030204" pitchFamily="34" charset="0"/>
            </a:endParaRPr>
          </a:p>
          <a:p>
            <a:r>
              <a:rPr lang="en-US" dirty="0">
                <a:solidFill>
                  <a:prstClr val="black"/>
                </a:solidFill>
                <a:latin typeface="Arial Narrow" panose="020B0606020202030204" pitchFamily="34" charset="0"/>
              </a:rPr>
              <a:t>Literature reveals that SMMEs often lack the necessary financial resources, technical expertise, and human capital to invest in and effectively </a:t>
            </a:r>
            <a:r>
              <a:rPr lang="en-US" dirty="0" err="1">
                <a:solidFill>
                  <a:prstClr val="black"/>
                </a:solidFill>
                <a:latin typeface="Arial Narrow" panose="020B0606020202030204" pitchFamily="34" charset="0"/>
              </a:rPr>
              <a:t>utilise</a:t>
            </a:r>
            <a:r>
              <a:rPr lang="en-US" dirty="0">
                <a:solidFill>
                  <a:prstClr val="black"/>
                </a:solidFill>
                <a:latin typeface="Arial Narrow" panose="020B0606020202030204" pitchFamily="34" charset="0"/>
              </a:rPr>
              <a:t> digital tools </a:t>
            </a:r>
            <a:r>
              <a:rPr lang="en-US" sz="1500" dirty="0">
                <a:solidFill>
                  <a:prstClr val="black"/>
                </a:solidFill>
                <a:latin typeface="Arial Narrow" panose="020B0606020202030204" pitchFamily="34" charset="0"/>
              </a:rPr>
              <a:t>(Botha, Smulders, </a:t>
            </a:r>
            <a:r>
              <a:rPr lang="en-US" sz="1500" dirty="0" err="1">
                <a:solidFill>
                  <a:prstClr val="black"/>
                </a:solidFill>
                <a:latin typeface="Arial Narrow" panose="020B0606020202030204" pitchFamily="34" charset="0"/>
              </a:rPr>
              <a:t>Combrink</a:t>
            </a:r>
            <a:r>
              <a:rPr lang="en-US" sz="1500" dirty="0">
                <a:solidFill>
                  <a:prstClr val="black"/>
                </a:solidFill>
                <a:latin typeface="Arial Narrow" panose="020B0606020202030204" pitchFamily="34" charset="0"/>
              </a:rPr>
              <a:t> &amp; Meiring, 2021).</a:t>
            </a:r>
          </a:p>
          <a:p>
            <a:endParaRPr lang="en-US" sz="1500" dirty="0">
              <a:solidFill>
                <a:prstClr val="black"/>
              </a:solidFill>
              <a:latin typeface="Arial Narrow" panose="020B0606020202030204" pitchFamily="34" charset="0"/>
            </a:endParaRPr>
          </a:p>
          <a:p>
            <a:r>
              <a:rPr lang="en-US" dirty="0">
                <a:solidFill>
                  <a:prstClr val="black"/>
                </a:solidFill>
                <a:latin typeface="Arial Narrow" panose="020B0606020202030204" pitchFamily="34" charset="0"/>
              </a:rPr>
              <a:t>A significant portion of SMMEs may have limited digital literacy, hindering their ability to adopt and </a:t>
            </a:r>
            <a:r>
              <a:rPr lang="en-US" dirty="0" err="1">
                <a:solidFill>
                  <a:prstClr val="black"/>
                </a:solidFill>
                <a:latin typeface="Arial Narrow" panose="020B0606020202030204" pitchFamily="34" charset="0"/>
              </a:rPr>
              <a:t>utilise</a:t>
            </a:r>
            <a:r>
              <a:rPr lang="en-US" dirty="0">
                <a:solidFill>
                  <a:prstClr val="black"/>
                </a:solidFill>
                <a:latin typeface="Arial Narrow" panose="020B0606020202030204" pitchFamily="34" charset="0"/>
              </a:rPr>
              <a:t> digital technologies effectively.</a:t>
            </a:r>
          </a:p>
          <a:p>
            <a:r>
              <a:rPr lang="en-US" dirty="0">
                <a:solidFill>
                  <a:prstClr val="black"/>
                </a:solidFill>
                <a:latin typeface="Arial Narrow" panose="020B0606020202030204" pitchFamily="34" charset="0"/>
              </a:rPr>
              <a:t>Infrastructure constraints such as inadequate internet connectivity and digital infrastructure in certain regions can pose barriers to digital technology adoption </a:t>
            </a:r>
            <a:r>
              <a:rPr lang="en-US" sz="1500" dirty="0">
                <a:solidFill>
                  <a:prstClr val="black"/>
                </a:solidFill>
                <a:latin typeface="Arial Narrow" panose="020B0606020202030204" pitchFamily="34" charset="0"/>
              </a:rPr>
              <a:t>(Akpan et al. (2020).</a:t>
            </a:r>
          </a:p>
          <a:p>
            <a:r>
              <a:rPr lang="en-US" dirty="0">
                <a:solidFill>
                  <a:prstClr val="black"/>
                </a:solidFill>
                <a:latin typeface="Arial Narrow" panose="020B0606020202030204" pitchFamily="34" charset="0"/>
              </a:rPr>
              <a:t>SMMEs may require specific support and guidance to navigate the complexities of digital technology adoption and overcome challenges.</a:t>
            </a:r>
            <a:r>
              <a:rPr lang="en-GB" dirty="0">
                <a:solidFill>
                  <a:srgbClr val="000000"/>
                </a:solidFill>
                <a:latin typeface="Arial Narrow" panose="020B0606020202030204" pitchFamily="34" charset="0"/>
                <a:cs typeface="Times New Roman" panose="02020603050405020304" pitchFamily="18" charset="0"/>
              </a:rPr>
              <a:t> </a:t>
            </a:r>
            <a:r>
              <a:rPr lang="en-US" dirty="0">
                <a:solidFill>
                  <a:prstClr val="black"/>
                </a:solidFill>
                <a:latin typeface="Arial Narrow" panose="020B0606020202030204" pitchFamily="34" charset="0"/>
                <a:cs typeface="Times New Roman" panose="02020603050405020304" pitchFamily="18" charset="0"/>
              </a:rPr>
              <a:t>There is a l</a:t>
            </a:r>
            <a:r>
              <a:rPr lang="en-US" dirty="0">
                <a:solidFill>
                  <a:prstClr val="black"/>
                </a:solidFill>
                <a:latin typeface="Arial Narrow" panose="020B0606020202030204" pitchFamily="34" charset="0"/>
              </a:rPr>
              <a:t>ack of tailored support and guidance. </a:t>
            </a:r>
            <a:r>
              <a:rPr lang="en-GB" dirty="0">
                <a:solidFill>
                  <a:srgbClr val="000000"/>
                </a:solidFill>
                <a:latin typeface="Arial Narrow" panose="020B0606020202030204" pitchFamily="34" charset="0"/>
                <a:cs typeface="Times New Roman" panose="02020603050405020304" pitchFamily="18" charset="0"/>
              </a:rPr>
              <a:t>                                                                                                                                   </a:t>
            </a:r>
            <a:endParaRPr lang="en-ZA" dirty="0">
              <a:latin typeface="Arial Narrow" panose="020B0606020202030204" pitchFamily="34" charset="0"/>
            </a:endParaRPr>
          </a:p>
          <a:p>
            <a:endParaRPr lang="en-ZA" dirty="0"/>
          </a:p>
        </p:txBody>
      </p:sp>
    </p:spTree>
    <p:extLst>
      <p:ext uri="{BB962C8B-B14F-4D97-AF65-F5344CB8AC3E}">
        <p14:creationId xmlns:p14="http://schemas.microsoft.com/office/powerpoint/2010/main" val="905814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2938F88-02CF-44F3-A2A6-389E16B8127A}"/>
              </a:ext>
            </a:extLst>
          </p:cNvPr>
          <p:cNvSpPr>
            <a:spLocks noChangeArrowheads="1"/>
          </p:cNvSpPr>
          <p:nvPr/>
        </p:nvSpPr>
        <p:spPr bwMode="auto">
          <a:xfrm>
            <a:off x="0" y="-1190024"/>
            <a:ext cx="12039600" cy="323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1" i="0" u="none" strike="noStrike" cap="none" normalizeH="0" baseline="0" dirty="0">
              <a:ln>
                <a:noFill/>
              </a:ln>
              <a:solidFill>
                <a:schemeClr val="accent1">
                  <a:lumMod val="50000"/>
                </a:schemeClr>
              </a:solidFill>
              <a:effectLst/>
              <a:latin typeface="Arial Narrow" panose="020B0606020202030204" pitchFamily="34" charset="0"/>
              <a:ea typeface="Aptos"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accent1">
                    <a:lumMod val="50000"/>
                  </a:schemeClr>
                </a:solidFill>
                <a:effectLst/>
                <a:latin typeface="Arial Narrow" panose="020B0606020202030204" pitchFamily="34" charset="0"/>
                <a:ea typeface="Aptos" charset="0"/>
                <a:cs typeface="Times New Roman" panose="02020603050405020304" pitchFamily="18" charset="0"/>
              </a:rPr>
              <a:t>Barriers to digital adoption among niche tourism SMMEs in South Africa by primary niche tourism SMMEs (%) </a:t>
            </a:r>
            <a:endParaRPr kumimoji="0" lang="en-ZA" altLang="en-US" sz="2400" b="0" i="0" u="none" strike="noStrike" cap="none" normalizeH="0" baseline="0" dirty="0">
              <a:ln>
                <a:noFill/>
              </a:ln>
              <a:solidFill>
                <a:schemeClr val="accent1">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1F6BD1E1-5BB6-4BE0-8A6B-0E8E2FEDECBE}"/>
              </a:ext>
            </a:extLst>
          </p:cNvPr>
          <p:cNvSpPr>
            <a:spLocks noChangeArrowheads="1"/>
          </p:cNvSpPr>
          <p:nvPr/>
        </p:nvSpPr>
        <p:spPr bwMode="auto">
          <a:xfrm>
            <a:off x="152400" y="3083684"/>
            <a:ext cx="46009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Narrow" panose="020B0606020202030204" pitchFamily="34" charset="0"/>
                <a:ea typeface="Aptos" charset="0"/>
                <a:cs typeface="Times New Roman" panose="02020603050405020304" pitchFamily="18" charset="0"/>
              </a:rPr>
              <a:t>Survey respondents</a:t>
            </a:r>
            <a:r>
              <a:rPr kumimoji="0" lang="en-GB" altLang="en-US" sz="1400" b="1" i="0" u="none" strike="noStrike" cap="none" normalizeH="0" baseline="0" dirty="0">
                <a:ln>
                  <a:noFill/>
                </a:ln>
                <a:solidFill>
                  <a:schemeClr val="tx1"/>
                </a:solidFill>
                <a:effectLst/>
                <a:latin typeface="Calibri" panose="020F0502020204030204" pitchFamily="34" charset="0"/>
                <a:ea typeface="Aptos" charset="0"/>
                <a:cs typeface="Times New Roman" panose="02020603050405020304" pitchFamily="18" charset="0"/>
              </a:rPr>
              <a:t>’</a:t>
            </a:r>
            <a:r>
              <a:rPr kumimoji="0" lang="en-GB" altLang="en-US" sz="1400" b="1" i="0" u="none" strike="noStrike" cap="none" normalizeH="0" baseline="0" dirty="0">
                <a:ln>
                  <a:noFill/>
                </a:ln>
                <a:solidFill>
                  <a:schemeClr val="tx1"/>
                </a:solidFill>
                <a:effectLst/>
                <a:latin typeface="Arial Narrow" panose="020B0606020202030204" pitchFamily="34" charset="0"/>
                <a:ea typeface="Aptos" charset="0"/>
                <a:cs typeface="Times New Roman" panose="02020603050405020304" pitchFamily="18" charset="0"/>
              </a:rPr>
              <a:t> dataset (I): Data technology effectiveness</a:t>
            </a:r>
            <a:endParaRPr kumimoji="0" lang="en-ZA" altLang="en-US"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807422C3-2E05-4B94-987D-2CB19BC802E2}"/>
              </a:ext>
            </a:extLst>
          </p:cNvPr>
          <p:cNvSpPr>
            <a:spLocks noChangeArrowheads="1"/>
          </p:cNvSpPr>
          <p:nvPr/>
        </p:nvSpPr>
        <p:spPr bwMode="auto">
          <a:xfrm>
            <a:off x="152400" y="5508374"/>
            <a:ext cx="44598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Narrow" panose="020B0606020202030204" pitchFamily="34" charset="0"/>
                <a:ea typeface="Aptos" charset="0"/>
                <a:cs typeface="Times New Roman" panose="02020603050405020304" pitchFamily="18" charset="0"/>
              </a:rPr>
              <a:t>Digital ecosystem analysis (I): Data technology effectiveness</a:t>
            </a:r>
          </a:p>
        </p:txBody>
      </p:sp>
      <p:graphicFrame>
        <p:nvGraphicFramePr>
          <p:cNvPr id="2" name="Chart 1">
            <a:extLst>
              <a:ext uri="{FF2B5EF4-FFF2-40B4-BE49-F238E27FC236}">
                <a16:creationId xmlns:a16="http://schemas.microsoft.com/office/drawing/2014/main" id="{211A7EEA-D5A0-A9D2-08F8-8AAEA01A7F84}"/>
              </a:ext>
            </a:extLst>
          </p:cNvPr>
          <p:cNvGraphicFramePr>
            <a:graphicFrameLocks/>
          </p:cNvGraphicFramePr>
          <p:nvPr>
            <p:extLst/>
          </p:nvPr>
        </p:nvGraphicFramePr>
        <p:xfrm>
          <a:off x="0" y="990156"/>
          <a:ext cx="12192000" cy="20229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B19E6BE4-11CF-06AB-20BC-7F6C289A08CB}"/>
              </a:ext>
            </a:extLst>
          </p:cNvPr>
          <p:cNvGraphicFramePr>
            <a:graphicFrameLocks/>
          </p:cNvGraphicFramePr>
          <p:nvPr>
            <p:extLst/>
          </p:nvPr>
        </p:nvGraphicFramePr>
        <p:xfrm>
          <a:off x="1" y="3429000"/>
          <a:ext cx="12192000" cy="20229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0932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50D9597-1801-4449-B7D2-44D1A9FB64C9}"/>
              </a:ext>
            </a:extLst>
          </p:cNvPr>
          <p:cNvSpPr>
            <a:spLocks noChangeArrowheads="1"/>
          </p:cNvSpPr>
          <p:nvPr/>
        </p:nvSpPr>
        <p:spPr bwMode="auto">
          <a:xfrm>
            <a:off x="685800" y="228600"/>
            <a:ext cx="105918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accent1">
                    <a:lumMod val="50000"/>
                  </a:schemeClr>
                </a:solidFill>
                <a:effectLst/>
                <a:latin typeface="Arial Narrow" panose="020B0606020202030204" pitchFamily="34" charset="0"/>
                <a:ea typeface="Aptos" charset="0"/>
                <a:cs typeface="Times New Roman" panose="02020603050405020304" pitchFamily="18" charset="0"/>
              </a:rPr>
              <a:t>The a</a:t>
            </a:r>
            <a:r>
              <a:rPr kumimoji="0" lang="en-GB" altLang="en-US" sz="2400" b="1" i="0" u="none" strike="noStrike" cap="none" normalizeH="0" baseline="0" dirty="0" bmk="">
                <a:ln>
                  <a:noFill/>
                </a:ln>
                <a:solidFill>
                  <a:schemeClr val="accent1">
                    <a:lumMod val="50000"/>
                  </a:schemeClr>
                </a:solidFill>
                <a:effectLst/>
                <a:latin typeface="Arial Narrow" panose="020B0606020202030204" pitchFamily="34" charset="0"/>
                <a:ea typeface="Aptos" charset="0"/>
                <a:cs typeface="Times New Roman" panose="02020603050405020304" pitchFamily="18" charset="0"/>
              </a:rPr>
              <a:t>doption of innovative tourism practices across adventure and ecotourism, wildlife, township, rural tourism and cultural experiences in South Africa</a:t>
            </a:r>
            <a:endParaRPr kumimoji="0" lang="en-ZA" altLang="en-US" sz="2400" b="0" i="0" u="none" strike="noStrike" cap="none" normalizeH="0" baseline="0" dirty="0">
              <a:ln>
                <a:noFill/>
              </a:ln>
              <a:solidFill>
                <a:schemeClr val="accent1">
                  <a:lumMod val="5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ZA" altLang="en-US" sz="2800" b="0" i="0" u="none" strike="noStrike" cap="none" normalizeH="0" baseline="0" dirty="0">
              <a:ln>
                <a:noFill/>
              </a:ln>
              <a:solidFill>
                <a:schemeClr val="accent1">
                  <a:lumMod val="50000"/>
                </a:schemeClr>
              </a:solidFill>
              <a:effectLst/>
              <a:latin typeface="Arial" panose="020B0604020202020204" pitchFamily="34" charset="0"/>
            </a:endParaRPr>
          </a:p>
        </p:txBody>
      </p:sp>
      <p:graphicFrame>
        <p:nvGraphicFramePr>
          <p:cNvPr id="5" name="Chart 4">
            <a:extLst>
              <a:ext uri="{FF2B5EF4-FFF2-40B4-BE49-F238E27FC236}">
                <a16:creationId xmlns:a16="http://schemas.microsoft.com/office/drawing/2014/main" id="{DDE29EDF-2AD4-63FA-F4D2-56DC53A29ACD}"/>
              </a:ext>
            </a:extLst>
          </p:cNvPr>
          <p:cNvGraphicFramePr/>
          <p:nvPr>
            <p:extLst>
              <p:ext uri="{D42A27DB-BD31-4B8C-83A1-F6EECF244321}">
                <p14:modId xmlns:p14="http://schemas.microsoft.com/office/powerpoint/2010/main" val="766387682"/>
              </p:ext>
            </p:extLst>
          </p:nvPr>
        </p:nvGraphicFramePr>
        <p:xfrm>
          <a:off x="1143000" y="762000"/>
          <a:ext cx="10210800" cy="512826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a:extLst>
              <a:ext uri="{FF2B5EF4-FFF2-40B4-BE49-F238E27FC236}">
                <a16:creationId xmlns:a16="http://schemas.microsoft.com/office/drawing/2014/main" id="{D84A116B-EE07-48D0-94BB-37B618C72BBE}"/>
              </a:ext>
            </a:extLst>
          </p:cNvPr>
          <p:cNvSpPr>
            <a:spLocks noChangeArrowheads="1"/>
          </p:cNvSpPr>
          <p:nvPr/>
        </p:nvSpPr>
        <p:spPr bwMode="auto">
          <a:xfrm>
            <a:off x="0" y="560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3113432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6E32887A-73FD-49CC-9452-A8E30E428A64}"/>
              </a:ext>
            </a:extLst>
          </p:cNvPr>
          <p:cNvSpPr>
            <a:spLocks noChangeArrowheads="1"/>
          </p:cNvSpPr>
          <p:nvPr/>
        </p:nvSpPr>
        <p:spPr bwMode="auto">
          <a:xfrm>
            <a:off x="152400" y="-61347"/>
            <a:ext cx="116586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accent1">
                    <a:lumMod val="50000"/>
                  </a:schemeClr>
                </a:solidFill>
                <a:effectLst/>
                <a:latin typeface="Arial Narrow" panose="020B0606020202030204" pitchFamily="34" charset="0"/>
                <a:ea typeface="Aptos" charset="0"/>
                <a:cs typeface="Times New Roman" panose="02020603050405020304" pitchFamily="18" charset="0"/>
              </a:rPr>
              <a:t>The a</a:t>
            </a:r>
            <a:r>
              <a:rPr kumimoji="0" lang="en-GB" altLang="en-US" sz="2400" b="1" i="0" u="none" strike="noStrike" cap="none" normalizeH="0" baseline="0" dirty="0" bmk="">
                <a:ln>
                  <a:noFill/>
                </a:ln>
                <a:solidFill>
                  <a:schemeClr val="accent1">
                    <a:lumMod val="50000"/>
                  </a:schemeClr>
                </a:solidFill>
                <a:effectLst/>
                <a:latin typeface="Arial Narrow" panose="020B0606020202030204" pitchFamily="34" charset="0"/>
                <a:ea typeface="Aptos" charset="0"/>
                <a:cs typeface="Times New Roman" panose="02020603050405020304" pitchFamily="18" charset="0"/>
              </a:rPr>
              <a:t>doption of innovative tourism practices across adventure and ecotourism, wildlife, township, rural tourism and cultural experiences in South Africa by provinces (%)</a:t>
            </a:r>
            <a:endParaRPr kumimoji="0" lang="en-ZA" altLang="en-US" sz="2400" b="0" i="0" u="none" strike="noStrike" cap="none" normalizeH="0" baseline="0" dirty="0">
              <a:ln>
                <a:noFill/>
              </a:ln>
              <a:solidFill>
                <a:schemeClr val="accent1">
                  <a:lumMod val="5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ZA" altLang="en-US" sz="2800" b="0" i="0" u="none" strike="noStrike" cap="none" normalizeH="0" baseline="0" dirty="0">
              <a:ln>
                <a:noFill/>
              </a:ln>
              <a:solidFill>
                <a:schemeClr val="accent1">
                  <a:lumMod val="50000"/>
                </a:schemeClr>
              </a:solidFill>
              <a:effectLst/>
              <a:latin typeface="Arial" panose="020B0604020202020204" pitchFamily="34" charset="0"/>
            </a:endParaRPr>
          </a:p>
        </p:txBody>
      </p:sp>
      <p:sp>
        <p:nvSpPr>
          <p:cNvPr id="7" name="Rectangle 4">
            <a:extLst>
              <a:ext uri="{FF2B5EF4-FFF2-40B4-BE49-F238E27FC236}">
                <a16:creationId xmlns:a16="http://schemas.microsoft.com/office/drawing/2014/main" id="{7E374068-16D9-4B88-BE5C-591CBE14E8DB}"/>
              </a:ext>
            </a:extLst>
          </p:cNvPr>
          <p:cNvSpPr>
            <a:spLocks noChangeArrowheads="1"/>
          </p:cNvSpPr>
          <p:nvPr/>
        </p:nvSpPr>
        <p:spPr bwMode="auto">
          <a:xfrm>
            <a:off x="152400" y="3291953"/>
            <a:ext cx="37337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Narrow" panose="020B0606020202030204" pitchFamily="34" charset="0"/>
                <a:ea typeface="Aptos" charset="0"/>
                <a:cs typeface="Times New Roman" panose="02020603050405020304" pitchFamily="18" charset="0"/>
              </a:rPr>
              <a:t>Survey respondents</a:t>
            </a:r>
            <a:r>
              <a:rPr kumimoji="0" lang="en-GB" altLang="en-US" sz="1200" b="0" i="0" u="none" strike="noStrike" cap="none" normalizeH="0" baseline="0" dirty="0">
                <a:ln>
                  <a:noFill/>
                </a:ln>
                <a:solidFill>
                  <a:schemeClr val="tx1"/>
                </a:solidFill>
                <a:effectLst/>
                <a:latin typeface="Calibri" panose="020F0502020204030204" pitchFamily="34" charset="0"/>
                <a:ea typeface="Aptos" charset="0"/>
                <a:cs typeface="Times New Roman" panose="02020603050405020304" pitchFamily="18" charset="0"/>
              </a:rPr>
              <a:t>’</a:t>
            </a:r>
            <a:r>
              <a:rPr kumimoji="0" lang="en-GB" altLang="en-US" sz="1200" b="0" i="0" u="none" strike="noStrike" cap="none" normalizeH="0" baseline="0" dirty="0">
                <a:ln>
                  <a:noFill/>
                </a:ln>
                <a:solidFill>
                  <a:schemeClr val="tx1"/>
                </a:solidFill>
                <a:effectLst/>
                <a:latin typeface="Arial Narrow" panose="020B0606020202030204" pitchFamily="34" charset="0"/>
                <a:ea typeface="Aptos" charset="0"/>
                <a:cs typeface="Times New Roman" panose="02020603050405020304" pitchFamily="18" charset="0"/>
              </a:rPr>
              <a:t> dataset (J): Data technology effectiveness</a:t>
            </a:r>
            <a:endParaRPr kumimoji="0" lang="en-ZA"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BEC4D613-F670-4F24-884D-4C741B66D103}"/>
              </a:ext>
            </a:extLst>
          </p:cNvPr>
          <p:cNvSpPr>
            <a:spLocks noChangeArrowheads="1"/>
          </p:cNvSpPr>
          <p:nvPr/>
        </p:nvSpPr>
        <p:spPr bwMode="auto">
          <a:xfrm>
            <a:off x="148389" y="5798867"/>
            <a:ext cx="3886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Narrow" panose="020B0606020202030204" pitchFamily="34" charset="0"/>
                <a:ea typeface="Aptos" charset="0"/>
                <a:cs typeface="Times New Roman" panose="02020603050405020304" pitchFamily="18" charset="0"/>
              </a:rPr>
              <a:t>Digital ecosystem analysis (J): Data technology effectiveness</a:t>
            </a:r>
            <a:r>
              <a:rPr kumimoji="0" lang="en-ZA" altLang="en-US" sz="800" b="0" i="0" u="none" strike="noStrike" cap="none" normalizeH="0" baseline="0" dirty="0">
                <a:ln>
                  <a:noFill/>
                </a:ln>
                <a:solidFill>
                  <a:schemeClr val="tx1"/>
                </a:solidFill>
                <a:effectLst/>
              </a:rPr>
              <a:t> </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Chart 1">
            <a:extLst>
              <a:ext uri="{FF2B5EF4-FFF2-40B4-BE49-F238E27FC236}">
                <a16:creationId xmlns:a16="http://schemas.microsoft.com/office/drawing/2014/main" id="{7A66C029-8FB8-B89A-E99C-31D12AFD0EB3}"/>
              </a:ext>
            </a:extLst>
          </p:cNvPr>
          <p:cNvGraphicFramePr>
            <a:graphicFrameLocks/>
          </p:cNvGraphicFramePr>
          <p:nvPr>
            <p:extLst/>
          </p:nvPr>
        </p:nvGraphicFramePr>
        <p:xfrm>
          <a:off x="-1" y="758135"/>
          <a:ext cx="12192001" cy="26208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A7FA01E4-1DE9-D50A-4AFE-7DAFC47290C4}"/>
              </a:ext>
            </a:extLst>
          </p:cNvPr>
          <p:cNvGraphicFramePr>
            <a:graphicFrameLocks/>
          </p:cNvGraphicFramePr>
          <p:nvPr>
            <p:extLst/>
          </p:nvPr>
        </p:nvGraphicFramePr>
        <p:xfrm>
          <a:off x="0" y="3495021"/>
          <a:ext cx="12192000" cy="22797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0267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868F9F14-B6C0-4410-8D77-2BE3550A7B8B}"/>
              </a:ext>
            </a:extLst>
          </p:cNvPr>
          <p:cNvSpPr>
            <a:spLocks noChangeArrowheads="1"/>
          </p:cNvSpPr>
          <p:nvPr/>
        </p:nvSpPr>
        <p:spPr bwMode="auto">
          <a:xfrm>
            <a:off x="4482" y="-914400"/>
            <a:ext cx="12187518" cy="323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Arial Narrow" panose="020B0606020202030204" pitchFamily="34" charset="0"/>
                <a:ea typeface="Aptos"/>
                <a:cs typeface="Times New Roman" panose="02020603050405020304" pitchFamily="18" charset="0"/>
              </a:rPr>
              <a:t>The adoption of innovative tourism practices across adventure and ecotourism, wildlife, township, rural tourism and cultural experiences in South Africa by primary niche sector (%)</a:t>
            </a:r>
            <a:endParaRPr kumimoji="0" lang="en-ZA"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A2544E13-473B-4F49-8529-B48349DF7E0B}"/>
              </a:ext>
            </a:extLst>
          </p:cNvPr>
          <p:cNvSpPr>
            <a:spLocks noChangeArrowheads="1"/>
          </p:cNvSpPr>
          <p:nvPr/>
        </p:nvSpPr>
        <p:spPr bwMode="auto">
          <a:xfrm>
            <a:off x="125872" y="3312207"/>
            <a:ext cx="43556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Narrow" panose="020B0606020202030204" pitchFamily="34" charset="0"/>
                <a:ea typeface="Aptos"/>
                <a:cs typeface="Times New Roman" panose="02020603050405020304" pitchFamily="18" charset="0"/>
              </a:rPr>
              <a:t>Survey respondents</a:t>
            </a:r>
            <a:r>
              <a:rPr kumimoji="0" lang="en-GB" altLang="en-US" sz="1400" b="0" i="0" u="none" strike="noStrike" cap="none" normalizeH="0" baseline="0" dirty="0">
                <a:ln>
                  <a:noFill/>
                </a:ln>
                <a:solidFill>
                  <a:schemeClr val="tx1"/>
                </a:solidFill>
                <a:effectLst/>
                <a:latin typeface="Calibri" panose="020F0502020204030204" pitchFamily="34" charset="0"/>
                <a:ea typeface="Aptos"/>
                <a:cs typeface="Times New Roman" panose="02020603050405020304" pitchFamily="18" charset="0"/>
              </a:rPr>
              <a:t>’</a:t>
            </a:r>
            <a:r>
              <a:rPr kumimoji="0" lang="en-GB" altLang="en-US" sz="1400" b="0" i="0" u="none" strike="noStrike" cap="none" normalizeH="0" baseline="0" dirty="0">
                <a:ln>
                  <a:noFill/>
                </a:ln>
                <a:solidFill>
                  <a:schemeClr val="tx1"/>
                </a:solidFill>
                <a:effectLst/>
                <a:latin typeface="Arial Narrow" panose="020B0606020202030204" pitchFamily="34" charset="0"/>
                <a:ea typeface="Aptos"/>
                <a:cs typeface="Times New Roman" panose="02020603050405020304" pitchFamily="18" charset="0"/>
              </a:rPr>
              <a:t> dataset (K): Data technology effectiveness</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D6BAA3BE-7267-40F5-8C97-E41F2CC18FB6}"/>
              </a:ext>
            </a:extLst>
          </p:cNvPr>
          <p:cNvSpPr>
            <a:spLocks noChangeArrowheads="1"/>
          </p:cNvSpPr>
          <p:nvPr/>
        </p:nvSpPr>
        <p:spPr bwMode="auto">
          <a:xfrm>
            <a:off x="125872" y="5602985"/>
            <a:ext cx="42001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Narrow" panose="020B0606020202030204" pitchFamily="34" charset="0"/>
                <a:ea typeface="Aptos"/>
                <a:cs typeface="Times New Roman" panose="02020603050405020304" pitchFamily="18" charset="0"/>
              </a:rPr>
              <a:t>Digital ecosystem analysis (K): Data technology effectiveness</a:t>
            </a:r>
          </a:p>
        </p:txBody>
      </p:sp>
      <p:graphicFrame>
        <p:nvGraphicFramePr>
          <p:cNvPr id="2" name="Chart 1">
            <a:extLst>
              <a:ext uri="{FF2B5EF4-FFF2-40B4-BE49-F238E27FC236}">
                <a16:creationId xmlns:a16="http://schemas.microsoft.com/office/drawing/2014/main" id="{1870DAD8-1E1F-3C65-FC76-7D23CCC0FC81}"/>
              </a:ext>
            </a:extLst>
          </p:cNvPr>
          <p:cNvGraphicFramePr>
            <a:graphicFrameLocks/>
          </p:cNvGraphicFramePr>
          <p:nvPr>
            <p:extLst/>
          </p:nvPr>
        </p:nvGraphicFramePr>
        <p:xfrm>
          <a:off x="0" y="1180824"/>
          <a:ext cx="12115800" cy="20124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E90413A2-EB64-0143-E5E4-90744A632BC5}"/>
              </a:ext>
            </a:extLst>
          </p:cNvPr>
          <p:cNvGraphicFramePr>
            <a:graphicFrameLocks/>
          </p:cNvGraphicFramePr>
          <p:nvPr>
            <p:extLst/>
          </p:nvPr>
        </p:nvGraphicFramePr>
        <p:xfrm>
          <a:off x="0" y="3545793"/>
          <a:ext cx="12192000" cy="21313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5649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583AC-AA02-4CEF-82E3-7B961EE9E459}"/>
              </a:ext>
            </a:extLst>
          </p:cNvPr>
          <p:cNvSpPr>
            <a:spLocks noGrp="1"/>
          </p:cNvSpPr>
          <p:nvPr>
            <p:ph type="title"/>
          </p:nvPr>
        </p:nvSpPr>
        <p:spPr>
          <a:xfrm>
            <a:off x="381000" y="179510"/>
            <a:ext cx="11582400" cy="1325563"/>
          </a:xfrm>
        </p:spPr>
        <p:txBody>
          <a:bodyPr>
            <a:normAutofit/>
          </a:bodyPr>
          <a:lstStyle/>
          <a:p>
            <a:pPr algn="ctr"/>
            <a:r>
              <a:rPr lang="en-ZA" sz="2400" b="1" dirty="0">
                <a:solidFill>
                  <a:srgbClr val="1F4D78"/>
                </a:solidFill>
                <a:latin typeface="Arial Narrow" panose="020B0606020202030204" pitchFamily="34" charset="0"/>
                <a:ea typeface="Times New Roman" panose="02020603050405020304" pitchFamily="18" charset="0"/>
                <a:cs typeface="Arial" panose="020B0604020202020204" pitchFamily="34" charset="0"/>
              </a:rPr>
              <a:t>To what extent do the following internal factors influence your decision to adopt digital technologies?</a:t>
            </a:r>
            <a:endParaRPr lang="en-ZA" sz="2400" dirty="0">
              <a:latin typeface="Arial Narrow" panose="020B060602020203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9D2F79D2-EF27-4555-BE79-E2F7B0F12A99}"/>
              </a:ext>
            </a:extLst>
          </p:cNvPr>
          <p:cNvGraphicFramePr>
            <a:graphicFrameLocks noGrp="1"/>
          </p:cNvGraphicFramePr>
          <p:nvPr>
            <p:ph idx="1"/>
          </p:nvPr>
        </p:nvGraphicFramePr>
        <p:xfrm>
          <a:off x="5334000" y="5369437"/>
          <a:ext cx="7169818" cy="1309053"/>
        </p:xfrm>
        <a:graphic>
          <a:graphicData uri="http://schemas.openxmlformats.org/drawingml/2006/table">
            <a:tbl>
              <a:tblPr firstRow="1" firstCol="1" bandRow="1"/>
              <a:tblGrid>
                <a:gridCol w="7169818">
                  <a:extLst>
                    <a:ext uri="{9D8B030D-6E8A-4147-A177-3AD203B41FA5}">
                      <a16:colId xmlns:a16="http://schemas.microsoft.com/office/drawing/2014/main" val="3999062212"/>
                    </a:ext>
                  </a:extLst>
                </a:gridCol>
              </a:tblGrid>
              <a:tr h="147518">
                <a:tc>
                  <a:txBody>
                    <a:bodyPr/>
                    <a:lstStyle/>
                    <a:p>
                      <a:pPr>
                        <a:lnSpc>
                          <a:spcPct val="150000"/>
                        </a:lnSpc>
                      </a:pPr>
                      <a:endParaRPr lang="en-ZA" sz="1100" dirty="0">
                        <a:effectLst/>
                        <a:latin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23278126"/>
                  </a:ext>
                </a:extLst>
              </a:tr>
              <a:tr h="339485">
                <a:tc>
                  <a:txBody>
                    <a:bodyPr/>
                    <a:lstStyle/>
                    <a:p>
                      <a:pPr>
                        <a:lnSpc>
                          <a:spcPct val="150000"/>
                        </a:lnSpc>
                      </a:pPr>
                      <a:r>
                        <a:rPr lang="en-GB" sz="1200" b="1" dirty="0">
                          <a:effectLst/>
                          <a:latin typeface="Arial Narrow" panose="020B0606020202030204" pitchFamily="34" charset="0"/>
                          <a:cs typeface="Times New Roman" panose="02020603050405020304" pitchFamily="18" charset="0"/>
                        </a:rPr>
                        <a:t> </a:t>
                      </a:r>
                    </a:p>
                    <a:p>
                      <a:pPr>
                        <a:lnSpc>
                          <a:spcPct val="150000"/>
                        </a:lnSpc>
                      </a:pPr>
                      <a:r>
                        <a:rPr lang="en-GB" sz="1400" b="1" dirty="0">
                          <a:effectLst/>
                          <a:latin typeface="Arial Narrow" panose="020B0606020202030204" pitchFamily="34" charset="0"/>
                          <a:cs typeface="Times New Roman" panose="02020603050405020304" pitchFamily="18" charset="0"/>
                        </a:rPr>
                        <a:t>Digital ecosystem analysis (A): internal factors influencing digital technology adoption</a:t>
                      </a:r>
                      <a:endParaRPr lang="en-ZA" sz="1400" b="1" dirty="0">
                        <a:effectLst/>
                        <a:latin typeface="Arial Narrow" panose="020B0606020202030204" pitchFamily="34" charset="0"/>
                        <a:cs typeface="Times New Roman" panose="02020603050405020304" pitchFamily="18" charset="0"/>
                      </a:endParaRPr>
                    </a:p>
                    <a:p>
                      <a:pPr>
                        <a:lnSpc>
                          <a:spcPct val="150000"/>
                        </a:lnSpc>
                      </a:pPr>
                      <a:r>
                        <a:rPr lang="en-GB" sz="1200" b="1" dirty="0">
                          <a:effectLst/>
                          <a:latin typeface="Arial Narrow" panose="020B0606020202030204" pitchFamily="34" charset="0"/>
                          <a:cs typeface="Times New Roman" panose="02020603050405020304" pitchFamily="18" charset="0"/>
                        </a:rPr>
                        <a:t> </a:t>
                      </a:r>
                      <a:endParaRPr lang="en-ZA" sz="1100" dirty="0">
                        <a:effectLst/>
                        <a:latin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26337754"/>
                  </a:ext>
                </a:extLst>
              </a:tr>
              <a:tr h="160022">
                <a:tc>
                  <a:txBody>
                    <a:bodyPr/>
                    <a:lstStyle/>
                    <a:p>
                      <a:pPr>
                        <a:lnSpc>
                          <a:spcPct val="150000"/>
                        </a:lnSpc>
                      </a:pPr>
                      <a:r>
                        <a:rPr lang="en-GB" sz="1200" b="1" dirty="0">
                          <a:effectLst/>
                          <a:latin typeface="Arial Narrow" panose="020B0606020202030204" pitchFamily="34" charset="0"/>
                          <a:cs typeface="Times New Roman" panose="02020603050405020304" pitchFamily="18" charset="0"/>
                        </a:rPr>
                        <a:t> </a:t>
                      </a:r>
                      <a:endParaRPr lang="en-ZA" sz="1100" dirty="0">
                        <a:effectLst/>
                        <a:latin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181403890"/>
                  </a:ext>
                </a:extLst>
              </a:tr>
            </a:tbl>
          </a:graphicData>
        </a:graphic>
      </p:graphicFrame>
      <p:graphicFrame>
        <p:nvGraphicFramePr>
          <p:cNvPr id="5" name="Chart 4">
            <a:extLst>
              <a:ext uri="{FF2B5EF4-FFF2-40B4-BE49-F238E27FC236}">
                <a16:creationId xmlns:a16="http://schemas.microsoft.com/office/drawing/2014/main" id="{77E5CF3C-E4C0-B39C-24AC-4EE16B94BE75}"/>
              </a:ext>
            </a:extLst>
          </p:cNvPr>
          <p:cNvGraphicFramePr/>
          <p:nvPr/>
        </p:nvGraphicFramePr>
        <p:xfrm>
          <a:off x="381000" y="1343655"/>
          <a:ext cx="7238999" cy="21041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2E1B56F-33C1-E9F6-39BC-C820F3B391F7}"/>
              </a:ext>
            </a:extLst>
          </p:cNvPr>
          <p:cNvGraphicFramePr/>
          <p:nvPr/>
        </p:nvGraphicFramePr>
        <p:xfrm>
          <a:off x="4572000" y="3733800"/>
          <a:ext cx="7467600" cy="210411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7263C8FC-F911-49D8-8A63-6E7DB994FE19}"/>
              </a:ext>
            </a:extLst>
          </p:cNvPr>
          <p:cNvSpPr/>
          <p:nvPr/>
        </p:nvSpPr>
        <p:spPr>
          <a:xfrm>
            <a:off x="0" y="3077204"/>
            <a:ext cx="6458683" cy="70359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ZA" sz="1400" kern="1200" dirty="0">
              <a:solidFill>
                <a:prstClr val="black"/>
              </a:solidFill>
              <a:latin typeface="Arial Narrow" panose="020B0606020202030204" pitchFamily="34"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b="1" kern="1200" dirty="0">
                <a:solidFill>
                  <a:prstClr val="black"/>
                </a:solidFill>
                <a:latin typeface="Arial Narrow" panose="020B0606020202030204" pitchFamily="34" charset="0"/>
                <a:ea typeface="+mn-ea"/>
                <a:cs typeface="Times New Roman" panose="02020603050405020304" pitchFamily="18" charset="0"/>
              </a:rPr>
              <a:t>Survey respondence dataset (A): internal factors influencing digital technology adoption</a:t>
            </a:r>
            <a:endParaRPr lang="en-ZA" sz="1400" b="1" kern="1200" dirty="0">
              <a:solidFill>
                <a:prstClr val="black"/>
              </a:solidFill>
              <a:latin typeface="Calibri" panose="020F05020202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038181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0A61-D13F-4E6B-AC18-5C56179B06F3}"/>
              </a:ext>
            </a:extLst>
          </p:cNvPr>
          <p:cNvSpPr>
            <a:spLocks noGrp="1"/>
          </p:cNvSpPr>
          <p:nvPr>
            <p:ph type="title"/>
          </p:nvPr>
        </p:nvSpPr>
        <p:spPr>
          <a:xfrm>
            <a:off x="762000" y="198437"/>
            <a:ext cx="10896600" cy="1325563"/>
          </a:xfrm>
        </p:spPr>
        <p:txBody>
          <a:bodyPr/>
          <a:lstStyle/>
          <a:p>
            <a:pPr marL="1143000" lvl="2" indent="-228600" algn="l">
              <a:lnSpc>
                <a:spcPct val="107000"/>
              </a:lnSpc>
              <a:spcBef>
                <a:spcPts val="200"/>
              </a:spcBef>
              <a:spcAft>
                <a:spcPts val="0"/>
              </a:spcAft>
            </a:pPr>
            <a:r>
              <a:rPr lang="en-GB" sz="2800" b="1" dirty="0">
                <a:solidFill>
                  <a:schemeClr val="accent1">
                    <a:lumMod val="75000"/>
                  </a:schemeClr>
                </a:solidFill>
                <a:latin typeface="Arial Narrow" panose="020B0606020202030204" pitchFamily="34" charset="0"/>
                <a:ea typeface="Times New Roman" panose="02020603050405020304" pitchFamily="18" charset="0"/>
                <a:cs typeface="Arial" panose="020B0604020202020204" pitchFamily="34" charset="0"/>
              </a:rPr>
              <a:t>To what extent do the following external factors influence your decision to adopt digital technologies?</a:t>
            </a:r>
            <a:br>
              <a:rPr lang="en-ZA"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br>
            <a:endParaRPr lang="en-ZA"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26BEB6A4-FA5F-4B27-ADB4-BFBBD5FADDD4}"/>
              </a:ext>
            </a:extLst>
          </p:cNvPr>
          <p:cNvGraphicFramePr>
            <a:graphicFrameLocks noGrp="1"/>
          </p:cNvGraphicFramePr>
          <p:nvPr>
            <p:ph idx="1"/>
          </p:nvPr>
        </p:nvGraphicFramePr>
        <p:xfrm>
          <a:off x="762000" y="3662289"/>
          <a:ext cx="5105400" cy="854266"/>
        </p:xfrm>
        <a:graphic>
          <a:graphicData uri="http://schemas.openxmlformats.org/drawingml/2006/table">
            <a:tbl>
              <a:tblPr firstRow="1" firstCol="1" bandRow="1"/>
              <a:tblGrid>
                <a:gridCol w="5105400">
                  <a:extLst>
                    <a:ext uri="{9D8B030D-6E8A-4147-A177-3AD203B41FA5}">
                      <a16:colId xmlns:a16="http://schemas.microsoft.com/office/drawing/2014/main" val="2547886209"/>
                    </a:ext>
                  </a:extLst>
                </a:gridCol>
              </a:tblGrid>
              <a:tr h="0">
                <a:tc>
                  <a:txBody>
                    <a:bodyPr/>
                    <a:lstStyle/>
                    <a:p>
                      <a:pPr>
                        <a:lnSpc>
                          <a:spcPct val="100000"/>
                        </a:lnSpc>
                      </a:pPr>
                      <a:endParaRPr lang="en-ZA" sz="1200" b="0" dirty="0">
                        <a:effectLst/>
                        <a:latin typeface="Arial Narrow" panose="020B0606020202030204" pitchFamily="34" charset="0"/>
                        <a:cs typeface="Times New Roman" panose="02020603050405020304" pitchFamily="18" charset="0"/>
                      </a:endParaRPr>
                    </a:p>
                    <a:p>
                      <a:pPr>
                        <a:lnSpc>
                          <a:spcPct val="100000"/>
                        </a:lnSpc>
                      </a:pPr>
                      <a:r>
                        <a:rPr lang="en-GB" sz="1400" b="1" dirty="0">
                          <a:effectLst/>
                          <a:latin typeface="Arial Narrow" panose="020B0606020202030204" pitchFamily="34" charset="0"/>
                          <a:cs typeface="Times New Roman" panose="02020603050405020304" pitchFamily="18" charset="0"/>
                        </a:rPr>
                        <a:t>Survey respondents’ dataset (B): External factors influencing the decision to adopt digital technologies</a:t>
                      </a:r>
                      <a:endParaRPr lang="en-ZA" sz="1400" b="1" dirty="0">
                        <a:effectLst/>
                        <a:latin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6902727"/>
                  </a:ext>
                </a:extLst>
              </a:tr>
              <a:tr h="0">
                <a:tc>
                  <a:txBody>
                    <a:bodyPr/>
                    <a:lstStyle/>
                    <a:p>
                      <a:pPr>
                        <a:lnSpc>
                          <a:spcPct val="150000"/>
                        </a:lnSpc>
                      </a:pPr>
                      <a:r>
                        <a:rPr lang="en-GB" sz="1200" b="0" dirty="0">
                          <a:effectLst/>
                          <a:latin typeface="Arial Narrow" panose="020B0606020202030204" pitchFamily="34" charset="0"/>
                          <a:cs typeface="Times New Roman" panose="02020603050405020304" pitchFamily="18" charset="0"/>
                        </a:rPr>
                        <a:t> </a:t>
                      </a:r>
                      <a:endParaRPr lang="en-ZA" sz="1100" b="0" dirty="0">
                        <a:effectLst/>
                        <a:latin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187386584"/>
                  </a:ext>
                </a:extLst>
              </a:tr>
            </a:tbl>
          </a:graphicData>
        </a:graphic>
      </p:graphicFrame>
      <p:graphicFrame>
        <p:nvGraphicFramePr>
          <p:cNvPr id="5" name="Chart 4">
            <a:extLst>
              <a:ext uri="{FF2B5EF4-FFF2-40B4-BE49-F238E27FC236}">
                <a16:creationId xmlns:a16="http://schemas.microsoft.com/office/drawing/2014/main" id="{2919F36C-FD58-4B53-2855-998535774B18}"/>
              </a:ext>
            </a:extLst>
          </p:cNvPr>
          <p:cNvGraphicFramePr/>
          <p:nvPr>
            <p:extLst/>
          </p:nvPr>
        </p:nvGraphicFramePr>
        <p:xfrm>
          <a:off x="282574" y="1354871"/>
          <a:ext cx="6400801" cy="24765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87125BBA-A3C7-BB83-FAB0-E4C434D5E765}"/>
              </a:ext>
            </a:extLst>
          </p:cNvPr>
          <p:cNvGraphicFramePr/>
          <p:nvPr/>
        </p:nvGraphicFramePr>
        <p:xfrm>
          <a:off x="6683375" y="3036115"/>
          <a:ext cx="5508625" cy="210661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9B164FF4-4DC7-4DC1-811C-5ACA165789C7}"/>
              </a:ext>
            </a:extLst>
          </p:cNvPr>
          <p:cNvSpPr/>
          <p:nvPr/>
        </p:nvSpPr>
        <p:spPr>
          <a:xfrm>
            <a:off x="4953000" y="5186758"/>
            <a:ext cx="7500937" cy="63446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ZA" sz="1100" b="1" kern="1200" dirty="0">
              <a:solidFill>
                <a:prstClr val="black"/>
              </a:solidFill>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b="1" kern="1200" dirty="0">
                <a:solidFill>
                  <a:prstClr val="black"/>
                </a:solidFill>
                <a:latin typeface="Arial Narrow" panose="020B0606020202030204" pitchFamily="34" charset="0"/>
                <a:ea typeface="+mn-ea"/>
                <a:cs typeface="Times New Roman" panose="02020603050405020304" pitchFamily="18" charset="0"/>
              </a:rPr>
              <a:t>Digital ecosystem analysis (B): External factors influencing the decision to adopt digital technologies</a:t>
            </a:r>
            <a:endParaRPr lang="en-ZA" sz="1400" b="1" kern="1200" dirty="0">
              <a:solidFill>
                <a:prstClr val="black"/>
              </a:solidFill>
              <a:latin typeface="Calibri" panose="020F05020202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019977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88B6-B16A-4DFD-ABB9-41B964E87658}"/>
              </a:ext>
            </a:extLst>
          </p:cNvPr>
          <p:cNvSpPr>
            <a:spLocks noGrp="1"/>
          </p:cNvSpPr>
          <p:nvPr>
            <p:ph type="title"/>
          </p:nvPr>
        </p:nvSpPr>
        <p:spPr>
          <a:xfrm>
            <a:off x="838200" y="-93505"/>
            <a:ext cx="10515600" cy="1325563"/>
          </a:xfrm>
        </p:spPr>
        <p:txBody>
          <a:bodyPr>
            <a:normAutofit/>
          </a:bodyPr>
          <a:lstStyle/>
          <a:p>
            <a:pPr algn="ctr"/>
            <a:r>
              <a:rPr lang="en-GB" sz="2800" b="1"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Effectiveness of digital technology adoption</a:t>
            </a:r>
            <a:endParaRPr lang="en-ZA" sz="2800" dirty="0">
              <a:solidFill>
                <a:srgbClr val="002060"/>
              </a:solidFill>
            </a:endParaRPr>
          </a:p>
        </p:txBody>
      </p:sp>
      <p:graphicFrame>
        <p:nvGraphicFramePr>
          <p:cNvPr id="4" name="Content Placeholder 3">
            <a:extLst>
              <a:ext uri="{FF2B5EF4-FFF2-40B4-BE49-F238E27FC236}">
                <a16:creationId xmlns:a16="http://schemas.microsoft.com/office/drawing/2014/main" id="{83E45AC2-3A6D-4D46-B4CA-27A6C72336A9}"/>
              </a:ext>
            </a:extLst>
          </p:cNvPr>
          <p:cNvGraphicFramePr>
            <a:graphicFrameLocks noGrp="1"/>
          </p:cNvGraphicFramePr>
          <p:nvPr>
            <p:ph idx="1"/>
          </p:nvPr>
        </p:nvGraphicFramePr>
        <p:xfrm>
          <a:off x="200025" y="2971598"/>
          <a:ext cx="5731510" cy="1078548"/>
        </p:xfrm>
        <a:graphic>
          <a:graphicData uri="http://schemas.openxmlformats.org/drawingml/2006/table">
            <a:tbl>
              <a:tblPr firstRow="1" firstCol="1" bandRow="1"/>
              <a:tblGrid>
                <a:gridCol w="5731510">
                  <a:extLst>
                    <a:ext uri="{9D8B030D-6E8A-4147-A177-3AD203B41FA5}">
                      <a16:colId xmlns:a16="http://schemas.microsoft.com/office/drawing/2014/main" val="677824938"/>
                    </a:ext>
                  </a:extLst>
                </a:gridCol>
              </a:tblGrid>
              <a:tr h="0">
                <a:tc>
                  <a:txBody>
                    <a:bodyPr/>
                    <a:lstStyle/>
                    <a:p>
                      <a:pPr>
                        <a:lnSpc>
                          <a:spcPct val="150000"/>
                        </a:lnSpc>
                      </a:pPr>
                      <a:r>
                        <a:rPr lang="en-GB" sz="1200" b="1" dirty="0">
                          <a:effectLst/>
                          <a:latin typeface="Arial Narrow" panose="020B0606020202030204" pitchFamily="34" charset="0"/>
                          <a:cs typeface="Times New Roman" panose="02020603050405020304" pitchFamily="18" charset="0"/>
                        </a:rPr>
                        <a:t> </a:t>
                      </a:r>
                      <a:endParaRPr lang="en-ZA" sz="1100" dirty="0">
                        <a:effectLst/>
                        <a:latin typeface="Calibri" panose="020F0502020204030204" pitchFamily="34" charset="0"/>
                        <a:cs typeface="Times New Roman" panose="02020603050405020304" pitchFamily="18" charset="0"/>
                      </a:endParaRPr>
                    </a:p>
                    <a:p>
                      <a:pPr>
                        <a:lnSpc>
                          <a:spcPct val="150000"/>
                        </a:lnSpc>
                      </a:pPr>
                      <a:r>
                        <a:rPr lang="en-GB" sz="1400" b="1" dirty="0">
                          <a:effectLst/>
                          <a:latin typeface="Arial Narrow" panose="020B0606020202030204" pitchFamily="34" charset="0"/>
                          <a:cs typeface="Times New Roman" panose="02020603050405020304" pitchFamily="18" charset="0"/>
                        </a:rPr>
                        <a:t>Survey respondents’ dataset (C): Data technology effectiveness </a:t>
                      </a:r>
                      <a:endParaRPr lang="en-ZA" sz="1400" b="1" dirty="0">
                        <a:effectLst/>
                        <a:latin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1343647"/>
                  </a:ext>
                </a:extLst>
              </a:tr>
              <a:tr h="0">
                <a:tc>
                  <a:txBody>
                    <a:bodyPr/>
                    <a:lstStyle/>
                    <a:p>
                      <a:pPr>
                        <a:lnSpc>
                          <a:spcPct val="150000"/>
                        </a:lnSpc>
                      </a:pPr>
                      <a:r>
                        <a:rPr lang="en-GB" sz="1200" b="1" dirty="0">
                          <a:effectLst/>
                          <a:latin typeface="Arial Narrow" panose="020B0606020202030204" pitchFamily="34" charset="0"/>
                          <a:cs typeface="Times New Roman" panose="02020603050405020304" pitchFamily="18" charset="0"/>
                        </a:rPr>
                        <a:t> </a:t>
                      </a:r>
                      <a:endParaRPr lang="en-ZA" sz="1100" dirty="0">
                        <a:effectLst/>
                        <a:latin typeface="Calibri" panose="020F0502020204030204" pitchFamily="34" charset="0"/>
                        <a:cs typeface="Times New Roman" panose="02020603050405020304" pitchFamily="18" charset="0"/>
                      </a:endParaRPr>
                    </a:p>
                    <a:p>
                      <a:pPr>
                        <a:lnSpc>
                          <a:spcPct val="150000"/>
                        </a:lnSpc>
                      </a:pPr>
                      <a:r>
                        <a:rPr lang="en-GB" sz="1200" b="1" dirty="0">
                          <a:effectLst/>
                          <a:latin typeface="Arial Narrow" panose="020B0606020202030204" pitchFamily="34" charset="0"/>
                          <a:cs typeface="Times New Roman" panose="02020603050405020304" pitchFamily="18" charset="0"/>
                        </a:rPr>
                        <a:t> </a:t>
                      </a:r>
                      <a:endParaRPr lang="en-ZA" sz="1100" dirty="0">
                        <a:effectLst/>
                        <a:latin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779901864"/>
                  </a:ext>
                </a:extLst>
              </a:tr>
            </a:tbl>
          </a:graphicData>
        </a:graphic>
      </p:graphicFrame>
      <p:graphicFrame>
        <p:nvGraphicFramePr>
          <p:cNvPr id="5" name="Chart 4">
            <a:extLst>
              <a:ext uri="{FF2B5EF4-FFF2-40B4-BE49-F238E27FC236}">
                <a16:creationId xmlns:a16="http://schemas.microsoft.com/office/drawing/2014/main" id="{C730D1E3-666F-6201-2673-A4F01C7250B3}"/>
              </a:ext>
            </a:extLst>
          </p:cNvPr>
          <p:cNvGraphicFramePr/>
          <p:nvPr/>
        </p:nvGraphicFramePr>
        <p:xfrm>
          <a:off x="200025" y="796558"/>
          <a:ext cx="8686800" cy="25285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50A94FE6-EBF7-333B-DF2A-7F266778D02A}"/>
              </a:ext>
            </a:extLst>
          </p:cNvPr>
          <p:cNvGraphicFramePr/>
          <p:nvPr/>
        </p:nvGraphicFramePr>
        <p:xfrm>
          <a:off x="3208655" y="3531858"/>
          <a:ext cx="8429625" cy="239203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0767739B-D2E4-4BE2-AA03-621E6D0B6E1B}"/>
              </a:ext>
            </a:extLst>
          </p:cNvPr>
          <p:cNvSpPr/>
          <p:nvPr/>
        </p:nvSpPr>
        <p:spPr>
          <a:xfrm>
            <a:off x="5562600" y="5810672"/>
            <a:ext cx="4523995" cy="380425"/>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b="1" kern="1200" dirty="0">
                <a:solidFill>
                  <a:prstClr val="black"/>
                </a:solidFill>
                <a:latin typeface="Arial Narrow" panose="020B0606020202030204" pitchFamily="34" charset="0"/>
                <a:ea typeface="+mn-ea"/>
                <a:cs typeface="Times New Roman" panose="02020603050405020304" pitchFamily="18" charset="0"/>
              </a:rPr>
              <a:t>D</a:t>
            </a:r>
            <a:r>
              <a:rPr lang="en-US" sz="1400" b="1" kern="1200" dirty="0" err="1">
                <a:solidFill>
                  <a:prstClr val="black"/>
                </a:solidFill>
                <a:latin typeface="Arial Narrow" panose="020B0606020202030204" pitchFamily="34" charset="0"/>
                <a:ea typeface="+mn-ea"/>
                <a:cs typeface="Times New Roman" panose="02020603050405020304" pitchFamily="18" charset="0"/>
              </a:rPr>
              <a:t>igital</a:t>
            </a:r>
            <a:r>
              <a:rPr lang="en-US" sz="1400" b="1" kern="1200" dirty="0">
                <a:solidFill>
                  <a:prstClr val="black"/>
                </a:solidFill>
                <a:latin typeface="Arial Narrow" panose="020B0606020202030204" pitchFamily="34" charset="0"/>
                <a:ea typeface="+mn-ea"/>
                <a:cs typeface="Times New Roman" panose="02020603050405020304" pitchFamily="18" charset="0"/>
              </a:rPr>
              <a:t> ecosystem analysis (C): Data technology effectiveness</a:t>
            </a:r>
            <a:endParaRPr lang="en-ZA" sz="1400" b="1" kern="1200" dirty="0">
              <a:solidFill>
                <a:prstClr val="black"/>
              </a:solidFill>
              <a:latin typeface="Calibri" panose="020F05020202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823181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4A17A-4CFE-4DD2-8639-34A6B28B5670}"/>
              </a:ext>
            </a:extLst>
          </p:cNvPr>
          <p:cNvSpPr>
            <a:spLocks noGrp="1"/>
          </p:cNvSpPr>
          <p:nvPr>
            <p:ph idx="1"/>
          </p:nvPr>
        </p:nvSpPr>
        <p:spPr>
          <a:xfrm>
            <a:off x="762000" y="1676400"/>
            <a:ext cx="10515600" cy="3889375"/>
          </a:xfrm>
        </p:spPr>
        <p:txBody>
          <a:bodyPr>
            <a:normAutofit/>
          </a:bodyPr>
          <a:lstStyle/>
          <a:p>
            <a:pPr marL="0" indent="0" algn="ctr">
              <a:buNone/>
            </a:pPr>
            <a:r>
              <a:rPr lang="en-US" sz="8000" b="1" dirty="0">
                <a:effectLst>
                  <a:outerShdw blurRad="38100" dist="38100" dir="2700000" algn="tl">
                    <a:srgbClr val="000000">
                      <a:alpha val="43137"/>
                    </a:srgbClr>
                  </a:outerShdw>
                </a:effectLst>
              </a:rPr>
              <a:t>QUALITATIVE RESULTS</a:t>
            </a:r>
          </a:p>
          <a:p>
            <a:pPr marL="0" lvl="0" indent="0" algn="ctr">
              <a:buNone/>
            </a:pPr>
            <a:r>
              <a:rPr lang="en-ZA" b="1" dirty="0">
                <a:solidFill>
                  <a:prstClr val="black"/>
                </a:solidFill>
                <a:latin typeface="Arial Narrow" panose="020B0606020202030204" pitchFamily="34" charset="0"/>
              </a:rPr>
              <a:t>Digital Technology in South Africa’s Niche Tourism: Events and Limited </a:t>
            </a:r>
            <a:r>
              <a:rPr lang="en-ZA" b="1" dirty="0" err="1">
                <a:solidFill>
                  <a:prstClr val="black"/>
                </a:solidFill>
                <a:latin typeface="Arial Narrow" panose="020B0606020202030204" pitchFamily="34" charset="0"/>
              </a:rPr>
              <a:t>Payout</a:t>
            </a:r>
            <a:r>
              <a:rPr lang="en-ZA" b="1" dirty="0">
                <a:solidFill>
                  <a:prstClr val="black"/>
                </a:solidFill>
                <a:latin typeface="Arial Narrow" panose="020B0606020202030204" pitchFamily="34" charset="0"/>
              </a:rPr>
              <a:t> Machines</a:t>
            </a:r>
            <a:endParaRPr lang="en-ZA" dirty="0">
              <a:solidFill>
                <a:prstClr val="black"/>
              </a:solidFill>
            </a:endParaRPr>
          </a:p>
          <a:p>
            <a:pPr marL="0" indent="0" algn="ctr">
              <a:buNone/>
            </a:pPr>
            <a:endParaRPr lang="en-ZA" sz="8000" b="1" dirty="0">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9B510D4B-39D0-4657-B438-2C8F95DD4230}"/>
              </a:ext>
            </a:extLst>
          </p:cNvPr>
          <p:cNvSpPr/>
          <p:nvPr/>
        </p:nvSpPr>
        <p:spPr>
          <a:xfrm>
            <a:off x="7421881" y="0"/>
            <a:ext cx="45719" cy="5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2588437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DB61-833B-487F-9E6B-405C677D8902}"/>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Purposive Intensity Sampling</a:t>
            </a:r>
          </a:p>
        </p:txBody>
      </p:sp>
      <p:pic>
        <p:nvPicPr>
          <p:cNvPr id="4" name="Content Placeholder 3">
            <a:extLst>
              <a:ext uri="{FF2B5EF4-FFF2-40B4-BE49-F238E27FC236}">
                <a16:creationId xmlns:a16="http://schemas.microsoft.com/office/drawing/2014/main" id="{E57A9F56-76F3-49FA-9E99-B6C1C552234D}"/>
              </a:ext>
            </a:extLst>
          </p:cNvPr>
          <p:cNvPicPr>
            <a:picLocks noGrp="1" noChangeAspect="1"/>
          </p:cNvPicPr>
          <p:nvPr>
            <p:ph idx="1"/>
          </p:nvPr>
        </p:nvPicPr>
        <p:blipFill>
          <a:blip r:embed="rId2"/>
          <a:stretch>
            <a:fillRect/>
          </a:stretch>
        </p:blipFill>
        <p:spPr>
          <a:xfrm>
            <a:off x="1447800" y="1679329"/>
            <a:ext cx="9372600" cy="4216246"/>
          </a:xfrm>
          <a:prstGeom prst="rect">
            <a:avLst/>
          </a:prstGeom>
        </p:spPr>
      </p:pic>
    </p:spTree>
    <p:extLst>
      <p:ext uri="{BB962C8B-B14F-4D97-AF65-F5344CB8AC3E}">
        <p14:creationId xmlns:p14="http://schemas.microsoft.com/office/powerpoint/2010/main" val="939934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6B8C8002-8BB8-4323-949E-2FF15ABF4BA6}"/>
              </a:ext>
            </a:extLst>
          </p:cNvPr>
          <p:cNvSpPr>
            <a:spLocks noChangeArrowheads="1"/>
          </p:cNvSpPr>
          <p:nvPr/>
        </p:nvSpPr>
        <p:spPr bwMode="auto">
          <a:xfrm>
            <a:off x="0" y="3216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aphicFrame>
        <p:nvGraphicFramePr>
          <p:cNvPr id="13" name="Chart 12">
            <a:extLst>
              <a:ext uri="{FF2B5EF4-FFF2-40B4-BE49-F238E27FC236}">
                <a16:creationId xmlns:a16="http://schemas.microsoft.com/office/drawing/2014/main" id="{43614098-E996-40FD-8FAB-12CB6507AB03}"/>
              </a:ext>
            </a:extLst>
          </p:cNvPr>
          <p:cNvGraphicFramePr/>
          <p:nvPr>
            <p:extLst/>
          </p:nvPr>
        </p:nvGraphicFramePr>
        <p:xfrm>
          <a:off x="-171450" y="1597171"/>
          <a:ext cx="5562600" cy="3442614"/>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B8DD8323-403C-47EE-A8D5-F4D3D0E312A9}"/>
              </a:ext>
            </a:extLst>
          </p:cNvPr>
          <p:cNvPicPr>
            <a:picLocks noChangeAspect="1"/>
          </p:cNvPicPr>
          <p:nvPr/>
        </p:nvPicPr>
        <p:blipFill>
          <a:blip r:embed="rId4"/>
          <a:stretch>
            <a:fillRect/>
          </a:stretch>
        </p:blipFill>
        <p:spPr>
          <a:xfrm>
            <a:off x="5562600" y="194669"/>
            <a:ext cx="3892539" cy="2919404"/>
          </a:xfrm>
          <a:prstGeom prst="rect">
            <a:avLst/>
          </a:prstGeom>
        </p:spPr>
      </p:pic>
      <p:pic>
        <p:nvPicPr>
          <p:cNvPr id="3" name="Picture 2">
            <a:extLst>
              <a:ext uri="{FF2B5EF4-FFF2-40B4-BE49-F238E27FC236}">
                <a16:creationId xmlns:a16="http://schemas.microsoft.com/office/drawing/2014/main" id="{14B68EC7-308E-4689-90F9-E41D283C70B2}"/>
              </a:ext>
            </a:extLst>
          </p:cNvPr>
          <p:cNvPicPr>
            <a:picLocks noChangeAspect="1"/>
          </p:cNvPicPr>
          <p:nvPr/>
        </p:nvPicPr>
        <p:blipFill>
          <a:blip r:embed="rId5"/>
          <a:stretch>
            <a:fillRect/>
          </a:stretch>
        </p:blipFill>
        <p:spPr>
          <a:xfrm>
            <a:off x="7283439" y="3318478"/>
            <a:ext cx="4343400" cy="2798152"/>
          </a:xfrm>
          <a:prstGeom prst="rect">
            <a:avLst/>
          </a:prstGeom>
        </p:spPr>
      </p:pic>
      <p:sp>
        <p:nvSpPr>
          <p:cNvPr id="7" name="Title 1">
            <a:extLst>
              <a:ext uri="{FF2B5EF4-FFF2-40B4-BE49-F238E27FC236}">
                <a16:creationId xmlns:a16="http://schemas.microsoft.com/office/drawing/2014/main" id="{0205C58D-B6D6-4DF3-B42D-8398CDD7205E}"/>
              </a:ext>
            </a:extLst>
          </p:cNvPr>
          <p:cNvSpPr>
            <a:spLocks noGrp="1"/>
          </p:cNvSpPr>
          <p:nvPr>
            <p:ph type="title"/>
          </p:nvPr>
        </p:nvSpPr>
        <p:spPr>
          <a:xfrm>
            <a:off x="228600" y="78588"/>
            <a:ext cx="10287000" cy="1325563"/>
          </a:xfrm>
        </p:spPr>
        <p:txBody>
          <a:bodyPr>
            <a:normAutofit/>
          </a:bodyPr>
          <a:lstStyle/>
          <a:p>
            <a:r>
              <a:rPr lang="en-US" b="1" dirty="0">
                <a:solidFill>
                  <a:prstClr val="black"/>
                </a:solidFill>
                <a:latin typeface="Arial" panose="020B0604020202020204" pitchFamily="34" charset="0"/>
                <a:cs typeface="Arial" panose="020B0604020202020204" pitchFamily="34" charset="0"/>
              </a:rPr>
              <a:t>LPM niche SMME’s</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056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0DAF-A747-4936-85F8-06AB18DCB4A3}"/>
              </a:ext>
            </a:extLst>
          </p:cNvPr>
          <p:cNvSpPr>
            <a:spLocks noGrp="1"/>
          </p:cNvSpPr>
          <p:nvPr>
            <p:ph type="title"/>
          </p:nvPr>
        </p:nvSpPr>
        <p:spPr>
          <a:xfrm>
            <a:off x="609600" y="0"/>
            <a:ext cx="10515599" cy="1325563"/>
          </a:xfrm>
        </p:spPr>
        <p:txBody>
          <a:bodyPr/>
          <a:lstStyle/>
          <a:p>
            <a:pPr algn="ctr"/>
            <a:r>
              <a:rPr lang="en-US" b="1" dirty="0">
                <a:latin typeface="Arial" panose="020B0604020202020204" pitchFamily="34" charset="0"/>
                <a:cs typeface="Arial" panose="020B0604020202020204" pitchFamily="34" charset="0"/>
              </a:rPr>
              <a:t>Niche tourism SMMES in South Africa</a:t>
            </a:r>
            <a:endParaRPr lang="en-ZA" b="1" dirty="0">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6BA88A77-BD04-4650-8119-60A964CEB7B0}"/>
              </a:ext>
            </a:extLst>
          </p:cNvPr>
          <p:cNvGraphicFramePr/>
          <p:nvPr>
            <p:extLst>
              <p:ext uri="{D42A27DB-BD31-4B8C-83A1-F6EECF244321}">
                <p14:modId xmlns:p14="http://schemas.microsoft.com/office/powerpoint/2010/main" val="3521694073"/>
              </p:ext>
            </p:extLst>
          </p:nvPr>
        </p:nvGraphicFramePr>
        <p:xfrm>
          <a:off x="-380999" y="1312333"/>
          <a:ext cx="10515599" cy="4461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911AC4A1-CC8F-4425-9A12-AD507DE7EECD}"/>
              </a:ext>
            </a:extLst>
          </p:cNvPr>
          <p:cNvGraphicFramePr/>
          <p:nvPr>
            <p:extLst>
              <p:ext uri="{D42A27DB-BD31-4B8C-83A1-F6EECF244321}">
                <p14:modId xmlns:p14="http://schemas.microsoft.com/office/powerpoint/2010/main" val="90187602"/>
              </p:ext>
            </p:extLst>
          </p:nvPr>
        </p:nvGraphicFramePr>
        <p:xfrm>
          <a:off x="9601200" y="2286000"/>
          <a:ext cx="2059708" cy="251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0178540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5FA0-18C0-4A2C-B78F-8FF9053917FF}"/>
              </a:ext>
            </a:extLst>
          </p:cNvPr>
          <p:cNvSpPr>
            <a:spLocks noGrp="1"/>
          </p:cNvSpPr>
          <p:nvPr>
            <p:ph type="title"/>
          </p:nvPr>
        </p:nvSpPr>
        <p:spPr>
          <a:xfrm>
            <a:off x="1066800" y="365125"/>
            <a:ext cx="10287000" cy="1325563"/>
          </a:xfrm>
        </p:spPr>
        <p:txBody>
          <a:bodyPr>
            <a:normAutofit/>
          </a:bodyPr>
          <a:lstStyle/>
          <a:p>
            <a:r>
              <a:rPr lang="en-US" b="1" dirty="0">
                <a:solidFill>
                  <a:prstClr val="black"/>
                </a:solidFill>
                <a:latin typeface="Arial" panose="020B0604020202020204" pitchFamily="34" charset="0"/>
                <a:cs typeface="Arial" panose="020B0604020202020204" pitchFamily="34" charset="0"/>
              </a:rPr>
              <a:t>Events niche SMME’s</a:t>
            </a:r>
            <a:endParaRPr lang="en-ZA" b="1"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D570009B-F5E6-9172-2B80-A5F3CF7CCC99}"/>
              </a:ext>
            </a:extLst>
          </p:cNvPr>
          <p:cNvPicPr>
            <a:picLocks noGrp="1" noChangeAspect="1"/>
          </p:cNvPicPr>
          <p:nvPr>
            <p:ph idx="1"/>
          </p:nvPr>
        </p:nvPicPr>
        <p:blipFill>
          <a:blip r:embed="rId2"/>
          <a:stretch>
            <a:fillRect/>
          </a:stretch>
        </p:blipFill>
        <p:spPr>
          <a:xfrm>
            <a:off x="1066800" y="1690688"/>
            <a:ext cx="9296400" cy="3948112"/>
          </a:xfrm>
        </p:spPr>
      </p:pic>
    </p:spTree>
    <p:extLst>
      <p:ext uri="{BB962C8B-B14F-4D97-AF65-F5344CB8AC3E}">
        <p14:creationId xmlns:p14="http://schemas.microsoft.com/office/powerpoint/2010/main" val="1978533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BF476C2-42C4-447E-B955-D838B26F0506}"/>
              </a:ext>
            </a:extLst>
          </p:cNvPr>
          <p:cNvGraphicFramePr>
            <a:graphicFrameLocks noGrp="1"/>
          </p:cNvGraphicFramePr>
          <p:nvPr>
            <p:ph idx="1"/>
            <p:extLst/>
          </p:nvPr>
        </p:nvGraphicFramePr>
        <p:xfrm>
          <a:off x="609600" y="95942"/>
          <a:ext cx="10972800" cy="6666116"/>
        </p:xfrm>
        <a:graphic>
          <a:graphicData uri="http://schemas.openxmlformats.org/drawingml/2006/table">
            <a:tbl>
              <a:tblPr firstRow="1" firstCol="1" lastRow="1" lastCol="1" bandRow="1" bandCol="1"/>
              <a:tblGrid>
                <a:gridCol w="4267200">
                  <a:extLst>
                    <a:ext uri="{9D8B030D-6E8A-4147-A177-3AD203B41FA5}">
                      <a16:colId xmlns:a16="http://schemas.microsoft.com/office/drawing/2014/main" val="3730686702"/>
                    </a:ext>
                  </a:extLst>
                </a:gridCol>
                <a:gridCol w="3124200">
                  <a:extLst>
                    <a:ext uri="{9D8B030D-6E8A-4147-A177-3AD203B41FA5}">
                      <a16:colId xmlns:a16="http://schemas.microsoft.com/office/drawing/2014/main" val="487336703"/>
                    </a:ext>
                  </a:extLst>
                </a:gridCol>
                <a:gridCol w="3581400">
                  <a:extLst>
                    <a:ext uri="{9D8B030D-6E8A-4147-A177-3AD203B41FA5}">
                      <a16:colId xmlns:a16="http://schemas.microsoft.com/office/drawing/2014/main" val="3399200221"/>
                    </a:ext>
                  </a:extLst>
                </a:gridCol>
              </a:tblGrid>
              <a:tr h="304800">
                <a:tc>
                  <a:txBody>
                    <a:bodyPr/>
                    <a:lstStyle/>
                    <a:p>
                      <a:pPr algn="just">
                        <a:lnSpc>
                          <a:spcPct val="150000"/>
                        </a:lnSpc>
                      </a:pPr>
                      <a:r>
                        <a:rPr lang="en-GB" sz="1200" b="1" dirty="0">
                          <a:effectLst/>
                          <a:latin typeface="Arial Narrow" panose="020B0606020202030204" pitchFamily="34" charset="0"/>
                          <a:cs typeface="Times New Roman" panose="02020603050405020304" pitchFamily="18" charset="0"/>
                        </a:rPr>
                        <a:t>Type of business operation</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b="1" dirty="0" err="1">
                          <a:effectLst/>
                          <a:latin typeface="Arial Narrow" panose="020B0606020202030204" pitchFamily="34" charset="0"/>
                          <a:cs typeface="Times New Roman" panose="02020603050405020304" pitchFamily="18" charset="0"/>
                        </a:rPr>
                        <a:t>Yearsof</a:t>
                      </a:r>
                      <a:r>
                        <a:rPr lang="en-GB" sz="1200" b="1" dirty="0">
                          <a:effectLst/>
                          <a:latin typeface="Arial Narrow" panose="020B0606020202030204" pitchFamily="34" charset="0"/>
                          <a:cs typeface="Times New Roman" panose="02020603050405020304" pitchFamily="18" charset="0"/>
                        </a:rPr>
                        <a:t> Business Operation</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b="1">
                          <a:effectLst/>
                          <a:latin typeface="Arial Narrow" panose="020B0606020202030204" pitchFamily="34" charset="0"/>
                          <a:cs typeface="Times New Roman" panose="02020603050405020304" pitchFamily="18" charset="0"/>
                        </a:rPr>
                        <a:t>No. of Employees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921192"/>
                  </a:ext>
                </a:extLst>
              </a:tr>
              <a:tr h="108130">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All events </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3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Not Specified</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502373"/>
                  </a:ext>
                </a:extLst>
              </a:tr>
              <a:tr h="108130">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All events</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13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8 Permanent</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605658"/>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Mobile and virtual events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10 Years</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20 Employees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065083"/>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Marketing and consulting</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1 Year</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1 Employee</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692048"/>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Handling of business events- conferences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6 Years</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50 - 60 Employees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018852"/>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Trading</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13 Years</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8 Employees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889124"/>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Exclusive, venue and event operations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7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Not Specified</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864611"/>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Marketing, event and safety planning</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5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3 Employees</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9671342"/>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Corporate and private events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3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2- 5 Employees</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560389"/>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Meeting, Incentive, Conferences and Events (MICE)</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3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2 Part-Time Employees</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220878"/>
                  </a:ext>
                </a:extLst>
              </a:tr>
              <a:tr h="229366">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Event, PCO services, Health and Safety and Risk Assessment</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15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4 Permanent and 320 Part Time</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1053611"/>
                  </a:ext>
                </a:extLst>
              </a:tr>
              <a:tr h="229366">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Cultural Tourism focusing on Music and Arts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5 and 4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10 Permanent and 20 Part Time</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1278034"/>
                  </a:ext>
                </a:extLst>
              </a:tr>
              <a:tr h="229366">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Culinary convenience company</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7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4 Permanent and 8 Part Time</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023803"/>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Catering company</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8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2-3 Employees</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649746"/>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Events and Equipment Hire</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7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Not Specified</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753986"/>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All events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20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2 Employees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66374"/>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Decor and Catering</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4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4 Employees</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816650"/>
                  </a:ext>
                </a:extLst>
              </a:tr>
              <a:tr h="229366">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Event Management amd PCO Services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15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4 Permanent and 320 Part Time</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574141"/>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Festival organizers (afrobeats)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10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10 Permanent</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253490"/>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Tradition food vendor</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2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Not Specified</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4014633"/>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Mobile kitchen fast food</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2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5 Employees</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233768"/>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Kitchen and Takeaways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4 Months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2 Employees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939825"/>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Fast food</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Not Mentioned</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2 Employees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094626"/>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Fast food</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6 Months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4 Employees</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368841"/>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Attraction management (fast paced rides)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19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9 Employees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3755831"/>
                  </a:ext>
                </a:extLst>
              </a:tr>
              <a:tr h="108130">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Braai catering</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a:effectLst/>
                          <a:latin typeface="Arial Narrow" panose="020B0606020202030204" pitchFamily="34" charset="0"/>
                          <a:cs typeface="Times New Roman" panose="02020603050405020304" pitchFamily="18" charset="0"/>
                        </a:rPr>
                        <a:t>2 Years</a:t>
                      </a:r>
                      <a:endParaRPr lang="en-ZA" sz="120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200" dirty="0">
                          <a:effectLst/>
                          <a:latin typeface="Arial Narrow" panose="020B0606020202030204" pitchFamily="34" charset="0"/>
                          <a:cs typeface="Times New Roman" panose="02020603050405020304" pitchFamily="18" charset="0"/>
                        </a:rPr>
                        <a:t>4 Employees</a:t>
                      </a:r>
                      <a:endParaRPr lang="en-ZA" sz="1200" dirty="0">
                        <a:effectLst/>
                        <a:latin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897876"/>
                  </a:ext>
                </a:extLst>
              </a:tr>
            </a:tbl>
          </a:graphicData>
        </a:graphic>
      </p:graphicFrame>
    </p:spTree>
    <p:extLst>
      <p:ext uri="{BB962C8B-B14F-4D97-AF65-F5344CB8AC3E}">
        <p14:creationId xmlns:p14="http://schemas.microsoft.com/office/powerpoint/2010/main" val="1698153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A1E487-4F58-4884-9FB3-410CBC2E2BBB}"/>
              </a:ext>
            </a:extLst>
          </p:cNvPr>
          <p:cNvGraphicFramePr>
            <a:graphicFrameLocks noGrp="1"/>
          </p:cNvGraphicFramePr>
          <p:nvPr>
            <p:ph idx="1"/>
            <p:extLst/>
          </p:nvPr>
        </p:nvGraphicFramePr>
        <p:xfrm>
          <a:off x="152400" y="1825625"/>
          <a:ext cx="6248400" cy="3889375"/>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cx2="http://schemas.microsoft.com/office/drawing/2015/10/21/chartex">
        <mc:Choice Requires="cx2">
          <p:graphicFrame>
            <p:nvGraphicFramePr>
              <p:cNvPr id="5" name="Chart 4">
                <a:extLst>
                  <a:ext uri="{FF2B5EF4-FFF2-40B4-BE49-F238E27FC236}">
                    <a16:creationId xmlns:a16="http://schemas.microsoft.com/office/drawing/2014/main" id="{ED712C2B-E8B2-4385-A84F-EBF8D2D59BB4}"/>
                  </a:ext>
                </a:extLst>
              </p:cNvPr>
              <p:cNvGraphicFramePr/>
              <p:nvPr>
                <p:extLst/>
              </p:nvPr>
            </p:nvGraphicFramePr>
            <p:xfrm>
              <a:off x="6781800" y="2057400"/>
              <a:ext cx="5257800" cy="320040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5" name="Chart 4">
                <a:extLst>
                  <a:ext uri="{FF2B5EF4-FFF2-40B4-BE49-F238E27FC236}">
                    <a16:creationId xmlns:a16="http://schemas.microsoft.com/office/drawing/2014/main" id="{ED712C2B-E8B2-4385-A84F-EBF8D2D59BB4}"/>
                  </a:ext>
                </a:extLst>
              </p:cNvPr>
              <p:cNvPicPr>
                <a:picLocks noGrp="1" noRot="1" noChangeAspect="1" noMove="1" noResize="1" noEditPoints="1" noAdjustHandles="1" noChangeArrowheads="1" noChangeShapeType="1"/>
              </p:cNvPicPr>
              <p:nvPr/>
            </p:nvPicPr>
            <p:blipFill>
              <a:blip r:embed="rId5"/>
              <a:stretch>
                <a:fillRect/>
              </a:stretch>
            </p:blipFill>
            <p:spPr>
              <a:xfrm>
                <a:off x="6781800" y="2057400"/>
                <a:ext cx="5257800" cy="3200400"/>
              </a:xfrm>
              <a:prstGeom prst="rect">
                <a:avLst/>
              </a:prstGeom>
            </p:spPr>
          </p:pic>
        </mc:Fallback>
      </mc:AlternateContent>
      <p:sp>
        <p:nvSpPr>
          <p:cNvPr id="6" name="Title 1">
            <a:extLst>
              <a:ext uri="{FF2B5EF4-FFF2-40B4-BE49-F238E27FC236}">
                <a16:creationId xmlns:a16="http://schemas.microsoft.com/office/drawing/2014/main" id="{70E9AB8A-08CB-4157-A010-BC7BF70D2E48}"/>
              </a:ext>
            </a:extLst>
          </p:cNvPr>
          <p:cNvSpPr>
            <a:spLocks noGrp="1"/>
          </p:cNvSpPr>
          <p:nvPr>
            <p:ph type="title"/>
          </p:nvPr>
        </p:nvSpPr>
        <p:spPr>
          <a:xfrm>
            <a:off x="838200" y="365125"/>
            <a:ext cx="10515600" cy="1325563"/>
          </a:xfrm>
        </p:spPr>
        <p:txBody>
          <a:bodyPr>
            <a:normAutofit/>
          </a:bodyPr>
          <a:lstStyle/>
          <a:p>
            <a:r>
              <a:rPr lang="en-US" b="1" dirty="0">
                <a:solidFill>
                  <a:prstClr val="black"/>
                </a:solidFill>
                <a:latin typeface="Arial" panose="020B0604020202020204" pitchFamily="34" charset="0"/>
                <a:cs typeface="Arial" panose="020B0604020202020204" pitchFamily="34" charset="0"/>
              </a:rPr>
              <a:t>LPM Demographics</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793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B8D733A-17ED-4002-BE63-DE47A538A7E5}"/>
              </a:ext>
            </a:extLst>
          </p:cNvPr>
          <p:cNvPicPr>
            <a:picLocks noGrp="1"/>
          </p:cNvPicPr>
          <p:nvPr>
            <p:ph idx="1"/>
          </p:nvPr>
        </p:nvPicPr>
        <p:blipFill>
          <a:blip r:embed="rId3"/>
          <a:stretch>
            <a:fillRect/>
          </a:stretch>
        </p:blipFill>
        <p:spPr>
          <a:xfrm>
            <a:off x="990600" y="1447801"/>
            <a:ext cx="9906000" cy="4724400"/>
          </a:xfrm>
          <a:prstGeom prst="rect">
            <a:avLst/>
          </a:prstGeom>
        </p:spPr>
      </p:pic>
      <p:sp>
        <p:nvSpPr>
          <p:cNvPr id="2" name="Title 1">
            <a:extLst>
              <a:ext uri="{FF2B5EF4-FFF2-40B4-BE49-F238E27FC236}">
                <a16:creationId xmlns:a16="http://schemas.microsoft.com/office/drawing/2014/main" id="{4F6FAC58-9C75-4D9C-B6B7-C5E6715076BC}"/>
              </a:ext>
            </a:extLst>
          </p:cNvPr>
          <p:cNvSpPr>
            <a:spLocks noGrp="1"/>
          </p:cNvSpPr>
          <p:nvPr>
            <p:ph type="title"/>
          </p:nvPr>
        </p:nvSpPr>
        <p:spPr>
          <a:xfrm>
            <a:off x="381000" y="365125"/>
            <a:ext cx="11658600" cy="1325563"/>
          </a:xfrm>
        </p:spPr>
        <p:txBody>
          <a:bodyPr>
            <a:normAutofit fontScale="90000"/>
          </a:bodyPr>
          <a:lstStyle/>
          <a:p>
            <a:pPr algn="ctr"/>
            <a:r>
              <a:rPr lang="en-US" b="1" dirty="0">
                <a:latin typeface="Arial" panose="020B0604020202020204" pitchFamily="34" charset="0"/>
                <a:cs typeface="Arial" panose="020B0604020202020204" pitchFamily="34" charset="0"/>
              </a:rPr>
              <a:t>Benefits of digital technology adoption within the Limited payout machines and events niche area in South Africa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349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5FA0-18C0-4A2C-B78F-8FF9053917FF}"/>
              </a:ext>
            </a:extLst>
          </p:cNvPr>
          <p:cNvSpPr>
            <a:spLocks noGrp="1"/>
          </p:cNvSpPr>
          <p:nvPr>
            <p:ph type="title"/>
          </p:nvPr>
        </p:nvSpPr>
        <p:spPr>
          <a:xfrm>
            <a:off x="304800" y="365125"/>
            <a:ext cx="11049000" cy="1325563"/>
          </a:xfrm>
        </p:spPr>
        <p:txBody>
          <a:bodyPr>
            <a:normAutofit fontScale="90000"/>
          </a:bodyPr>
          <a:lstStyle/>
          <a:p>
            <a:r>
              <a:rPr lang="en-US" b="1" dirty="0">
                <a:solidFill>
                  <a:prstClr val="black"/>
                </a:solidFill>
                <a:latin typeface="Arial" panose="020B0604020202020204" pitchFamily="34" charset="0"/>
                <a:cs typeface="Arial" panose="020B0604020202020204" pitchFamily="34" charset="0"/>
              </a:rPr>
              <a:t>Benefits of digital technology adoption within the events niche area in South Africa </a:t>
            </a:r>
            <a:endParaRPr lang="en-ZA" b="1" dirty="0">
              <a:latin typeface="Arial" panose="020B0604020202020204" pitchFamily="34" charset="0"/>
              <a:cs typeface="Arial" panose="020B0604020202020204" pitchFamily="34" charset="0"/>
            </a:endParaRPr>
          </a:p>
        </p:txBody>
      </p:sp>
      <p:pic>
        <p:nvPicPr>
          <p:cNvPr id="11" name="Content Placeholder 10">
            <a:extLst>
              <a:ext uri="{FF2B5EF4-FFF2-40B4-BE49-F238E27FC236}">
                <a16:creationId xmlns:a16="http://schemas.microsoft.com/office/drawing/2014/main" id="{1CC1CBBA-F394-DF2F-B193-9D58D098D9E5}"/>
              </a:ext>
            </a:extLst>
          </p:cNvPr>
          <p:cNvPicPr>
            <a:picLocks noGrp="1" noChangeAspect="1"/>
          </p:cNvPicPr>
          <p:nvPr>
            <p:ph idx="1"/>
          </p:nvPr>
        </p:nvPicPr>
        <p:blipFill>
          <a:blip r:embed="rId3"/>
          <a:stretch>
            <a:fillRect/>
          </a:stretch>
        </p:blipFill>
        <p:spPr>
          <a:xfrm>
            <a:off x="1676400" y="1690688"/>
            <a:ext cx="9144000" cy="3871912"/>
          </a:xfrm>
        </p:spPr>
      </p:pic>
    </p:spTree>
    <p:extLst>
      <p:ext uri="{BB962C8B-B14F-4D97-AF65-F5344CB8AC3E}">
        <p14:creationId xmlns:p14="http://schemas.microsoft.com/office/powerpoint/2010/main" val="2184855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2D555C5-4193-4DBA-8F58-6682E37C8A9B}"/>
              </a:ext>
            </a:extLst>
          </p:cNvPr>
          <p:cNvPicPr>
            <a:picLocks noGrp="1"/>
          </p:cNvPicPr>
          <p:nvPr>
            <p:ph idx="1"/>
          </p:nvPr>
        </p:nvPicPr>
        <p:blipFill>
          <a:blip r:embed="rId3"/>
          <a:stretch>
            <a:fillRect/>
          </a:stretch>
        </p:blipFill>
        <p:spPr>
          <a:xfrm>
            <a:off x="1295400" y="152400"/>
            <a:ext cx="10515600" cy="6248401"/>
          </a:xfrm>
          <a:prstGeom prst="rect">
            <a:avLst/>
          </a:prstGeom>
        </p:spPr>
      </p:pic>
    </p:spTree>
    <p:extLst>
      <p:ext uri="{BB962C8B-B14F-4D97-AF65-F5344CB8AC3E}">
        <p14:creationId xmlns:p14="http://schemas.microsoft.com/office/powerpoint/2010/main" val="1269996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FA452ED-19D5-4CD2-9CA5-EA376AAC57D0}"/>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457200"/>
            <a:ext cx="8763000" cy="5410200"/>
          </a:xfrm>
          <a:prstGeom prst="rect">
            <a:avLst/>
          </a:prstGeom>
          <a:noFill/>
        </p:spPr>
      </p:pic>
    </p:spTree>
    <p:extLst>
      <p:ext uri="{BB962C8B-B14F-4D97-AF65-F5344CB8AC3E}">
        <p14:creationId xmlns:p14="http://schemas.microsoft.com/office/powerpoint/2010/main" val="3576381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F76F-3946-4706-B48D-1F3CE20473F5}"/>
              </a:ext>
            </a:extLst>
          </p:cNvPr>
          <p:cNvSpPr>
            <a:spLocks noGrp="1"/>
          </p:cNvSpPr>
          <p:nvPr>
            <p:ph type="title"/>
          </p:nvPr>
        </p:nvSpPr>
        <p:spPr>
          <a:xfrm>
            <a:off x="76200" y="381000"/>
            <a:ext cx="12039600" cy="1325563"/>
          </a:xfrm>
        </p:spPr>
        <p:txBody>
          <a:bodyPr>
            <a:normAutofit fontScale="90000"/>
          </a:bodyPr>
          <a:lstStyle/>
          <a:p>
            <a:pPr algn="ctr"/>
            <a:r>
              <a:rPr lang="en-US" b="1" dirty="0">
                <a:latin typeface="Arial" panose="020B0604020202020204" pitchFamily="34" charset="0"/>
                <a:ea typeface="Calibri" panose="020F0502020204030204" pitchFamily="34" charset="0"/>
                <a:cs typeface="Arial" panose="020B0604020202020204" pitchFamily="34" charset="0"/>
              </a:rPr>
              <a:t>Digital technologies applications and infrastructure requirements to enable the LPM sites and Events niche area for development, growth and sustainability </a:t>
            </a:r>
            <a:endParaRPr lang="en-ZA"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1F1CEFF4-8242-4FA4-8173-F0C86C3C8877}"/>
              </a:ext>
            </a:extLst>
          </p:cNvPr>
          <p:cNvSpPr>
            <a:spLocks noChangeArrowheads="1"/>
          </p:cNvSpPr>
          <p:nvPr/>
        </p:nvSpPr>
        <p:spPr bwMode="auto">
          <a:xfrm>
            <a:off x="609600" y="16652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pic>
        <p:nvPicPr>
          <p:cNvPr id="3073" name="Picture 15">
            <a:extLst>
              <a:ext uri="{FF2B5EF4-FFF2-40B4-BE49-F238E27FC236}">
                <a16:creationId xmlns:a16="http://schemas.microsoft.com/office/drawing/2014/main" id="{685877EF-CDD6-44D8-9F7F-2D4BAB486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05" y="2284295"/>
            <a:ext cx="5184884" cy="31353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DA9190E-C783-43F4-877F-4D25FE6AA5F5}"/>
              </a:ext>
            </a:extLst>
          </p:cNvPr>
          <p:cNvSpPr>
            <a:spLocks noChangeArrowheads="1"/>
          </p:cNvSpPr>
          <p:nvPr/>
        </p:nvSpPr>
        <p:spPr bwMode="auto">
          <a:xfrm rot="10800000" flipV="1">
            <a:off x="458842" y="5532253"/>
            <a:ext cx="5486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ZA" altLang="en-US" sz="1200" b="0" i="0" u="none" strike="noStrike" kern="0" cap="none" spc="0" normalizeH="0" baseline="0" noProof="0" dirty="0">
                <a:ln>
                  <a:noFill/>
                </a:ln>
                <a:solidFill>
                  <a:prstClr val="black"/>
                </a:solidFill>
                <a:effectLst/>
                <a:uLnTx/>
                <a:uFillTx/>
                <a:latin typeface="Arial Narrow" panose="020B0606020202030204" pitchFamily="34" charset="0"/>
              </a:rPr>
              <a:t>Figure 3.9:</a:t>
            </a:r>
            <a:r>
              <a:rPr kumimoji="0" lang="en-ZA" altLang="en-US" sz="1200" b="0" i="0" u="none" strike="noStrike" kern="0" cap="none" spc="0" normalizeH="0" baseline="0" noProof="0" dirty="0" bmk="">
                <a:ln>
                  <a:noFill/>
                </a:ln>
                <a:solidFill>
                  <a:prstClr val="black"/>
                </a:solidFill>
                <a:effectLst/>
                <a:uLnTx/>
                <a:uFillTx/>
                <a:latin typeface="Arial Narrow" panose="020B0606020202030204" pitchFamily="34" charset="0"/>
              </a:rPr>
              <a:t> Word cloud on the use of technology within LPM sites</a:t>
            </a:r>
            <a:endParaRPr kumimoji="0" lang="en-ZA"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6" name="Rectangle 5">
            <a:extLst>
              <a:ext uri="{FF2B5EF4-FFF2-40B4-BE49-F238E27FC236}">
                <a16:creationId xmlns:a16="http://schemas.microsoft.com/office/drawing/2014/main" id="{AC4FD440-A9F7-442D-A2F9-C1817A3D9241}"/>
              </a:ext>
            </a:extLst>
          </p:cNvPr>
          <p:cNvSpPr>
            <a:spLocks noChangeArrowheads="1"/>
          </p:cNvSpPr>
          <p:nvPr/>
        </p:nvSpPr>
        <p:spPr bwMode="auto">
          <a:xfrm>
            <a:off x="6402000" y="22959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pic>
        <p:nvPicPr>
          <p:cNvPr id="3076" name="Picture 4">
            <a:extLst>
              <a:ext uri="{FF2B5EF4-FFF2-40B4-BE49-F238E27FC236}">
                <a16:creationId xmlns:a16="http://schemas.microsoft.com/office/drawing/2014/main" id="{AE59B101-1B9A-4AAB-8544-B29840F3A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000" y="2129889"/>
            <a:ext cx="5332801" cy="33949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891E583-985B-41F0-A0DA-AFCE08FFA005}"/>
              </a:ext>
            </a:extLst>
          </p:cNvPr>
          <p:cNvSpPr>
            <a:spLocks noChangeArrowheads="1"/>
          </p:cNvSpPr>
          <p:nvPr/>
        </p:nvSpPr>
        <p:spPr bwMode="auto">
          <a:xfrm>
            <a:off x="6438870" y="5532254"/>
            <a:ext cx="12192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prstClr val="black"/>
                </a:solidFill>
                <a:effectLst/>
                <a:uLnTx/>
                <a:uFillTx/>
                <a:latin typeface="Arial Narrow" panose="020B0606020202030204" pitchFamily="34" charset="0"/>
              </a:rPr>
              <a:t>Word cloud on the use of technology within the events sector</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4655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3"/>
                                        </p:tgtEl>
                                        <p:attrNameLst>
                                          <p:attrName>style.visibility</p:attrName>
                                        </p:attrNameLst>
                                      </p:cBhvr>
                                      <p:to>
                                        <p:strVal val="visible"/>
                                      </p:to>
                                    </p:set>
                                    <p:animEffect transition="in" filter="fade">
                                      <p:cBhvr>
                                        <p:cTn id="13" dur="1000"/>
                                        <p:tgtEl>
                                          <p:spTgt spid="3073"/>
                                        </p:tgtEl>
                                      </p:cBhvr>
                                    </p:animEffect>
                                    <p:anim calcmode="lin" valueType="num">
                                      <p:cBhvr>
                                        <p:cTn id="14" dur="1000" fill="hold"/>
                                        <p:tgtEl>
                                          <p:spTgt spid="3073"/>
                                        </p:tgtEl>
                                        <p:attrNameLst>
                                          <p:attrName>ppt_x</p:attrName>
                                        </p:attrNameLst>
                                      </p:cBhvr>
                                      <p:tavLst>
                                        <p:tav tm="0">
                                          <p:val>
                                            <p:strVal val="#ppt_x"/>
                                          </p:val>
                                        </p:tav>
                                        <p:tav tm="100000">
                                          <p:val>
                                            <p:strVal val="#ppt_x"/>
                                          </p:val>
                                        </p:tav>
                                      </p:tavLst>
                                    </p:anim>
                                    <p:anim calcmode="lin" valueType="num">
                                      <p:cBhvr>
                                        <p:cTn id="15" dur="1000" fill="hold"/>
                                        <p:tgtEl>
                                          <p:spTgt spid="307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1000"/>
                                        <p:tgtEl>
                                          <p:spTgt spid="3076"/>
                                        </p:tgtEl>
                                      </p:cBhvr>
                                    </p:animEffect>
                                    <p:anim calcmode="lin" valueType="num">
                                      <p:cBhvr>
                                        <p:cTn id="26" dur="1000" fill="hold"/>
                                        <p:tgtEl>
                                          <p:spTgt spid="3076"/>
                                        </p:tgtEl>
                                        <p:attrNameLst>
                                          <p:attrName>ppt_x</p:attrName>
                                        </p:attrNameLst>
                                      </p:cBhvr>
                                      <p:tavLst>
                                        <p:tav tm="0">
                                          <p:val>
                                            <p:strVal val="#ppt_x"/>
                                          </p:val>
                                        </p:tav>
                                        <p:tav tm="100000">
                                          <p:val>
                                            <p:strVal val="#ppt_x"/>
                                          </p:val>
                                        </p:tav>
                                      </p:tavLst>
                                    </p:anim>
                                    <p:anim calcmode="lin" valueType="num">
                                      <p:cBhvr>
                                        <p:cTn id="27" dur="1000" fill="hold"/>
                                        <p:tgtEl>
                                          <p:spTgt spid="307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92AC-3785-4CF0-8D50-88122E9F6E92}"/>
              </a:ext>
            </a:extLst>
          </p:cNvPr>
          <p:cNvSpPr>
            <a:spLocks noGrp="1"/>
          </p:cNvSpPr>
          <p:nvPr>
            <p:ph type="title"/>
          </p:nvPr>
        </p:nvSpPr>
        <p:spPr>
          <a:xfrm>
            <a:off x="914400" y="152400"/>
            <a:ext cx="10515600" cy="1325563"/>
          </a:xfrm>
        </p:spPr>
        <p:txBody>
          <a:bodyPr>
            <a:normAutofit/>
          </a:bodyPr>
          <a:lstStyle/>
          <a:p>
            <a:pPr algn="ctr"/>
            <a:r>
              <a:rPr lang="en-US" b="1" dirty="0">
                <a:latin typeface="Arial" panose="020B0604020202020204" pitchFamily="34" charset="0"/>
                <a:cs typeface="Arial" panose="020B0604020202020204" pitchFamily="34" charset="0"/>
              </a:rPr>
              <a:t>Support or training received on adopting digital technologies</a:t>
            </a:r>
            <a:endParaRPr lang="en-ZA" b="1"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FA875D8E-8155-42FF-B585-AA0790C03C18}"/>
              </a:ext>
            </a:extLst>
          </p:cNvPr>
          <p:cNvGraphicFramePr>
            <a:graphicFrameLocks noGrp="1"/>
          </p:cNvGraphicFramePr>
          <p:nvPr>
            <p:ph idx="1"/>
            <p:extLst/>
          </p:nvPr>
        </p:nvGraphicFramePr>
        <p:xfrm>
          <a:off x="914400" y="1576165"/>
          <a:ext cx="10439400" cy="3971754"/>
        </p:xfrm>
        <a:graphic>
          <a:graphicData uri="http://schemas.openxmlformats.org/drawingml/2006/table">
            <a:tbl>
              <a:tblPr firstRow="1" firstCol="1" bandRow="1"/>
              <a:tblGrid>
                <a:gridCol w="1643023">
                  <a:extLst>
                    <a:ext uri="{9D8B030D-6E8A-4147-A177-3AD203B41FA5}">
                      <a16:colId xmlns:a16="http://schemas.microsoft.com/office/drawing/2014/main" val="3526088307"/>
                    </a:ext>
                  </a:extLst>
                </a:gridCol>
                <a:gridCol w="2395577">
                  <a:extLst>
                    <a:ext uri="{9D8B030D-6E8A-4147-A177-3AD203B41FA5}">
                      <a16:colId xmlns:a16="http://schemas.microsoft.com/office/drawing/2014/main" val="2452128572"/>
                    </a:ext>
                  </a:extLst>
                </a:gridCol>
                <a:gridCol w="3581400">
                  <a:extLst>
                    <a:ext uri="{9D8B030D-6E8A-4147-A177-3AD203B41FA5}">
                      <a16:colId xmlns:a16="http://schemas.microsoft.com/office/drawing/2014/main" val="3790670586"/>
                    </a:ext>
                  </a:extLst>
                </a:gridCol>
                <a:gridCol w="1676400">
                  <a:extLst>
                    <a:ext uri="{9D8B030D-6E8A-4147-A177-3AD203B41FA5}">
                      <a16:colId xmlns:a16="http://schemas.microsoft.com/office/drawing/2014/main" val="1767119188"/>
                    </a:ext>
                  </a:extLst>
                </a:gridCol>
                <a:gridCol w="1143000">
                  <a:extLst>
                    <a:ext uri="{9D8B030D-6E8A-4147-A177-3AD203B41FA5}">
                      <a16:colId xmlns:a16="http://schemas.microsoft.com/office/drawing/2014/main" val="3139876934"/>
                    </a:ext>
                  </a:extLst>
                </a:gridCol>
              </a:tblGrid>
              <a:tr h="362440">
                <a:tc>
                  <a:txBody>
                    <a:bodyPr/>
                    <a:lstStyle/>
                    <a:p>
                      <a:pPr algn="just">
                        <a:lnSpc>
                          <a:spcPct val="107000"/>
                        </a:lnSpc>
                        <a:spcAft>
                          <a:spcPts val="800"/>
                        </a:spcAft>
                      </a:pPr>
                      <a:r>
                        <a:rPr lang="en-ZA" sz="1400" b="1">
                          <a:effectLst/>
                          <a:latin typeface="Arial Narrow" panose="020B0606020202030204" pitchFamily="34" charset="0"/>
                          <a:ea typeface="Times New Roman" panose="02020603050405020304" pitchFamily="18" charset="0"/>
                          <a:cs typeface="Times New Roman" panose="02020603050405020304" pitchFamily="18" charset="0"/>
                        </a:rPr>
                        <a:t>Province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b="1">
                          <a:effectLst/>
                          <a:latin typeface="Arial Narrow" panose="020B0606020202030204" pitchFamily="34" charset="0"/>
                          <a:ea typeface="Times New Roman" panose="02020603050405020304" pitchFamily="18" charset="0"/>
                          <a:cs typeface="Times New Roman" panose="02020603050405020304" pitchFamily="18" charset="0"/>
                        </a:rPr>
                        <a:t>Interview ID(s)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b="1">
                          <a:effectLst/>
                          <a:latin typeface="Arial Narrow" panose="020B0606020202030204" pitchFamily="34" charset="0"/>
                          <a:ea typeface="Times New Roman" panose="02020603050405020304" pitchFamily="18" charset="0"/>
                          <a:cs typeface="Times New Roman" panose="02020603050405020304" pitchFamily="18" charset="0"/>
                        </a:rPr>
                        <a:t>Formal Training / Organisational Support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b="1">
                          <a:effectLst/>
                          <a:latin typeface="Arial Narrow" panose="020B0606020202030204" pitchFamily="34" charset="0"/>
                          <a:ea typeface="Times New Roman" panose="02020603050405020304" pitchFamily="18" charset="0"/>
                          <a:cs typeface="Times New Roman" panose="02020603050405020304" pitchFamily="18" charset="0"/>
                        </a:rPr>
                        <a:t>Informal / Partial Support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b="1">
                          <a:effectLst/>
                          <a:latin typeface="Arial Narrow" panose="020B0606020202030204" pitchFamily="34" charset="0"/>
                          <a:ea typeface="Times New Roman" panose="02020603050405020304" pitchFamily="18" charset="0"/>
                          <a:cs typeface="Times New Roman" panose="02020603050405020304" pitchFamily="18" charset="0"/>
                        </a:rPr>
                        <a:t>No Support Received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401751"/>
                  </a:ext>
                </a:extLst>
              </a:tr>
              <a:tr h="731222">
                <a:tc>
                  <a:txBody>
                    <a:bodyPr/>
                    <a:lstStyle/>
                    <a:p>
                      <a:pPr algn="just">
                        <a:lnSpc>
                          <a:spcPct val="107000"/>
                        </a:lnSpc>
                        <a:spcAft>
                          <a:spcPts val="800"/>
                        </a:spcAft>
                      </a:pPr>
                      <a:r>
                        <a:rPr lang="en-ZA" sz="1400" b="1">
                          <a:effectLst/>
                          <a:latin typeface="Arial Narrow" panose="020B0606020202030204" pitchFamily="34" charset="0"/>
                          <a:ea typeface="Times New Roman" panose="02020603050405020304" pitchFamily="18" charset="0"/>
                          <a:cs typeface="Times New Roman" panose="02020603050405020304" pitchFamily="18" charset="0"/>
                        </a:rPr>
                        <a:t>Eastern Cape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EOInterviews_EC_SMME1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Local organisations &amp; government initiatives providing training/resources for rural SMEs (Mount Ayliff).</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072710"/>
                  </a:ext>
                </a:extLst>
              </a:tr>
              <a:tr h="977050">
                <a:tc>
                  <a:txBody>
                    <a:bodyPr/>
                    <a:lstStyle/>
                    <a:p>
                      <a:pPr algn="just">
                        <a:lnSpc>
                          <a:spcPct val="107000"/>
                        </a:lnSpc>
                        <a:spcAft>
                          <a:spcPts val="800"/>
                        </a:spcAft>
                      </a:pPr>
                      <a:r>
                        <a:rPr lang="en-ZA" sz="1400" b="1">
                          <a:effectLst/>
                          <a:latin typeface="Arial Narrow" panose="020B0606020202030204" pitchFamily="34" charset="0"/>
                          <a:ea typeface="Times New Roman" panose="02020603050405020304" pitchFamily="18" charset="0"/>
                          <a:cs typeface="Times New Roman" panose="02020603050405020304" pitchFamily="18" charset="0"/>
                        </a:rPr>
                        <a:t>Gauteng</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2260">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EOInterviews_GP_SMME1–2, 3, 6, EOInterviews_WP_SMME1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TUT (1–2); NYDA (3) – support with compliance, BizPortal, budgeting, online systems; Statesman Media (6); Paid international training (WP1, Glue Up, David Zimmerman).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In-house/self-taught (4, 10); YouTube (9)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5, 7, 8, 11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117683"/>
                  </a:ext>
                </a:extLst>
              </a:tr>
              <a:tr h="854136">
                <a:tc>
                  <a:txBody>
                    <a:bodyPr/>
                    <a:lstStyle/>
                    <a:p>
                      <a:pPr algn="just">
                        <a:lnSpc>
                          <a:spcPct val="107000"/>
                        </a:lnSpc>
                        <a:spcAft>
                          <a:spcPts val="800"/>
                        </a:spcAft>
                      </a:pPr>
                      <a:r>
                        <a:rPr lang="en-ZA" sz="1400" b="1">
                          <a:effectLst/>
                          <a:latin typeface="Arial Narrow" panose="020B0606020202030204" pitchFamily="34" charset="0"/>
                          <a:ea typeface="Times New Roman" panose="02020603050405020304" pitchFamily="18" charset="0"/>
                          <a:cs typeface="Times New Roman" panose="02020603050405020304" pitchFamily="18" charset="0"/>
                        </a:rPr>
                        <a:t>KwaZulu-Natal</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EOInterviews_KZ_SMME2, 4, 6, 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SEDA &amp; SETA training/certificates; HACCP workshops; support visits from SEDA/SETA.</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Online ticketing system (2); Online learning (4); Self-taught (7)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1, 3, 5, 8, 10, 11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081784"/>
                  </a:ext>
                </a:extLst>
              </a:tr>
              <a:tr h="485394">
                <a:tc>
                  <a:txBody>
                    <a:bodyPr/>
                    <a:lstStyle/>
                    <a:p>
                      <a:pPr algn="just">
                        <a:lnSpc>
                          <a:spcPct val="107000"/>
                        </a:lnSpc>
                        <a:spcAft>
                          <a:spcPts val="800"/>
                        </a:spcAft>
                      </a:pPr>
                      <a:r>
                        <a:rPr lang="en-ZA" sz="1400" b="1">
                          <a:effectLst/>
                          <a:latin typeface="Arial Narrow" panose="020B0606020202030204" pitchFamily="34" charset="0"/>
                          <a:ea typeface="Times New Roman" panose="02020603050405020304" pitchFamily="18" charset="0"/>
                          <a:cs typeface="Times New Roman" panose="02020603050405020304" pitchFamily="18" charset="0"/>
                        </a:rPr>
                        <a:t>Limpopo</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EOInterviews_LP_SMME2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Johannesburg Business School – support on digital accessibility and multi-platform access.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471240"/>
                  </a:ext>
                </a:extLst>
              </a:tr>
              <a:tr h="239567">
                <a:tc>
                  <a:txBody>
                    <a:bodyPr/>
                    <a:lstStyle/>
                    <a:p>
                      <a:pPr algn="just">
                        <a:lnSpc>
                          <a:spcPct val="107000"/>
                        </a:lnSpc>
                        <a:spcAft>
                          <a:spcPts val="800"/>
                        </a:spcAft>
                      </a:pPr>
                      <a:r>
                        <a:rPr lang="en-ZA" sz="1400" b="1">
                          <a:effectLst/>
                          <a:latin typeface="Arial Narrow" panose="020B0606020202030204" pitchFamily="34" charset="0"/>
                          <a:ea typeface="Times New Roman" panose="02020603050405020304" pitchFamily="18" charset="0"/>
                          <a:cs typeface="Times New Roman" panose="02020603050405020304" pitchFamily="18" charset="0"/>
                        </a:rPr>
                        <a:t>Mpumalanga</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EOInterviews_MP_SMME1–2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1, 2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259069"/>
                  </a:ext>
                </a:extLst>
              </a:tr>
              <a:tr h="239567">
                <a:tc>
                  <a:txBody>
                    <a:bodyPr/>
                    <a:lstStyle/>
                    <a:p>
                      <a:pPr algn="just">
                        <a:lnSpc>
                          <a:spcPct val="107000"/>
                        </a:lnSpc>
                        <a:spcAft>
                          <a:spcPts val="800"/>
                        </a:spcAft>
                      </a:pPr>
                      <a:r>
                        <a:rPr lang="en-ZA" sz="1400" b="1">
                          <a:effectLst/>
                          <a:latin typeface="Arial Narrow" panose="020B0606020202030204" pitchFamily="34" charset="0"/>
                          <a:ea typeface="Times New Roman" panose="02020603050405020304" pitchFamily="18" charset="0"/>
                          <a:cs typeface="Times New Roman" panose="02020603050405020304" pitchFamily="18" charset="0"/>
                        </a:rPr>
                        <a:t>North West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EOInterviews_NW_SMME1–2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Self-taught online (1)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072" marR="43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556717"/>
                  </a:ext>
                </a:extLst>
              </a:tr>
            </a:tbl>
          </a:graphicData>
        </a:graphic>
      </p:graphicFrame>
    </p:spTree>
    <p:extLst>
      <p:ext uri="{BB962C8B-B14F-4D97-AF65-F5344CB8AC3E}">
        <p14:creationId xmlns:p14="http://schemas.microsoft.com/office/powerpoint/2010/main" val="3689061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9B883D-3B85-4E1C-A760-279979A16245}"/>
              </a:ext>
            </a:extLst>
          </p:cNvPr>
          <p:cNvSpPr txBox="1">
            <a:spLocks/>
          </p:cNvSpPr>
          <p:nvPr/>
        </p:nvSpPr>
        <p:spPr>
          <a:xfrm>
            <a:off x="838200" y="3651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a:solidFill>
                  <a:srgbClr val="002060"/>
                </a:solidFill>
                <a:latin typeface="Arial Narrow" panose="020B0606020202030204" pitchFamily="34" charset="0"/>
                <a:ea typeface="Arial" panose="020B0604020202020204" pitchFamily="34" charset="0"/>
                <a:cs typeface="Arial" panose="020B0604020202020204" pitchFamily="34" charset="0"/>
              </a:rPr>
              <a:t>Which practical strategies and enablers can support the successful adoption of digital technology for the sustainability of niche tourism SMMEs</a:t>
            </a:r>
            <a:endParaRPr lang="en-ZA" sz="2800" dirty="0">
              <a:solidFill>
                <a:srgbClr val="002060"/>
              </a:solidFill>
            </a:endParaRPr>
          </a:p>
        </p:txBody>
      </p:sp>
      <p:graphicFrame>
        <p:nvGraphicFramePr>
          <p:cNvPr id="5" name="Diagram 4">
            <a:extLst>
              <a:ext uri="{FF2B5EF4-FFF2-40B4-BE49-F238E27FC236}">
                <a16:creationId xmlns:a16="http://schemas.microsoft.com/office/drawing/2014/main" id="{7515F836-1833-484E-A49C-88C1F40B4B6B}"/>
              </a:ext>
            </a:extLst>
          </p:cNvPr>
          <p:cNvGraphicFramePr/>
          <p:nvPr>
            <p:extLst>
              <p:ext uri="{D42A27DB-BD31-4B8C-83A1-F6EECF244321}">
                <p14:modId xmlns:p14="http://schemas.microsoft.com/office/powerpoint/2010/main" val="320954795"/>
              </p:ext>
            </p:extLst>
          </p:nvPr>
        </p:nvGraphicFramePr>
        <p:xfrm>
          <a:off x="990600" y="719666"/>
          <a:ext cx="96266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013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25B9-20A5-4F7D-9428-D5074BCA5401}"/>
              </a:ext>
            </a:extLst>
          </p:cNvPr>
          <p:cNvSpPr>
            <a:spLocks noGrp="1"/>
          </p:cNvSpPr>
          <p:nvPr>
            <p:ph type="title"/>
          </p:nvPr>
        </p:nvSpPr>
        <p:spPr/>
        <p:txBody>
          <a:bodyPr/>
          <a:lstStyle/>
          <a:p>
            <a:r>
              <a:rPr lang="en-US" b="1" dirty="0">
                <a:latin typeface="Arial" panose="020B0604020202020204" pitchFamily="34" charset="0"/>
                <a:ea typeface="Calibri" panose="020F0502020204030204" pitchFamily="34" charset="0"/>
                <a:cs typeface="Times New Roman" panose="02020603050405020304" pitchFamily="18" charset="0"/>
              </a:rPr>
              <a:t>Research Objectives</a:t>
            </a:r>
            <a:endParaRPr lang="en-ZA"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BF17C8B-174A-41CE-86BA-30DD2C881873}"/>
              </a:ext>
            </a:extLst>
          </p:cNvPr>
          <p:cNvSpPr>
            <a:spLocks noGrp="1"/>
          </p:cNvSpPr>
          <p:nvPr>
            <p:ph idx="1"/>
          </p:nvPr>
        </p:nvSpPr>
        <p:spPr>
          <a:xfrm>
            <a:off x="609600" y="1690689"/>
            <a:ext cx="10744200" cy="4024312"/>
          </a:xfrm>
        </p:spPr>
        <p:txBody>
          <a:bodyPr>
            <a:normAutofit fontScale="92500" lnSpcReduction="20000"/>
          </a:bodyPr>
          <a:lstStyle/>
          <a:p>
            <a:pPr lvl="0"/>
            <a:endParaRPr lang="en-ZA" sz="2400" dirty="0">
              <a:solidFill>
                <a:prstClr val="black"/>
              </a:solidFill>
            </a:endParaRPr>
          </a:p>
          <a:p>
            <a:pPr lvl="0"/>
            <a:r>
              <a:rPr lang="en-US" sz="2400" dirty="0">
                <a:solidFill>
                  <a:prstClr val="black"/>
                </a:solidFill>
                <a:latin typeface="Arial Narrow" panose="020B0606020202030204" pitchFamily="34" charset="0"/>
              </a:rPr>
              <a:t>Describe the niche tourism SMME digital technology adoption landscape in South Africa. </a:t>
            </a:r>
          </a:p>
          <a:p>
            <a:pPr lvl="0"/>
            <a:r>
              <a:rPr lang="en-US" sz="2400" dirty="0">
                <a:solidFill>
                  <a:prstClr val="black"/>
                </a:solidFill>
                <a:latin typeface="Arial Narrow" panose="020B0606020202030204" pitchFamily="34" charset="0"/>
              </a:rPr>
              <a:t>Examine potential benefits and challenges related to digital technology adoption by niche tourism SMMEs. </a:t>
            </a:r>
          </a:p>
          <a:p>
            <a:pPr lvl="0"/>
            <a:r>
              <a:rPr lang="en-US" sz="2400" dirty="0">
                <a:solidFill>
                  <a:prstClr val="black"/>
                </a:solidFill>
                <a:latin typeface="Arial Narrow" panose="020B0606020202030204" pitchFamily="34" charset="0"/>
              </a:rPr>
              <a:t>Determine digital technologies and applications that may be leveraged to enhance niche SMME business processes for them to thrive. </a:t>
            </a:r>
          </a:p>
          <a:p>
            <a:pPr lvl="0"/>
            <a:r>
              <a:rPr lang="en-US" sz="2400" dirty="0">
                <a:solidFill>
                  <a:prstClr val="black"/>
                </a:solidFill>
                <a:latin typeface="Arial Narrow" panose="020B0606020202030204" pitchFamily="34" charset="0"/>
              </a:rPr>
              <a:t>Determine the digital technology infrastructure requirements that may enable the development, growth and sustainability of niche tourism SMMEs. </a:t>
            </a:r>
          </a:p>
          <a:p>
            <a:pPr lvl="0"/>
            <a:r>
              <a:rPr lang="en-US" sz="2400" dirty="0">
                <a:solidFill>
                  <a:prstClr val="black"/>
                </a:solidFill>
                <a:latin typeface="Arial Narrow" panose="020B0606020202030204" pitchFamily="34" charset="0"/>
              </a:rPr>
              <a:t>Assess and outline clear innovation opportunities and potential partnerships to be fostered for niche tourism SMME growth and sustainability. </a:t>
            </a:r>
          </a:p>
          <a:p>
            <a:pPr lvl="0"/>
            <a:r>
              <a:rPr lang="en-US" sz="2400" dirty="0">
                <a:solidFill>
                  <a:prstClr val="black"/>
                </a:solidFill>
                <a:latin typeface="Arial Narrow" panose="020B0606020202030204" pitchFamily="34" charset="0"/>
              </a:rPr>
              <a:t>Provide practical recommendations on enablers of digital technology adoption for SMME sustainability. </a:t>
            </a:r>
          </a:p>
        </p:txBody>
      </p:sp>
    </p:spTree>
    <p:extLst>
      <p:ext uri="{BB962C8B-B14F-4D97-AF65-F5344CB8AC3E}">
        <p14:creationId xmlns:p14="http://schemas.microsoft.com/office/powerpoint/2010/main" val="387134954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C525-D360-431E-86B6-ABE1EF769B2C}"/>
              </a:ext>
            </a:extLst>
          </p:cNvPr>
          <p:cNvSpPr>
            <a:spLocks noGrp="1"/>
          </p:cNvSpPr>
          <p:nvPr>
            <p:ph type="title"/>
          </p:nvPr>
        </p:nvSpPr>
        <p:spPr/>
        <p:txBody>
          <a:bodyPr/>
          <a:lstStyle/>
          <a:p>
            <a:pPr algn="ctr"/>
            <a:r>
              <a:rPr lang="en-ZA" b="1" dirty="0">
                <a:solidFill>
                  <a:srgbClr val="002060"/>
                </a:solidFill>
                <a:latin typeface="Arial Narrow" panose="020B0606020202030204" pitchFamily="34" charset="0"/>
                <a:ea typeface="Arial" panose="020B0604020202020204" pitchFamily="34" charset="0"/>
                <a:cs typeface="Arial" panose="020B0604020202020204" pitchFamily="34" charset="0"/>
              </a:rPr>
              <a:t>Sector-Specific Focus Areas for Digital Adoption</a:t>
            </a:r>
            <a:endParaRPr lang="en-ZA" dirty="0">
              <a:solidFill>
                <a:srgbClr val="002060"/>
              </a:solidFill>
            </a:endParaRPr>
          </a:p>
        </p:txBody>
      </p:sp>
      <p:pic>
        <p:nvPicPr>
          <p:cNvPr id="5" name="Picture 4">
            <a:extLst>
              <a:ext uri="{FF2B5EF4-FFF2-40B4-BE49-F238E27FC236}">
                <a16:creationId xmlns:a16="http://schemas.microsoft.com/office/drawing/2014/main" id="{B8133E2A-C67D-46D5-8C16-C76235126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600200"/>
            <a:ext cx="6248400" cy="4165600"/>
          </a:xfrm>
          <a:prstGeom prst="rect">
            <a:avLst/>
          </a:prstGeom>
        </p:spPr>
      </p:pic>
    </p:spTree>
    <p:extLst>
      <p:ext uri="{BB962C8B-B14F-4D97-AF65-F5344CB8AC3E}">
        <p14:creationId xmlns:p14="http://schemas.microsoft.com/office/powerpoint/2010/main" val="3270888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44000">
              <a:schemeClr val="accent1">
                <a:lumMod val="5000"/>
                <a:lumOff val="95000"/>
              </a:schemeClr>
            </a:gs>
            <a:gs pos="0">
              <a:schemeClr val="accent1">
                <a:lumMod val="45000"/>
                <a:lumOff val="55000"/>
              </a:schemeClr>
            </a:gs>
            <a:gs pos="0">
              <a:schemeClr val="accent1">
                <a:lumMod val="45000"/>
                <a:lumOff val="5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19" name="원호 1718">
            <a:extLst>
              <a:ext uri="{FF2B5EF4-FFF2-40B4-BE49-F238E27FC236}">
                <a16:creationId xmlns:a16="http://schemas.microsoft.com/office/drawing/2014/main" id="{C0A281DA-BEE9-4D82-80F6-6948C02EB597}"/>
              </a:ext>
            </a:extLst>
          </p:cNvPr>
          <p:cNvSpPr/>
          <p:nvPr/>
        </p:nvSpPr>
        <p:spPr>
          <a:xfrm>
            <a:off x="3891633" y="1853719"/>
            <a:ext cx="2374688" cy="2374688"/>
          </a:xfrm>
          <a:prstGeom prst="arc">
            <a:avLst>
              <a:gd name="adj1" fmla="val 3714120"/>
              <a:gd name="adj2" fmla="val 7224809"/>
            </a:avLst>
          </a:prstGeom>
          <a:ln w="44450" cap="rnd">
            <a:solidFill>
              <a:schemeClr val="accent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nvGrpSpPr>
          <p:cNvPr id="16" name="Group 15">
            <a:extLst>
              <a:ext uri="{FF2B5EF4-FFF2-40B4-BE49-F238E27FC236}">
                <a16:creationId xmlns:a16="http://schemas.microsoft.com/office/drawing/2014/main" id="{92B1524E-202A-4ADD-8291-39DE6A4B7215}"/>
              </a:ext>
            </a:extLst>
          </p:cNvPr>
          <p:cNvGrpSpPr/>
          <p:nvPr/>
        </p:nvGrpSpPr>
        <p:grpSpPr>
          <a:xfrm>
            <a:off x="533400" y="1828800"/>
            <a:ext cx="10861983" cy="3023115"/>
            <a:chOff x="-159214" y="-10974"/>
            <a:chExt cx="11513166" cy="3546959"/>
          </a:xfrm>
        </p:grpSpPr>
        <p:grpSp>
          <p:nvGrpSpPr>
            <p:cNvPr id="7" name="Group 6">
              <a:extLst>
                <a:ext uri="{FF2B5EF4-FFF2-40B4-BE49-F238E27FC236}">
                  <a16:creationId xmlns:a16="http://schemas.microsoft.com/office/drawing/2014/main" id="{1561740C-8423-4AA4-B895-A51C7235E2F7}"/>
                </a:ext>
              </a:extLst>
            </p:cNvPr>
            <p:cNvGrpSpPr/>
            <p:nvPr/>
          </p:nvGrpSpPr>
          <p:grpSpPr>
            <a:xfrm>
              <a:off x="1669441" y="598054"/>
              <a:ext cx="2374688" cy="2937931"/>
              <a:chOff x="2272562" y="2796713"/>
              <a:chExt cx="2374688" cy="2937931"/>
            </a:xfrm>
          </p:grpSpPr>
          <p:sp>
            <p:nvSpPr>
              <p:cNvPr id="1695" name="타원 1694">
                <a:extLst>
                  <a:ext uri="{FF2B5EF4-FFF2-40B4-BE49-F238E27FC236}">
                    <a16:creationId xmlns:a16="http://schemas.microsoft.com/office/drawing/2014/main" id="{1A4B17D1-BEDF-4E65-A4AC-9CBA24FFD31E}"/>
                  </a:ext>
                </a:extLst>
              </p:cNvPr>
              <p:cNvSpPr/>
              <p:nvPr/>
            </p:nvSpPr>
            <p:spPr>
              <a:xfrm>
                <a:off x="2644946" y="3317383"/>
                <a:ext cx="1344073" cy="134407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701" name="자유형: 도형 1700">
                <a:extLst>
                  <a:ext uri="{FF2B5EF4-FFF2-40B4-BE49-F238E27FC236}">
                    <a16:creationId xmlns:a16="http://schemas.microsoft.com/office/drawing/2014/main" id="{FA2C2E3E-E633-4A46-9ED5-A4933C06D906}"/>
                  </a:ext>
                </a:extLst>
              </p:cNvPr>
              <p:cNvSpPr/>
              <p:nvPr/>
            </p:nvSpPr>
            <p:spPr>
              <a:xfrm rot="10800000" flipH="1">
                <a:off x="2522502" y="2990850"/>
                <a:ext cx="1899742" cy="967159"/>
              </a:xfrm>
              <a:custGeom>
                <a:avLst/>
                <a:gdLst>
                  <a:gd name="connsiteX0" fmla="*/ 5157246 w 5888749"/>
                  <a:gd name="connsiteY0" fmla="*/ 0 h 2997961"/>
                  <a:gd name="connsiteX1" fmla="*/ 5888749 w 5888749"/>
                  <a:gd name="connsiteY1" fmla="*/ 731503 h 2997961"/>
                  <a:gd name="connsiteX2" fmla="*/ 5831264 w 5888749"/>
                  <a:gd name="connsiteY2" fmla="*/ 1016237 h 2997961"/>
                  <a:gd name="connsiteX3" fmla="*/ 5817788 w 5888749"/>
                  <a:gd name="connsiteY3" fmla="*/ 1041066 h 2997961"/>
                  <a:gd name="connsiteX4" fmla="*/ 5819255 w 5888749"/>
                  <a:gd name="connsiteY4" fmla="*/ 1041682 h 2997961"/>
                  <a:gd name="connsiteX5" fmla="*/ 5804064 w 5888749"/>
                  <a:gd name="connsiteY5" fmla="*/ 1085689 h 2997961"/>
                  <a:gd name="connsiteX6" fmla="*/ 2994083 w 5888749"/>
                  <a:gd name="connsiteY6" fmla="*/ 2997961 h 2997961"/>
                  <a:gd name="connsiteX7" fmla="*/ 36011 w 5888749"/>
                  <a:gd name="connsiteY7" fmla="*/ 587063 h 2997961"/>
                  <a:gd name="connsiteX8" fmla="*/ 525 w 5888749"/>
                  <a:gd name="connsiteY8" fmla="*/ 235056 h 2997961"/>
                  <a:gd name="connsiteX9" fmla="*/ 0 w 5888749"/>
                  <a:gd name="connsiteY9" fmla="*/ 232457 h 2997961"/>
                  <a:gd name="connsiteX10" fmla="*/ 176 w 5888749"/>
                  <a:gd name="connsiteY10" fmla="*/ 231589 h 2997961"/>
                  <a:gd name="connsiteX11" fmla="*/ 2 w 5888749"/>
                  <a:gd name="connsiteY11" fmla="*/ 229871 h 2997961"/>
                  <a:gd name="connsiteX12" fmla="*/ 522 w 5888749"/>
                  <a:gd name="connsiteY12" fmla="*/ 229871 h 2997961"/>
                  <a:gd name="connsiteX13" fmla="*/ 17669 w 5888749"/>
                  <a:gd name="connsiteY13" fmla="*/ 144941 h 2997961"/>
                  <a:gd name="connsiteX14" fmla="*/ 224836 w 5888749"/>
                  <a:gd name="connsiteY14" fmla="*/ 7621 h 2997961"/>
                  <a:gd name="connsiteX15" fmla="*/ 449672 w 5888749"/>
                  <a:gd name="connsiteY15" fmla="*/ 232457 h 2997961"/>
                  <a:gd name="connsiteX16" fmla="*/ 448459 w 5888749"/>
                  <a:gd name="connsiteY16" fmla="*/ 238468 h 2997961"/>
                  <a:gd name="connsiteX17" fmla="*/ 463991 w 5888749"/>
                  <a:gd name="connsiteY17" fmla="*/ 392544 h 2997961"/>
                  <a:gd name="connsiteX18" fmla="*/ 2476490 w 5888749"/>
                  <a:gd name="connsiteY18" fmla="*/ 2032780 h 2997961"/>
                  <a:gd name="connsiteX19" fmla="*/ 4326803 w 5888749"/>
                  <a:gd name="connsiteY19" fmla="*/ 871945 h 2997961"/>
                  <a:gd name="connsiteX20" fmla="*/ 4437185 w 5888749"/>
                  <a:gd name="connsiteY20" fmla="*/ 587266 h 2997961"/>
                  <a:gd name="connsiteX21" fmla="*/ 4440242 w 5888749"/>
                  <a:gd name="connsiteY21" fmla="*/ 587680 h 2997961"/>
                  <a:gd name="connsiteX22" fmla="*/ 4440605 w 5888749"/>
                  <a:gd name="connsiteY22" fmla="*/ 584080 h 2997961"/>
                  <a:gd name="connsiteX23" fmla="*/ 5157246 w 5888749"/>
                  <a:gd name="connsiteY23" fmla="*/ 0 h 29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88749" h="2997961">
                    <a:moveTo>
                      <a:pt x="5157246" y="0"/>
                    </a:moveTo>
                    <a:cubicBezTo>
                      <a:pt x="5561244" y="0"/>
                      <a:pt x="5888749" y="327505"/>
                      <a:pt x="5888749" y="731503"/>
                    </a:cubicBezTo>
                    <a:cubicBezTo>
                      <a:pt x="5888749" y="832503"/>
                      <a:pt x="5868280" y="928721"/>
                      <a:pt x="5831264" y="1016237"/>
                    </a:cubicBezTo>
                    <a:lnTo>
                      <a:pt x="5817788" y="1041066"/>
                    </a:lnTo>
                    <a:lnTo>
                      <a:pt x="5819255" y="1041682"/>
                    </a:lnTo>
                    <a:lnTo>
                      <a:pt x="5804064" y="1085689"/>
                    </a:lnTo>
                    <a:cubicBezTo>
                      <a:pt x="5362482" y="2205536"/>
                      <a:pt x="4270822" y="2997961"/>
                      <a:pt x="2994083" y="2997961"/>
                    </a:cubicBezTo>
                    <a:cubicBezTo>
                      <a:pt x="1534953" y="2997961"/>
                      <a:pt x="317561" y="1962957"/>
                      <a:pt x="36011" y="587063"/>
                    </a:cubicBezTo>
                    <a:lnTo>
                      <a:pt x="525" y="235056"/>
                    </a:lnTo>
                    <a:lnTo>
                      <a:pt x="0" y="232457"/>
                    </a:lnTo>
                    <a:lnTo>
                      <a:pt x="176" y="231589"/>
                    </a:lnTo>
                    <a:lnTo>
                      <a:pt x="2" y="229871"/>
                    </a:lnTo>
                    <a:lnTo>
                      <a:pt x="522" y="229871"/>
                    </a:lnTo>
                    <a:lnTo>
                      <a:pt x="17669" y="144941"/>
                    </a:lnTo>
                    <a:cubicBezTo>
                      <a:pt x="51801" y="64244"/>
                      <a:pt x="131707" y="7621"/>
                      <a:pt x="224836" y="7621"/>
                    </a:cubicBezTo>
                    <a:cubicBezTo>
                      <a:pt x="349009" y="7621"/>
                      <a:pt x="449672" y="108284"/>
                      <a:pt x="449672" y="232457"/>
                    </a:cubicBezTo>
                    <a:lnTo>
                      <a:pt x="448459" y="238468"/>
                    </a:lnTo>
                    <a:lnTo>
                      <a:pt x="463991" y="392544"/>
                    </a:lnTo>
                    <a:cubicBezTo>
                      <a:pt x="655540" y="1328624"/>
                      <a:pt x="1483785" y="2032780"/>
                      <a:pt x="2476490" y="2032780"/>
                    </a:cubicBezTo>
                    <a:cubicBezTo>
                      <a:pt x="3290821" y="2032780"/>
                      <a:pt x="3994483" y="1558945"/>
                      <a:pt x="4326803" y="871945"/>
                    </a:cubicBezTo>
                    <a:lnTo>
                      <a:pt x="4437185" y="587266"/>
                    </a:lnTo>
                    <a:lnTo>
                      <a:pt x="4440242" y="587680"/>
                    </a:lnTo>
                    <a:lnTo>
                      <a:pt x="4440605" y="584080"/>
                    </a:lnTo>
                    <a:cubicBezTo>
                      <a:pt x="4508814" y="250746"/>
                      <a:pt x="4803748" y="0"/>
                      <a:pt x="515724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706" name="TextBox 1705">
                <a:extLst>
                  <a:ext uri="{FF2B5EF4-FFF2-40B4-BE49-F238E27FC236}">
                    <a16:creationId xmlns:a16="http://schemas.microsoft.com/office/drawing/2014/main" id="{3574FCFB-EA2D-421A-9C10-9BB1CAD44B56}"/>
                  </a:ext>
                </a:extLst>
              </p:cNvPr>
              <p:cNvSpPr txBox="1"/>
              <p:nvPr/>
            </p:nvSpPr>
            <p:spPr>
              <a:xfrm>
                <a:off x="2679998" y="3727809"/>
                <a:ext cx="125417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8B62A8"/>
                    </a:solidFill>
                    <a:effectLst/>
                    <a:uLnTx/>
                    <a:uFillTx/>
                    <a:latin typeface="Arial"/>
                    <a:cs typeface="+mn-cs"/>
                  </a:rPr>
                  <a:t>Access, Inclusion, Skills</a:t>
                </a:r>
                <a:endParaRPr kumimoji="0" lang="ko-KR" altLang="en-US" sz="1400" b="1" i="0" u="none" strike="noStrike" kern="1200" cap="none" spc="0" normalizeH="0" baseline="0" noProof="0" dirty="0">
                  <a:ln>
                    <a:noFill/>
                  </a:ln>
                  <a:solidFill>
                    <a:srgbClr val="8B62A8"/>
                  </a:solidFill>
                  <a:effectLst/>
                  <a:uLnTx/>
                  <a:uFillTx/>
                  <a:latin typeface="Arial"/>
                  <a:cs typeface="+mn-cs"/>
                </a:endParaRPr>
              </a:p>
            </p:txBody>
          </p:sp>
          <p:sp>
            <p:nvSpPr>
              <p:cNvPr id="1716" name="원호 1715">
                <a:extLst>
                  <a:ext uri="{FF2B5EF4-FFF2-40B4-BE49-F238E27FC236}">
                    <a16:creationId xmlns:a16="http://schemas.microsoft.com/office/drawing/2014/main" id="{139A7B24-1424-4556-B4F5-802CE1051ECC}"/>
                  </a:ext>
                </a:extLst>
              </p:cNvPr>
              <p:cNvSpPr/>
              <p:nvPr/>
            </p:nvSpPr>
            <p:spPr>
              <a:xfrm rot="10800000">
                <a:off x="2272562" y="2796713"/>
                <a:ext cx="2374688" cy="2374688"/>
              </a:xfrm>
              <a:prstGeom prst="arc">
                <a:avLst>
                  <a:gd name="adj1" fmla="val 3714120"/>
                  <a:gd name="adj2" fmla="val 7224809"/>
                </a:avLst>
              </a:prstGeom>
              <a:ln w="44450" cap="rnd">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736" name="TextBox 1735">
                <a:extLst>
                  <a:ext uri="{FF2B5EF4-FFF2-40B4-BE49-F238E27FC236}">
                    <a16:creationId xmlns:a16="http://schemas.microsoft.com/office/drawing/2014/main" id="{743528DE-A36A-485E-8476-4A26FF5DED31}"/>
                  </a:ext>
                </a:extLst>
              </p:cNvPr>
              <p:cNvSpPr txBox="1"/>
              <p:nvPr/>
            </p:nvSpPr>
            <p:spPr>
              <a:xfrm>
                <a:off x="2647932" y="4842092"/>
                <a:ext cx="1648883"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Devices, digital literacy, multilingual and accessible content</a:t>
                </a:r>
                <a:endParaRPr kumimoji="0" lang="ko-KR" altLang="en-US"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grpSp>
        <p:grpSp>
          <p:nvGrpSpPr>
            <p:cNvPr id="15" name="Group 14">
              <a:extLst>
                <a:ext uri="{FF2B5EF4-FFF2-40B4-BE49-F238E27FC236}">
                  <a16:creationId xmlns:a16="http://schemas.microsoft.com/office/drawing/2014/main" id="{5CA4A175-591C-41C0-A16E-09B0B6D5D0F3}"/>
                </a:ext>
              </a:extLst>
            </p:cNvPr>
            <p:cNvGrpSpPr/>
            <p:nvPr/>
          </p:nvGrpSpPr>
          <p:grpSpPr>
            <a:xfrm>
              <a:off x="-159214" y="44219"/>
              <a:ext cx="2374688" cy="2865296"/>
              <a:chOff x="-159214" y="44219"/>
              <a:chExt cx="2374688" cy="2865296"/>
            </a:xfrm>
          </p:grpSpPr>
          <p:sp>
            <p:nvSpPr>
              <p:cNvPr id="1694" name="타원 1693">
                <a:extLst>
                  <a:ext uri="{FF2B5EF4-FFF2-40B4-BE49-F238E27FC236}">
                    <a16:creationId xmlns:a16="http://schemas.microsoft.com/office/drawing/2014/main" id="{2037699A-1E60-4595-9B71-9514CA9E68EF}"/>
                  </a:ext>
                </a:extLst>
              </p:cNvPr>
              <p:cNvSpPr/>
              <p:nvPr/>
            </p:nvSpPr>
            <p:spPr>
              <a:xfrm>
                <a:off x="261388" y="1128369"/>
                <a:ext cx="1344073" cy="134407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700" name="자유형: 도형 1699">
                <a:extLst>
                  <a:ext uri="{FF2B5EF4-FFF2-40B4-BE49-F238E27FC236}">
                    <a16:creationId xmlns:a16="http://schemas.microsoft.com/office/drawing/2014/main" id="{E240888A-32C2-4D07-B0ED-FA21F13C311A}"/>
                  </a:ext>
                </a:extLst>
              </p:cNvPr>
              <p:cNvSpPr/>
              <p:nvPr/>
            </p:nvSpPr>
            <p:spPr>
              <a:xfrm>
                <a:off x="123947" y="1865284"/>
                <a:ext cx="1899742" cy="967159"/>
              </a:xfrm>
              <a:custGeom>
                <a:avLst/>
                <a:gdLst>
                  <a:gd name="connsiteX0" fmla="*/ 5157246 w 5888749"/>
                  <a:gd name="connsiteY0" fmla="*/ 0 h 2997961"/>
                  <a:gd name="connsiteX1" fmla="*/ 5888749 w 5888749"/>
                  <a:gd name="connsiteY1" fmla="*/ 731503 h 2997961"/>
                  <a:gd name="connsiteX2" fmla="*/ 5831264 w 5888749"/>
                  <a:gd name="connsiteY2" fmla="*/ 1016237 h 2997961"/>
                  <a:gd name="connsiteX3" fmla="*/ 5817788 w 5888749"/>
                  <a:gd name="connsiteY3" fmla="*/ 1041066 h 2997961"/>
                  <a:gd name="connsiteX4" fmla="*/ 5819255 w 5888749"/>
                  <a:gd name="connsiteY4" fmla="*/ 1041682 h 2997961"/>
                  <a:gd name="connsiteX5" fmla="*/ 5804064 w 5888749"/>
                  <a:gd name="connsiteY5" fmla="*/ 1085689 h 2997961"/>
                  <a:gd name="connsiteX6" fmla="*/ 2994083 w 5888749"/>
                  <a:gd name="connsiteY6" fmla="*/ 2997961 h 2997961"/>
                  <a:gd name="connsiteX7" fmla="*/ 36011 w 5888749"/>
                  <a:gd name="connsiteY7" fmla="*/ 587063 h 2997961"/>
                  <a:gd name="connsiteX8" fmla="*/ 525 w 5888749"/>
                  <a:gd name="connsiteY8" fmla="*/ 235056 h 2997961"/>
                  <a:gd name="connsiteX9" fmla="*/ 0 w 5888749"/>
                  <a:gd name="connsiteY9" fmla="*/ 232457 h 2997961"/>
                  <a:gd name="connsiteX10" fmla="*/ 176 w 5888749"/>
                  <a:gd name="connsiteY10" fmla="*/ 231589 h 2997961"/>
                  <a:gd name="connsiteX11" fmla="*/ 2 w 5888749"/>
                  <a:gd name="connsiteY11" fmla="*/ 229871 h 2997961"/>
                  <a:gd name="connsiteX12" fmla="*/ 522 w 5888749"/>
                  <a:gd name="connsiteY12" fmla="*/ 229871 h 2997961"/>
                  <a:gd name="connsiteX13" fmla="*/ 17669 w 5888749"/>
                  <a:gd name="connsiteY13" fmla="*/ 144941 h 2997961"/>
                  <a:gd name="connsiteX14" fmla="*/ 224836 w 5888749"/>
                  <a:gd name="connsiteY14" fmla="*/ 7621 h 2997961"/>
                  <a:gd name="connsiteX15" fmla="*/ 449672 w 5888749"/>
                  <a:gd name="connsiteY15" fmla="*/ 232457 h 2997961"/>
                  <a:gd name="connsiteX16" fmla="*/ 448459 w 5888749"/>
                  <a:gd name="connsiteY16" fmla="*/ 238468 h 2997961"/>
                  <a:gd name="connsiteX17" fmla="*/ 463991 w 5888749"/>
                  <a:gd name="connsiteY17" fmla="*/ 392544 h 2997961"/>
                  <a:gd name="connsiteX18" fmla="*/ 2476490 w 5888749"/>
                  <a:gd name="connsiteY18" fmla="*/ 2032780 h 2997961"/>
                  <a:gd name="connsiteX19" fmla="*/ 4326803 w 5888749"/>
                  <a:gd name="connsiteY19" fmla="*/ 871945 h 2997961"/>
                  <a:gd name="connsiteX20" fmla="*/ 4437185 w 5888749"/>
                  <a:gd name="connsiteY20" fmla="*/ 587266 h 2997961"/>
                  <a:gd name="connsiteX21" fmla="*/ 4440242 w 5888749"/>
                  <a:gd name="connsiteY21" fmla="*/ 587680 h 2997961"/>
                  <a:gd name="connsiteX22" fmla="*/ 4440605 w 5888749"/>
                  <a:gd name="connsiteY22" fmla="*/ 584080 h 2997961"/>
                  <a:gd name="connsiteX23" fmla="*/ 5157246 w 5888749"/>
                  <a:gd name="connsiteY23" fmla="*/ 0 h 29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88749" h="2997961">
                    <a:moveTo>
                      <a:pt x="5157246" y="0"/>
                    </a:moveTo>
                    <a:cubicBezTo>
                      <a:pt x="5561244" y="0"/>
                      <a:pt x="5888749" y="327505"/>
                      <a:pt x="5888749" y="731503"/>
                    </a:cubicBezTo>
                    <a:cubicBezTo>
                      <a:pt x="5888749" y="832503"/>
                      <a:pt x="5868280" y="928721"/>
                      <a:pt x="5831264" y="1016237"/>
                    </a:cubicBezTo>
                    <a:lnTo>
                      <a:pt x="5817788" y="1041066"/>
                    </a:lnTo>
                    <a:lnTo>
                      <a:pt x="5819255" y="1041682"/>
                    </a:lnTo>
                    <a:lnTo>
                      <a:pt x="5804064" y="1085689"/>
                    </a:lnTo>
                    <a:cubicBezTo>
                      <a:pt x="5362482" y="2205536"/>
                      <a:pt x="4270822" y="2997961"/>
                      <a:pt x="2994083" y="2997961"/>
                    </a:cubicBezTo>
                    <a:cubicBezTo>
                      <a:pt x="1534953" y="2997961"/>
                      <a:pt x="317561" y="1962957"/>
                      <a:pt x="36011" y="587063"/>
                    </a:cubicBezTo>
                    <a:lnTo>
                      <a:pt x="525" y="235056"/>
                    </a:lnTo>
                    <a:lnTo>
                      <a:pt x="0" y="232457"/>
                    </a:lnTo>
                    <a:lnTo>
                      <a:pt x="176" y="231589"/>
                    </a:lnTo>
                    <a:lnTo>
                      <a:pt x="2" y="229871"/>
                    </a:lnTo>
                    <a:lnTo>
                      <a:pt x="522" y="229871"/>
                    </a:lnTo>
                    <a:lnTo>
                      <a:pt x="17669" y="144941"/>
                    </a:lnTo>
                    <a:cubicBezTo>
                      <a:pt x="51801" y="64244"/>
                      <a:pt x="131707" y="7621"/>
                      <a:pt x="224836" y="7621"/>
                    </a:cubicBezTo>
                    <a:cubicBezTo>
                      <a:pt x="349009" y="7621"/>
                      <a:pt x="449672" y="108284"/>
                      <a:pt x="449672" y="232457"/>
                    </a:cubicBezTo>
                    <a:lnTo>
                      <a:pt x="448459" y="238468"/>
                    </a:lnTo>
                    <a:lnTo>
                      <a:pt x="463991" y="392544"/>
                    </a:lnTo>
                    <a:cubicBezTo>
                      <a:pt x="655540" y="1328624"/>
                      <a:pt x="1483785" y="2032780"/>
                      <a:pt x="2476490" y="2032780"/>
                    </a:cubicBezTo>
                    <a:cubicBezTo>
                      <a:pt x="3290821" y="2032780"/>
                      <a:pt x="3994483" y="1558945"/>
                      <a:pt x="4326803" y="871945"/>
                    </a:cubicBezTo>
                    <a:lnTo>
                      <a:pt x="4437185" y="587266"/>
                    </a:lnTo>
                    <a:lnTo>
                      <a:pt x="4440242" y="587680"/>
                    </a:lnTo>
                    <a:lnTo>
                      <a:pt x="4440605" y="584080"/>
                    </a:lnTo>
                    <a:cubicBezTo>
                      <a:pt x="4508814" y="250746"/>
                      <a:pt x="4803748" y="0"/>
                      <a:pt x="515724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711" name="TextBox 1710">
                <a:extLst>
                  <a:ext uri="{FF2B5EF4-FFF2-40B4-BE49-F238E27FC236}">
                    <a16:creationId xmlns:a16="http://schemas.microsoft.com/office/drawing/2014/main" id="{2B60425C-3DEE-4EEF-A200-CD7B37E892D2}"/>
                  </a:ext>
                </a:extLst>
              </p:cNvPr>
              <p:cNvSpPr txBox="1"/>
              <p:nvPr/>
            </p:nvSpPr>
            <p:spPr>
              <a:xfrm>
                <a:off x="238037" y="1538795"/>
                <a:ext cx="1483648" cy="613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FDB53E"/>
                    </a:solidFill>
                    <a:effectLst/>
                    <a:uLnTx/>
                    <a:uFillTx/>
                    <a:latin typeface="Arial"/>
                    <a:cs typeface="+mn-cs"/>
                  </a:rPr>
                  <a:t>Infrastructure Mapping</a:t>
                </a:r>
                <a:endParaRPr kumimoji="0" lang="ko-KR" altLang="en-US" sz="1400" b="1" i="0" u="none" strike="noStrike" kern="1200" cap="none" spc="0" normalizeH="0" baseline="0" noProof="0" dirty="0">
                  <a:ln>
                    <a:noFill/>
                  </a:ln>
                  <a:solidFill>
                    <a:srgbClr val="FDB53E"/>
                  </a:solidFill>
                  <a:effectLst/>
                  <a:uLnTx/>
                  <a:uFillTx/>
                  <a:latin typeface="Arial"/>
                  <a:cs typeface="+mn-cs"/>
                </a:endParaRPr>
              </a:p>
            </p:txBody>
          </p:sp>
          <p:sp>
            <p:nvSpPr>
              <p:cNvPr id="1713" name="원호 1712">
                <a:extLst>
                  <a:ext uri="{FF2B5EF4-FFF2-40B4-BE49-F238E27FC236}">
                    <a16:creationId xmlns:a16="http://schemas.microsoft.com/office/drawing/2014/main" id="{88531409-6FC7-46A0-8A18-06D462928E94}"/>
                  </a:ext>
                </a:extLst>
              </p:cNvPr>
              <p:cNvSpPr/>
              <p:nvPr/>
            </p:nvSpPr>
            <p:spPr>
              <a:xfrm>
                <a:off x="-159214" y="534827"/>
                <a:ext cx="2374688" cy="2374688"/>
              </a:xfrm>
              <a:prstGeom prst="arc">
                <a:avLst>
                  <a:gd name="adj1" fmla="val 3714120"/>
                  <a:gd name="adj2" fmla="val 7224809"/>
                </a:avLst>
              </a:prstGeom>
              <a:ln w="44450" cap="rnd">
                <a:solidFill>
                  <a:schemeClr val="accent6"/>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737" name="TextBox 1736">
                <a:extLst>
                  <a:ext uri="{FF2B5EF4-FFF2-40B4-BE49-F238E27FC236}">
                    <a16:creationId xmlns:a16="http://schemas.microsoft.com/office/drawing/2014/main" id="{6F5C3FF2-CF01-409C-AA30-094A54455A1C}"/>
                  </a:ext>
                </a:extLst>
              </p:cNvPr>
              <p:cNvSpPr txBox="1"/>
              <p:nvPr/>
            </p:nvSpPr>
            <p:spPr>
              <a:xfrm>
                <a:off x="72252" y="44219"/>
                <a:ext cx="1648883"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Coverage(fibre, 4G/5G,satellite) reliability, affordability, public access points</a:t>
                </a:r>
                <a:endParaRPr kumimoji="0" lang="ko-KR" altLang="en-US"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grpSp>
        <p:grpSp>
          <p:nvGrpSpPr>
            <p:cNvPr id="11" name="Group 10">
              <a:extLst>
                <a:ext uri="{FF2B5EF4-FFF2-40B4-BE49-F238E27FC236}">
                  <a16:creationId xmlns:a16="http://schemas.microsoft.com/office/drawing/2014/main" id="{12009480-B5DF-4A46-8763-2BEC8F35B46A}"/>
                </a:ext>
              </a:extLst>
            </p:cNvPr>
            <p:cNvGrpSpPr/>
            <p:nvPr/>
          </p:nvGrpSpPr>
          <p:grpSpPr>
            <a:xfrm>
              <a:off x="5273722" y="534827"/>
              <a:ext cx="2374688" cy="2924828"/>
              <a:chOff x="5757076" y="2809816"/>
              <a:chExt cx="2374688" cy="2924828"/>
            </a:xfrm>
          </p:grpSpPr>
          <p:sp>
            <p:nvSpPr>
              <p:cNvPr id="1697" name="타원 1696">
                <a:extLst>
                  <a:ext uri="{FF2B5EF4-FFF2-40B4-BE49-F238E27FC236}">
                    <a16:creationId xmlns:a16="http://schemas.microsoft.com/office/drawing/2014/main" id="{725C5804-A174-4D92-B3B3-339D6424113B}"/>
                  </a:ext>
                </a:extLst>
              </p:cNvPr>
              <p:cNvSpPr/>
              <p:nvPr/>
            </p:nvSpPr>
            <p:spPr>
              <a:xfrm>
                <a:off x="6157888" y="3317383"/>
                <a:ext cx="1344073" cy="1344073"/>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703" name="자유형: 도형 1702">
                <a:extLst>
                  <a:ext uri="{FF2B5EF4-FFF2-40B4-BE49-F238E27FC236}">
                    <a16:creationId xmlns:a16="http://schemas.microsoft.com/office/drawing/2014/main" id="{BE55C166-71A1-428C-B735-FD0BA54E619D}"/>
                  </a:ext>
                </a:extLst>
              </p:cNvPr>
              <p:cNvSpPr/>
              <p:nvPr/>
            </p:nvSpPr>
            <p:spPr>
              <a:xfrm rot="10800000" flipH="1">
                <a:off x="6020673" y="2990851"/>
                <a:ext cx="1899742" cy="967159"/>
              </a:xfrm>
              <a:custGeom>
                <a:avLst/>
                <a:gdLst>
                  <a:gd name="connsiteX0" fmla="*/ 5157246 w 5888749"/>
                  <a:gd name="connsiteY0" fmla="*/ 0 h 2997961"/>
                  <a:gd name="connsiteX1" fmla="*/ 5888749 w 5888749"/>
                  <a:gd name="connsiteY1" fmla="*/ 731503 h 2997961"/>
                  <a:gd name="connsiteX2" fmla="*/ 5831264 w 5888749"/>
                  <a:gd name="connsiteY2" fmla="*/ 1016237 h 2997961"/>
                  <a:gd name="connsiteX3" fmla="*/ 5817788 w 5888749"/>
                  <a:gd name="connsiteY3" fmla="*/ 1041066 h 2997961"/>
                  <a:gd name="connsiteX4" fmla="*/ 5819255 w 5888749"/>
                  <a:gd name="connsiteY4" fmla="*/ 1041682 h 2997961"/>
                  <a:gd name="connsiteX5" fmla="*/ 5804064 w 5888749"/>
                  <a:gd name="connsiteY5" fmla="*/ 1085689 h 2997961"/>
                  <a:gd name="connsiteX6" fmla="*/ 2994083 w 5888749"/>
                  <a:gd name="connsiteY6" fmla="*/ 2997961 h 2997961"/>
                  <a:gd name="connsiteX7" fmla="*/ 36011 w 5888749"/>
                  <a:gd name="connsiteY7" fmla="*/ 587063 h 2997961"/>
                  <a:gd name="connsiteX8" fmla="*/ 525 w 5888749"/>
                  <a:gd name="connsiteY8" fmla="*/ 235056 h 2997961"/>
                  <a:gd name="connsiteX9" fmla="*/ 0 w 5888749"/>
                  <a:gd name="connsiteY9" fmla="*/ 232457 h 2997961"/>
                  <a:gd name="connsiteX10" fmla="*/ 176 w 5888749"/>
                  <a:gd name="connsiteY10" fmla="*/ 231589 h 2997961"/>
                  <a:gd name="connsiteX11" fmla="*/ 2 w 5888749"/>
                  <a:gd name="connsiteY11" fmla="*/ 229871 h 2997961"/>
                  <a:gd name="connsiteX12" fmla="*/ 522 w 5888749"/>
                  <a:gd name="connsiteY12" fmla="*/ 229871 h 2997961"/>
                  <a:gd name="connsiteX13" fmla="*/ 17669 w 5888749"/>
                  <a:gd name="connsiteY13" fmla="*/ 144941 h 2997961"/>
                  <a:gd name="connsiteX14" fmla="*/ 224836 w 5888749"/>
                  <a:gd name="connsiteY14" fmla="*/ 7621 h 2997961"/>
                  <a:gd name="connsiteX15" fmla="*/ 449672 w 5888749"/>
                  <a:gd name="connsiteY15" fmla="*/ 232457 h 2997961"/>
                  <a:gd name="connsiteX16" fmla="*/ 448459 w 5888749"/>
                  <a:gd name="connsiteY16" fmla="*/ 238468 h 2997961"/>
                  <a:gd name="connsiteX17" fmla="*/ 463991 w 5888749"/>
                  <a:gd name="connsiteY17" fmla="*/ 392544 h 2997961"/>
                  <a:gd name="connsiteX18" fmla="*/ 2476490 w 5888749"/>
                  <a:gd name="connsiteY18" fmla="*/ 2032780 h 2997961"/>
                  <a:gd name="connsiteX19" fmla="*/ 4326803 w 5888749"/>
                  <a:gd name="connsiteY19" fmla="*/ 871945 h 2997961"/>
                  <a:gd name="connsiteX20" fmla="*/ 4437185 w 5888749"/>
                  <a:gd name="connsiteY20" fmla="*/ 587266 h 2997961"/>
                  <a:gd name="connsiteX21" fmla="*/ 4440242 w 5888749"/>
                  <a:gd name="connsiteY21" fmla="*/ 587680 h 2997961"/>
                  <a:gd name="connsiteX22" fmla="*/ 4440605 w 5888749"/>
                  <a:gd name="connsiteY22" fmla="*/ 584080 h 2997961"/>
                  <a:gd name="connsiteX23" fmla="*/ 5157246 w 5888749"/>
                  <a:gd name="connsiteY23" fmla="*/ 0 h 29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88749" h="2997961">
                    <a:moveTo>
                      <a:pt x="5157246" y="0"/>
                    </a:moveTo>
                    <a:cubicBezTo>
                      <a:pt x="5561244" y="0"/>
                      <a:pt x="5888749" y="327505"/>
                      <a:pt x="5888749" y="731503"/>
                    </a:cubicBezTo>
                    <a:cubicBezTo>
                      <a:pt x="5888749" y="832503"/>
                      <a:pt x="5868280" y="928721"/>
                      <a:pt x="5831264" y="1016237"/>
                    </a:cubicBezTo>
                    <a:lnTo>
                      <a:pt x="5817788" y="1041066"/>
                    </a:lnTo>
                    <a:lnTo>
                      <a:pt x="5819255" y="1041682"/>
                    </a:lnTo>
                    <a:lnTo>
                      <a:pt x="5804064" y="1085689"/>
                    </a:lnTo>
                    <a:cubicBezTo>
                      <a:pt x="5362482" y="2205536"/>
                      <a:pt x="4270822" y="2997961"/>
                      <a:pt x="2994083" y="2997961"/>
                    </a:cubicBezTo>
                    <a:cubicBezTo>
                      <a:pt x="1534953" y="2997961"/>
                      <a:pt x="317561" y="1962957"/>
                      <a:pt x="36011" y="587063"/>
                    </a:cubicBezTo>
                    <a:lnTo>
                      <a:pt x="525" y="235056"/>
                    </a:lnTo>
                    <a:lnTo>
                      <a:pt x="0" y="232457"/>
                    </a:lnTo>
                    <a:lnTo>
                      <a:pt x="176" y="231589"/>
                    </a:lnTo>
                    <a:lnTo>
                      <a:pt x="2" y="229871"/>
                    </a:lnTo>
                    <a:lnTo>
                      <a:pt x="522" y="229871"/>
                    </a:lnTo>
                    <a:lnTo>
                      <a:pt x="17669" y="144941"/>
                    </a:lnTo>
                    <a:cubicBezTo>
                      <a:pt x="51801" y="64244"/>
                      <a:pt x="131707" y="7621"/>
                      <a:pt x="224836" y="7621"/>
                    </a:cubicBezTo>
                    <a:cubicBezTo>
                      <a:pt x="349009" y="7621"/>
                      <a:pt x="449672" y="108284"/>
                      <a:pt x="449672" y="232457"/>
                    </a:cubicBezTo>
                    <a:lnTo>
                      <a:pt x="448459" y="238468"/>
                    </a:lnTo>
                    <a:lnTo>
                      <a:pt x="463991" y="392544"/>
                    </a:lnTo>
                    <a:cubicBezTo>
                      <a:pt x="655540" y="1328624"/>
                      <a:pt x="1483785" y="2032780"/>
                      <a:pt x="2476490" y="2032780"/>
                    </a:cubicBezTo>
                    <a:cubicBezTo>
                      <a:pt x="3290821" y="2032780"/>
                      <a:pt x="3994483" y="1558945"/>
                      <a:pt x="4326803" y="871945"/>
                    </a:cubicBezTo>
                    <a:lnTo>
                      <a:pt x="4437185" y="587266"/>
                    </a:lnTo>
                    <a:lnTo>
                      <a:pt x="4440242" y="587680"/>
                    </a:lnTo>
                    <a:lnTo>
                      <a:pt x="4440605" y="584080"/>
                    </a:lnTo>
                    <a:cubicBezTo>
                      <a:pt x="4508814" y="250746"/>
                      <a:pt x="4803748" y="0"/>
                      <a:pt x="515724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707" name="TextBox 1706">
                <a:extLst>
                  <a:ext uri="{FF2B5EF4-FFF2-40B4-BE49-F238E27FC236}">
                    <a16:creationId xmlns:a16="http://schemas.microsoft.com/office/drawing/2014/main" id="{5906D87D-2E29-4BD9-8682-63017C803D1D}"/>
                  </a:ext>
                </a:extLst>
              </p:cNvPr>
              <p:cNvSpPr txBox="1"/>
              <p:nvPr/>
            </p:nvSpPr>
            <p:spPr>
              <a:xfrm>
                <a:off x="6173144" y="3727809"/>
                <a:ext cx="125417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449074"/>
                    </a:solidFill>
                    <a:effectLst/>
                    <a:uLnTx/>
                    <a:uFillTx/>
                    <a:latin typeface="Arial"/>
                    <a:cs typeface="+mn-cs"/>
                  </a:rPr>
                  <a:t>Tourism CX &amp; Distribution</a:t>
                </a:r>
                <a:endParaRPr kumimoji="0" lang="ko-KR" altLang="en-US" sz="1400" b="1" i="0" u="none" strike="noStrike" kern="1200" cap="none" spc="0" normalizeH="0" baseline="0" noProof="0" dirty="0">
                  <a:ln>
                    <a:noFill/>
                  </a:ln>
                  <a:solidFill>
                    <a:srgbClr val="449074"/>
                  </a:solidFill>
                  <a:effectLst/>
                  <a:uLnTx/>
                  <a:uFillTx/>
                  <a:latin typeface="Arial"/>
                  <a:cs typeface="+mn-cs"/>
                </a:endParaRPr>
              </a:p>
            </p:txBody>
          </p:sp>
          <p:sp>
            <p:nvSpPr>
              <p:cNvPr id="1722" name="원호 1721">
                <a:extLst>
                  <a:ext uri="{FF2B5EF4-FFF2-40B4-BE49-F238E27FC236}">
                    <a16:creationId xmlns:a16="http://schemas.microsoft.com/office/drawing/2014/main" id="{22D88429-D58B-4B64-9DA2-536855F5FA33}"/>
                  </a:ext>
                </a:extLst>
              </p:cNvPr>
              <p:cNvSpPr/>
              <p:nvPr/>
            </p:nvSpPr>
            <p:spPr>
              <a:xfrm rot="10800000">
                <a:off x="5757076" y="2809816"/>
                <a:ext cx="2374688" cy="2374688"/>
              </a:xfrm>
              <a:prstGeom prst="arc">
                <a:avLst>
                  <a:gd name="adj1" fmla="val 3714120"/>
                  <a:gd name="adj2" fmla="val 7224809"/>
                </a:avLst>
              </a:prstGeom>
              <a:ln w="44450" cap="rnd">
                <a:solidFill>
                  <a:schemeClr val="accent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738" name="TextBox 1737">
                <a:extLst>
                  <a:ext uri="{FF2B5EF4-FFF2-40B4-BE49-F238E27FC236}">
                    <a16:creationId xmlns:a16="http://schemas.microsoft.com/office/drawing/2014/main" id="{DC7E4C18-869C-442C-A8F3-53C969BAD5B3}"/>
                  </a:ext>
                </a:extLst>
              </p:cNvPr>
              <p:cNvSpPr txBox="1"/>
              <p:nvPr/>
            </p:nvSpPr>
            <p:spPr>
              <a:xfrm>
                <a:off x="6146102" y="4842092"/>
                <a:ext cx="1648883"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OTA listings, maps, reviews, local discovery, content quality</a:t>
                </a:r>
                <a:endParaRPr kumimoji="0" lang="ko-KR" altLang="en-US"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grpSp>
        <p:grpSp>
          <p:nvGrpSpPr>
            <p:cNvPr id="10" name="Group 9">
              <a:extLst>
                <a:ext uri="{FF2B5EF4-FFF2-40B4-BE49-F238E27FC236}">
                  <a16:creationId xmlns:a16="http://schemas.microsoft.com/office/drawing/2014/main" id="{81DBA041-A3DA-4CA4-A4AC-100096AE1DE5}"/>
                </a:ext>
              </a:extLst>
            </p:cNvPr>
            <p:cNvGrpSpPr/>
            <p:nvPr/>
          </p:nvGrpSpPr>
          <p:grpSpPr>
            <a:xfrm>
              <a:off x="3773971" y="-10974"/>
              <a:ext cx="1899742" cy="2650314"/>
              <a:chOff x="4271587" y="2306264"/>
              <a:chExt cx="1899742" cy="2650314"/>
            </a:xfrm>
          </p:grpSpPr>
          <p:sp>
            <p:nvSpPr>
              <p:cNvPr id="1696" name="타원 1695">
                <a:extLst>
                  <a:ext uri="{FF2B5EF4-FFF2-40B4-BE49-F238E27FC236}">
                    <a16:creationId xmlns:a16="http://schemas.microsoft.com/office/drawing/2014/main" id="{0F7DB75A-6AB0-42F1-9EC6-A4583137AE6E}"/>
                  </a:ext>
                </a:extLst>
              </p:cNvPr>
              <p:cNvSpPr/>
              <p:nvPr/>
            </p:nvSpPr>
            <p:spPr>
              <a:xfrm>
                <a:off x="4401417" y="3317383"/>
                <a:ext cx="1344073" cy="134407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702" name="자유형: 도형 1701">
                <a:extLst>
                  <a:ext uri="{FF2B5EF4-FFF2-40B4-BE49-F238E27FC236}">
                    <a16:creationId xmlns:a16="http://schemas.microsoft.com/office/drawing/2014/main" id="{AF9401B7-082F-4003-AF02-5D75B7553125}"/>
                  </a:ext>
                </a:extLst>
              </p:cNvPr>
              <p:cNvSpPr/>
              <p:nvPr/>
            </p:nvSpPr>
            <p:spPr>
              <a:xfrm>
                <a:off x="4271587" y="3989419"/>
                <a:ext cx="1899742" cy="967159"/>
              </a:xfrm>
              <a:custGeom>
                <a:avLst/>
                <a:gdLst>
                  <a:gd name="connsiteX0" fmla="*/ 5157246 w 5888749"/>
                  <a:gd name="connsiteY0" fmla="*/ 0 h 2997961"/>
                  <a:gd name="connsiteX1" fmla="*/ 5888749 w 5888749"/>
                  <a:gd name="connsiteY1" fmla="*/ 731503 h 2997961"/>
                  <a:gd name="connsiteX2" fmla="*/ 5831264 w 5888749"/>
                  <a:gd name="connsiteY2" fmla="*/ 1016237 h 2997961"/>
                  <a:gd name="connsiteX3" fmla="*/ 5817788 w 5888749"/>
                  <a:gd name="connsiteY3" fmla="*/ 1041066 h 2997961"/>
                  <a:gd name="connsiteX4" fmla="*/ 5819255 w 5888749"/>
                  <a:gd name="connsiteY4" fmla="*/ 1041682 h 2997961"/>
                  <a:gd name="connsiteX5" fmla="*/ 5804064 w 5888749"/>
                  <a:gd name="connsiteY5" fmla="*/ 1085689 h 2997961"/>
                  <a:gd name="connsiteX6" fmla="*/ 2994083 w 5888749"/>
                  <a:gd name="connsiteY6" fmla="*/ 2997961 h 2997961"/>
                  <a:gd name="connsiteX7" fmla="*/ 36011 w 5888749"/>
                  <a:gd name="connsiteY7" fmla="*/ 587063 h 2997961"/>
                  <a:gd name="connsiteX8" fmla="*/ 525 w 5888749"/>
                  <a:gd name="connsiteY8" fmla="*/ 235056 h 2997961"/>
                  <a:gd name="connsiteX9" fmla="*/ 0 w 5888749"/>
                  <a:gd name="connsiteY9" fmla="*/ 232457 h 2997961"/>
                  <a:gd name="connsiteX10" fmla="*/ 176 w 5888749"/>
                  <a:gd name="connsiteY10" fmla="*/ 231589 h 2997961"/>
                  <a:gd name="connsiteX11" fmla="*/ 2 w 5888749"/>
                  <a:gd name="connsiteY11" fmla="*/ 229871 h 2997961"/>
                  <a:gd name="connsiteX12" fmla="*/ 522 w 5888749"/>
                  <a:gd name="connsiteY12" fmla="*/ 229871 h 2997961"/>
                  <a:gd name="connsiteX13" fmla="*/ 17669 w 5888749"/>
                  <a:gd name="connsiteY13" fmla="*/ 144941 h 2997961"/>
                  <a:gd name="connsiteX14" fmla="*/ 224836 w 5888749"/>
                  <a:gd name="connsiteY14" fmla="*/ 7621 h 2997961"/>
                  <a:gd name="connsiteX15" fmla="*/ 449672 w 5888749"/>
                  <a:gd name="connsiteY15" fmla="*/ 232457 h 2997961"/>
                  <a:gd name="connsiteX16" fmla="*/ 448459 w 5888749"/>
                  <a:gd name="connsiteY16" fmla="*/ 238468 h 2997961"/>
                  <a:gd name="connsiteX17" fmla="*/ 463991 w 5888749"/>
                  <a:gd name="connsiteY17" fmla="*/ 392544 h 2997961"/>
                  <a:gd name="connsiteX18" fmla="*/ 2476490 w 5888749"/>
                  <a:gd name="connsiteY18" fmla="*/ 2032780 h 2997961"/>
                  <a:gd name="connsiteX19" fmla="*/ 4326803 w 5888749"/>
                  <a:gd name="connsiteY19" fmla="*/ 871945 h 2997961"/>
                  <a:gd name="connsiteX20" fmla="*/ 4437185 w 5888749"/>
                  <a:gd name="connsiteY20" fmla="*/ 587266 h 2997961"/>
                  <a:gd name="connsiteX21" fmla="*/ 4440242 w 5888749"/>
                  <a:gd name="connsiteY21" fmla="*/ 587680 h 2997961"/>
                  <a:gd name="connsiteX22" fmla="*/ 4440605 w 5888749"/>
                  <a:gd name="connsiteY22" fmla="*/ 584080 h 2997961"/>
                  <a:gd name="connsiteX23" fmla="*/ 5157246 w 5888749"/>
                  <a:gd name="connsiteY23" fmla="*/ 0 h 29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88749" h="2997961">
                    <a:moveTo>
                      <a:pt x="5157246" y="0"/>
                    </a:moveTo>
                    <a:cubicBezTo>
                      <a:pt x="5561244" y="0"/>
                      <a:pt x="5888749" y="327505"/>
                      <a:pt x="5888749" y="731503"/>
                    </a:cubicBezTo>
                    <a:cubicBezTo>
                      <a:pt x="5888749" y="832503"/>
                      <a:pt x="5868280" y="928721"/>
                      <a:pt x="5831264" y="1016237"/>
                    </a:cubicBezTo>
                    <a:lnTo>
                      <a:pt x="5817788" y="1041066"/>
                    </a:lnTo>
                    <a:lnTo>
                      <a:pt x="5819255" y="1041682"/>
                    </a:lnTo>
                    <a:lnTo>
                      <a:pt x="5804064" y="1085689"/>
                    </a:lnTo>
                    <a:cubicBezTo>
                      <a:pt x="5362482" y="2205536"/>
                      <a:pt x="4270822" y="2997961"/>
                      <a:pt x="2994083" y="2997961"/>
                    </a:cubicBezTo>
                    <a:cubicBezTo>
                      <a:pt x="1534953" y="2997961"/>
                      <a:pt x="317561" y="1962957"/>
                      <a:pt x="36011" y="587063"/>
                    </a:cubicBezTo>
                    <a:lnTo>
                      <a:pt x="525" y="235056"/>
                    </a:lnTo>
                    <a:lnTo>
                      <a:pt x="0" y="232457"/>
                    </a:lnTo>
                    <a:lnTo>
                      <a:pt x="176" y="231589"/>
                    </a:lnTo>
                    <a:lnTo>
                      <a:pt x="2" y="229871"/>
                    </a:lnTo>
                    <a:lnTo>
                      <a:pt x="522" y="229871"/>
                    </a:lnTo>
                    <a:lnTo>
                      <a:pt x="17669" y="144941"/>
                    </a:lnTo>
                    <a:cubicBezTo>
                      <a:pt x="51801" y="64244"/>
                      <a:pt x="131707" y="7621"/>
                      <a:pt x="224836" y="7621"/>
                    </a:cubicBezTo>
                    <a:cubicBezTo>
                      <a:pt x="349009" y="7621"/>
                      <a:pt x="449672" y="108284"/>
                      <a:pt x="449672" y="232457"/>
                    </a:cubicBezTo>
                    <a:lnTo>
                      <a:pt x="448459" y="238468"/>
                    </a:lnTo>
                    <a:lnTo>
                      <a:pt x="463991" y="392544"/>
                    </a:lnTo>
                    <a:cubicBezTo>
                      <a:pt x="655540" y="1328624"/>
                      <a:pt x="1483785" y="2032780"/>
                      <a:pt x="2476490" y="2032780"/>
                    </a:cubicBezTo>
                    <a:cubicBezTo>
                      <a:pt x="3290821" y="2032780"/>
                      <a:pt x="3994483" y="1558945"/>
                      <a:pt x="4326803" y="871945"/>
                    </a:cubicBezTo>
                    <a:lnTo>
                      <a:pt x="4437185" y="587266"/>
                    </a:lnTo>
                    <a:lnTo>
                      <a:pt x="4440242" y="587680"/>
                    </a:lnTo>
                    <a:lnTo>
                      <a:pt x="4440605" y="584080"/>
                    </a:lnTo>
                    <a:cubicBezTo>
                      <a:pt x="4508814" y="250746"/>
                      <a:pt x="4803748" y="0"/>
                      <a:pt x="51572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708" name="TextBox 1707">
                <a:extLst>
                  <a:ext uri="{FF2B5EF4-FFF2-40B4-BE49-F238E27FC236}">
                    <a16:creationId xmlns:a16="http://schemas.microsoft.com/office/drawing/2014/main" id="{43BDF522-4ECD-425E-95A0-22D8A35479C1}"/>
                  </a:ext>
                </a:extLst>
              </p:cNvPr>
              <p:cNvSpPr txBox="1"/>
              <p:nvPr/>
            </p:nvSpPr>
            <p:spPr>
              <a:xfrm>
                <a:off x="4426571" y="3727809"/>
                <a:ext cx="125417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00" b="1" i="0" u="none" strike="noStrike" kern="1200" cap="none" spc="0" normalizeH="0" baseline="0" noProof="0" dirty="0">
                    <a:ln>
                      <a:noFill/>
                    </a:ln>
                    <a:solidFill>
                      <a:srgbClr val="1764B9"/>
                    </a:solidFill>
                    <a:effectLst/>
                    <a:uLnTx/>
                    <a:uFillTx/>
                    <a:latin typeface="Arial"/>
                    <a:cs typeface="+mn-cs"/>
                  </a:rPr>
                  <a:t>SMME Digital Readiness</a:t>
                </a:r>
                <a:endParaRPr kumimoji="0" lang="ko-KR" altLang="en-US" sz="1300" b="1" i="0" u="none" strike="noStrike" kern="1200" cap="none" spc="0" normalizeH="0" baseline="0" noProof="0" dirty="0">
                  <a:ln>
                    <a:noFill/>
                  </a:ln>
                  <a:solidFill>
                    <a:srgbClr val="1764B9"/>
                  </a:solidFill>
                  <a:effectLst/>
                  <a:uLnTx/>
                  <a:uFillTx/>
                  <a:latin typeface="Arial"/>
                  <a:cs typeface="+mn-cs"/>
                </a:endParaRPr>
              </a:p>
            </p:txBody>
          </p:sp>
          <p:sp>
            <p:nvSpPr>
              <p:cNvPr id="1739" name="TextBox 1738">
                <a:extLst>
                  <a:ext uri="{FF2B5EF4-FFF2-40B4-BE49-F238E27FC236}">
                    <a16:creationId xmlns:a16="http://schemas.microsoft.com/office/drawing/2014/main" id="{623B2E39-633F-4025-963C-B7646B594D0D}"/>
                  </a:ext>
                </a:extLst>
              </p:cNvPr>
              <p:cNvSpPr txBox="1"/>
              <p:nvPr/>
            </p:nvSpPr>
            <p:spPr>
              <a:xfrm>
                <a:off x="4397017" y="2306264"/>
                <a:ext cx="1648883"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Presence, bookings, payments, operations, data hygiene</a:t>
                </a:r>
                <a:endParaRPr kumimoji="0" lang="ko-KR" altLang="en-US"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grpSp>
        <p:grpSp>
          <p:nvGrpSpPr>
            <p:cNvPr id="13" name="Group 12">
              <a:extLst>
                <a:ext uri="{FF2B5EF4-FFF2-40B4-BE49-F238E27FC236}">
                  <a16:creationId xmlns:a16="http://schemas.microsoft.com/office/drawing/2014/main" id="{D5C196A2-CFCA-41FB-9EF3-C94F1F0B2E80}"/>
                </a:ext>
              </a:extLst>
            </p:cNvPr>
            <p:cNvGrpSpPr/>
            <p:nvPr/>
          </p:nvGrpSpPr>
          <p:grpSpPr>
            <a:xfrm>
              <a:off x="8979264" y="563899"/>
              <a:ext cx="2374688" cy="2911725"/>
              <a:chOff x="9241591" y="2822919"/>
              <a:chExt cx="2374688" cy="2911725"/>
            </a:xfrm>
          </p:grpSpPr>
          <p:sp>
            <p:nvSpPr>
              <p:cNvPr id="1699" name="타원 1698">
                <a:extLst>
                  <a:ext uri="{FF2B5EF4-FFF2-40B4-BE49-F238E27FC236}">
                    <a16:creationId xmlns:a16="http://schemas.microsoft.com/office/drawing/2014/main" id="{98CF5B32-9FB2-45E8-9945-A1945E3D4B1F}"/>
                  </a:ext>
                </a:extLst>
              </p:cNvPr>
              <p:cNvSpPr/>
              <p:nvPr/>
            </p:nvSpPr>
            <p:spPr>
              <a:xfrm>
                <a:off x="9661304" y="3317383"/>
                <a:ext cx="1344073" cy="134407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705" name="자유형: 도형 1704">
                <a:extLst>
                  <a:ext uri="{FF2B5EF4-FFF2-40B4-BE49-F238E27FC236}">
                    <a16:creationId xmlns:a16="http://schemas.microsoft.com/office/drawing/2014/main" id="{670E5A64-7B7C-40B7-A7C0-E51B7F29FE6D}"/>
                  </a:ext>
                </a:extLst>
              </p:cNvPr>
              <p:cNvSpPr/>
              <p:nvPr/>
            </p:nvSpPr>
            <p:spPr>
              <a:xfrm rot="10800000" flipH="1">
                <a:off x="9518841" y="2990851"/>
                <a:ext cx="1899742" cy="967159"/>
              </a:xfrm>
              <a:custGeom>
                <a:avLst/>
                <a:gdLst>
                  <a:gd name="connsiteX0" fmla="*/ 5157246 w 5888749"/>
                  <a:gd name="connsiteY0" fmla="*/ 0 h 2997961"/>
                  <a:gd name="connsiteX1" fmla="*/ 5888749 w 5888749"/>
                  <a:gd name="connsiteY1" fmla="*/ 731503 h 2997961"/>
                  <a:gd name="connsiteX2" fmla="*/ 5831264 w 5888749"/>
                  <a:gd name="connsiteY2" fmla="*/ 1016237 h 2997961"/>
                  <a:gd name="connsiteX3" fmla="*/ 5817788 w 5888749"/>
                  <a:gd name="connsiteY3" fmla="*/ 1041066 h 2997961"/>
                  <a:gd name="connsiteX4" fmla="*/ 5819255 w 5888749"/>
                  <a:gd name="connsiteY4" fmla="*/ 1041682 h 2997961"/>
                  <a:gd name="connsiteX5" fmla="*/ 5804064 w 5888749"/>
                  <a:gd name="connsiteY5" fmla="*/ 1085689 h 2997961"/>
                  <a:gd name="connsiteX6" fmla="*/ 2994083 w 5888749"/>
                  <a:gd name="connsiteY6" fmla="*/ 2997961 h 2997961"/>
                  <a:gd name="connsiteX7" fmla="*/ 36011 w 5888749"/>
                  <a:gd name="connsiteY7" fmla="*/ 587063 h 2997961"/>
                  <a:gd name="connsiteX8" fmla="*/ 525 w 5888749"/>
                  <a:gd name="connsiteY8" fmla="*/ 235056 h 2997961"/>
                  <a:gd name="connsiteX9" fmla="*/ 0 w 5888749"/>
                  <a:gd name="connsiteY9" fmla="*/ 232457 h 2997961"/>
                  <a:gd name="connsiteX10" fmla="*/ 176 w 5888749"/>
                  <a:gd name="connsiteY10" fmla="*/ 231589 h 2997961"/>
                  <a:gd name="connsiteX11" fmla="*/ 2 w 5888749"/>
                  <a:gd name="connsiteY11" fmla="*/ 229871 h 2997961"/>
                  <a:gd name="connsiteX12" fmla="*/ 522 w 5888749"/>
                  <a:gd name="connsiteY12" fmla="*/ 229871 h 2997961"/>
                  <a:gd name="connsiteX13" fmla="*/ 17669 w 5888749"/>
                  <a:gd name="connsiteY13" fmla="*/ 144941 h 2997961"/>
                  <a:gd name="connsiteX14" fmla="*/ 224836 w 5888749"/>
                  <a:gd name="connsiteY14" fmla="*/ 7621 h 2997961"/>
                  <a:gd name="connsiteX15" fmla="*/ 449672 w 5888749"/>
                  <a:gd name="connsiteY15" fmla="*/ 232457 h 2997961"/>
                  <a:gd name="connsiteX16" fmla="*/ 448459 w 5888749"/>
                  <a:gd name="connsiteY16" fmla="*/ 238468 h 2997961"/>
                  <a:gd name="connsiteX17" fmla="*/ 463991 w 5888749"/>
                  <a:gd name="connsiteY17" fmla="*/ 392544 h 2997961"/>
                  <a:gd name="connsiteX18" fmla="*/ 2476490 w 5888749"/>
                  <a:gd name="connsiteY18" fmla="*/ 2032780 h 2997961"/>
                  <a:gd name="connsiteX19" fmla="*/ 4326803 w 5888749"/>
                  <a:gd name="connsiteY19" fmla="*/ 871945 h 2997961"/>
                  <a:gd name="connsiteX20" fmla="*/ 4437185 w 5888749"/>
                  <a:gd name="connsiteY20" fmla="*/ 587266 h 2997961"/>
                  <a:gd name="connsiteX21" fmla="*/ 4440242 w 5888749"/>
                  <a:gd name="connsiteY21" fmla="*/ 587680 h 2997961"/>
                  <a:gd name="connsiteX22" fmla="*/ 4440605 w 5888749"/>
                  <a:gd name="connsiteY22" fmla="*/ 584080 h 2997961"/>
                  <a:gd name="connsiteX23" fmla="*/ 5157246 w 5888749"/>
                  <a:gd name="connsiteY23" fmla="*/ 0 h 29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88749" h="2997961">
                    <a:moveTo>
                      <a:pt x="5157246" y="0"/>
                    </a:moveTo>
                    <a:cubicBezTo>
                      <a:pt x="5561244" y="0"/>
                      <a:pt x="5888749" y="327505"/>
                      <a:pt x="5888749" y="731503"/>
                    </a:cubicBezTo>
                    <a:cubicBezTo>
                      <a:pt x="5888749" y="832503"/>
                      <a:pt x="5868280" y="928721"/>
                      <a:pt x="5831264" y="1016237"/>
                    </a:cubicBezTo>
                    <a:lnTo>
                      <a:pt x="5817788" y="1041066"/>
                    </a:lnTo>
                    <a:lnTo>
                      <a:pt x="5819255" y="1041682"/>
                    </a:lnTo>
                    <a:lnTo>
                      <a:pt x="5804064" y="1085689"/>
                    </a:lnTo>
                    <a:cubicBezTo>
                      <a:pt x="5362482" y="2205536"/>
                      <a:pt x="4270822" y="2997961"/>
                      <a:pt x="2994083" y="2997961"/>
                    </a:cubicBezTo>
                    <a:cubicBezTo>
                      <a:pt x="1534953" y="2997961"/>
                      <a:pt x="317561" y="1962957"/>
                      <a:pt x="36011" y="587063"/>
                    </a:cubicBezTo>
                    <a:lnTo>
                      <a:pt x="525" y="235056"/>
                    </a:lnTo>
                    <a:lnTo>
                      <a:pt x="0" y="232457"/>
                    </a:lnTo>
                    <a:lnTo>
                      <a:pt x="176" y="231589"/>
                    </a:lnTo>
                    <a:lnTo>
                      <a:pt x="2" y="229871"/>
                    </a:lnTo>
                    <a:lnTo>
                      <a:pt x="522" y="229871"/>
                    </a:lnTo>
                    <a:lnTo>
                      <a:pt x="17669" y="144941"/>
                    </a:lnTo>
                    <a:cubicBezTo>
                      <a:pt x="51801" y="64244"/>
                      <a:pt x="131707" y="7621"/>
                      <a:pt x="224836" y="7621"/>
                    </a:cubicBezTo>
                    <a:cubicBezTo>
                      <a:pt x="349009" y="7621"/>
                      <a:pt x="449672" y="108284"/>
                      <a:pt x="449672" y="232457"/>
                    </a:cubicBezTo>
                    <a:lnTo>
                      <a:pt x="448459" y="238468"/>
                    </a:lnTo>
                    <a:lnTo>
                      <a:pt x="463991" y="392544"/>
                    </a:lnTo>
                    <a:cubicBezTo>
                      <a:pt x="655540" y="1328624"/>
                      <a:pt x="1483785" y="2032780"/>
                      <a:pt x="2476490" y="2032780"/>
                    </a:cubicBezTo>
                    <a:cubicBezTo>
                      <a:pt x="3290821" y="2032780"/>
                      <a:pt x="3994483" y="1558945"/>
                      <a:pt x="4326803" y="871945"/>
                    </a:cubicBezTo>
                    <a:lnTo>
                      <a:pt x="4437185" y="587266"/>
                    </a:lnTo>
                    <a:lnTo>
                      <a:pt x="4440242" y="587680"/>
                    </a:lnTo>
                    <a:lnTo>
                      <a:pt x="4440605" y="584080"/>
                    </a:lnTo>
                    <a:cubicBezTo>
                      <a:pt x="4508814" y="250746"/>
                      <a:pt x="4803748" y="0"/>
                      <a:pt x="51572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710" name="TextBox 1709">
                <a:extLst>
                  <a:ext uri="{FF2B5EF4-FFF2-40B4-BE49-F238E27FC236}">
                    <a16:creationId xmlns:a16="http://schemas.microsoft.com/office/drawing/2014/main" id="{E573E831-FC3E-4275-A83D-43EA55FF5433}"/>
                  </a:ext>
                </a:extLst>
              </p:cNvPr>
              <p:cNvSpPr txBox="1"/>
              <p:nvPr/>
            </p:nvSpPr>
            <p:spPr>
              <a:xfrm>
                <a:off x="9656766" y="3727809"/>
                <a:ext cx="135314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DC3539"/>
                    </a:solidFill>
                    <a:effectLst/>
                    <a:uLnTx/>
                    <a:uFillTx/>
                    <a:latin typeface="Arial"/>
                    <a:cs typeface="+mn-cs"/>
                  </a:rPr>
                  <a:t>Data &amp; Analytics</a:t>
                </a:r>
                <a:endParaRPr kumimoji="0" lang="ko-KR" altLang="en-US" sz="1400" b="1" i="0" u="none" strike="noStrike" kern="1200" cap="none" spc="0" normalizeH="0" baseline="0" noProof="0" dirty="0">
                  <a:ln>
                    <a:noFill/>
                  </a:ln>
                  <a:solidFill>
                    <a:srgbClr val="DC3539"/>
                  </a:solidFill>
                  <a:effectLst/>
                  <a:uLnTx/>
                  <a:uFillTx/>
                  <a:latin typeface="Arial"/>
                  <a:cs typeface="+mn-cs"/>
                </a:endParaRPr>
              </a:p>
            </p:txBody>
          </p:sp>
          <p:sp>
            <p:nvSpPr>
              <p:cNvPr id="1728" name="원호 1727">
                <a:extLst>
                  <a:ext uri="{FF2B5EF4-FFF2-40B4-BE49-F238E27FC236}">
                    <a16:creationId xmlns:a16="http://schemas.microsoft.com/office/drawing/2014/main" id="{9F4E3A9C-1C03-479E-B0DA-DFC400683C89}"/>
                  </a:ext>
                </a:extLst>
              </p:cNvPr>
              <p:cNvSpPr/>
              <p:nvPr/>
            </p:nvSpPr>
            <p:spPr>
              <a:xfrm rot="10800000">
                <a:off x="9241591" y="2822919"/>
                <a:ext cx="2374688" cy="2374688"/>
              </a:xfrm>
              <a:prstGeom prst="arc">
                <a:avLst>
                  <a:gd name="adj1" fmla="val 3714120"/>
                  <a:gd name="adj2" fmla="val 7224809"/>
                </a:avLst>
              </a:prstGeom>
              <a:ln w="44450" cap="rnd">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740" name="TextBox 1739">
                <a:extLst>
                  <a:ext uri="{FF2B5EF4-FFF2-40B4-BE49-F238E27FC236}">
                    <a16:creationId xmlns:a16="http://schemas.microsoft.com/office/drawing/2014/main" id="{846EE240-F8F4-484E-8213-CCC2A5F557FA}"/>
                  </a:ext>
                </a:extLst>
              </p:cNvPr>
              <p:cNvSpPr txBox="1"/>
              <p:nvPr/>
            </p:nvSpPr>
            <p:spPr>
              <a:xfrm>
                <a:off x="9644271" y="4842092"/>
                <a:ext cx="1648883"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Dashboards, demand signals, seasonality privacy-by-design (POPIA)</a:t>
                </a:r>
                <a:endParaRPr kumimoji="0" lang="ko-KR" altLang="en-US"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grpSp>
        <p:grpSp>
          <p:nvGrpSpPr>
            <p:cNvPr id="12" name="Group 11">
              <a:extLst>
                <a:ext uri="{FF2B5EF4-FFF2-40B4-BE49-F238E27FC236}">
                  <a16:creationId xmlns:a16="http://schemas.microsoft.com/office/drawing/2014/main" id="{2C556F9C-41AC-4713-91E4-388F9B7C3A9E}"/>
                </a:ext>
              </a:extLst>
            </p:cNvPr>
            <p:cNvGrpSpPr/>
            <p:nvPr/>
          </p:nvGrpSpPr>
          <p:grpSpPr>
            <a:xfrm>
              <a:off x="7113087" y="44219"/>
              <a:ext cx="2374688" cy="2865296"/>
              <a:chOff x="7499333" y="2306264"/>
              <a:chExt cx="2374688" cy="2865296"/>
            </a:xfrm>
          </p:grpSpPr>
          <p:sp>
            <p:nvSpPr>
              <p:cNvPr id="1698" name="타원 1697">
                <a:extLst>
                  <a:ext uri="{FF2B5EF4-FFF2-40B4-BE49-F238E27FC236}">
                    <a16:creationId xmlns:a16="http://schemas.microsoft.com/office/drawing/2014/main" id="{083B1F23-5B95-4A12-B6DC-B8D1983DF4A3}"/>
                  </a:ext>
                </a:extLst>
              </p:cNvPr>
              <p:cNvSpPr/>
              <p:nvPr/>
            </p:nvSpPr>
            <p:spPr>
              <a:xfrm>
                <a:off x="7914359" y="3317383"/>
                <a:ext cx="1344073" cy="134407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704" name="자유형: 도형 1703">
                <a:extLst>
                  <a:ext uri="{FF2B5EF4-FFF2-40B4-BE49-F238E27FC236}">
                    <a16:creationId xmlns:a16="http://schemas.microsoft.com/office/drawing/2014/main" id="{4DA9A0F6-64E3-4FCF-A060-1B73719180E9}"/>
                  </a:ext>
                </a:extLst>
              </p:cNvPr>
              <p:cNvSpPr/>
              <p:nvPr/>
            </p:nvSpPr>
            <p:spPr>
              <a:xfrm>
                <a:off x="7769758" y="3989419"/>
                <a:ext cx="1899742" cy="967159"/>
              </a:xfrm>
              <a:custGeom>
                <a:avLst/>
                <a:gdLst>
                  <a:gd name="connsiteX0" fmla="*/ 5157246 w 5888749"/>
                  <a:gd name="connsiteY0" fmla="*/ 0 h 2997961"/>
                  <a:gd name="connsiteX1" fmla="*/ 5888749 w 5888749"/>
                  <a:gd name="connsiteY1" fmla="*/ 731503 h 2997961"/>
                  <a:gd name="connsiteX2" fmla="*/ 5831264 w 5888749"/>
                  <a:gd name="connsiteY2" fmla="*/ 1016237 h 2997961"/>
                  <a:gd name="connsiteX3" fmla="*/ 5817788 w 5888749"/>
                  <a:gd name="connsiteY3" fmla="*/ 1041066 h 2997961"/>
                  <a:gd name="connsiteX4" fmla="*/ 5819255 w 5888749"/>
                  <a:gd name="connsiteY4" fmla="*/ 1041682 h 2997961"/>
                  <a:gd name="connsiteX5" fmla="*/ 5804064 w 5888749"/>
                  <a:gd name="connsiteY5" fmla="*/ 1085689 h 2997961"/>
                  <a:gd name="connsiteX6" fmla="*/ 2994083 w 5888749"/>
                  <a:gd name="connsiteY6" fmla="*/ 2997961 h 2997961"/>
                  <a:gd name="connsiteX7" fmla="*/ 36011 w 5888749"/>
                  <a:gd name="connsiteY7" fmla="*/ 587063 h 2997961"/>
                  <a:gd name="connsiteX8" fmla="*/ 525 w 5888749"/>
                  <a:gd name="connsiteY8" fmla="*/ 235056 h 2997961"/>
                  <a:gd name="connsiteX9" fmla="*/ 0 w 5888749"/>
                  <a:gd name="connsiteY9" fmla="*/ 232457 h 2997961"/>
                  <a:gd name="connsiteX10" fmla="*/ 176 w 5888749"/>
                  <a:gd name="connsiteY10" fmla="*/ 231589 h 2997961"/>
                  <a:gd name="connsiteX11" fmla="*/ 2 w 5888749"/>
                  <a:gd name="connsiteY11" fmla="*/ 229871 h 2997961"/>
                  <a:gd name="connsiteX12" fmla="*/ 522 w 5888749"/>
                  <a:gd name="connsiteY12" fmla="*/ 229871 h 2997961"/>
                  <a:gd name="connsiteX13" fmla="*/ 17669 w 5888749"/>
                  <a:gd name="connsiteY13" fmla="*/ 144941 h 2997961"/>
                  <a:gd name="connsiteX14" fmla="*/ 224836 w 5888749"/>
                  <a:gd name="connsiteY14" fmla="*/ 7621 h 2997961"/>
                  <a:gd name="connsiteX15" fmla="*/ 449672 w 5888749"/>
                  <a:gd name="connsiteY15" fmla="*/ 232457 h 2997961"/>
                  <a:gd name="connsiteX16" fmla="*/ 448459 w 5888749"/>
                  <a:gd name="connsiteY16" fmla="*/ 238468 h 2997961"/>
                  <a:gd name="connsiteX17" fmla="*/ 463991 w 5888749"/>
                  <a:gd name="connsiteY17" fmla="*/ 392544 h 2997961"/>
                  <a:gd name="connsiteX18" fmla="*/ 2476490 w 5888749"/>
                  <a:gd name="connsiteY18" fmla="*/ 2032780 h 2997961"/>
                  <a:gd name="connsiteX19" fmla="*/ 4326803 w 5888749"/>
                  <a:gd name="connsiteY19" fmla="*/ 871945 h 2997961"/>
                  <a:gd name="connsiteX20" fmla="*/ 4437185 w 5888749"/>
                  <a:gd name="connsiteY20" fmla="*/ 587266 h 2997961"/>
                  <a:gd name="connsiteX21" fmla="*/ 4440242 w 5888749"/>
                  <a:gd name="connsiteY21" fmla="*/ 587680 h 2997961"/>
                  <a:gd name="connsiteX22" fmla="*/ 4440605 w 5888749"/>
                  <a:gd name="connsiteY22" fmla="*/ 584080 h 2997961"/>
                  <a:gd name="connsiteX23" fmla="*/ 5157246 w 5888749"/>
                  <a:gd name="connsiteY23" fmla="*/ 0 h 29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88749" h="2997961">
                    <a:moveTo>
                      <a:pt x="5157246" y="0"/>
                    </a:moveTo>
                    <a:cubicBezTo>
                      <a:pt x="5561244" y="0"/>
                      <a:pt x="5888749" y="327505"/>
                      <a:pt x="5888749" y="731503"/>
                    </a:cubicBezTo>
                    <a:cubicBezTo>
                      <a:pt x="5888749" y="832503"/>
                      <a:pt x="5868280" y="928721"/>
                      <a:pt x="5831264" y="1016237"/>
                    </a:cubicBezTo>
                    <a:lnTo>
                      <a:pt x="5817788" y="1041066"/>
                    </a:lnTo>
                    <a:lnTo>
                      <a:pt x="5819255" y="1041682"/>
                    </a:lnTo>
                    <a:lnTo>
                      <a:pt x="5804064" y="1085689"/>
                    </a:lnTo>
                    <a:cubicBezTo>
                      <a:pt x="5362482" y="2205536"/>
                      <a:pt x="4270822" y="2997961"/>
                      <a:pt x="2994083" y="2997961"/>
                    </a:cubicBezTo>
                    <a:cubicBezTo>
                      <a:pt x="1534953" y="2997961"/>
                      <a:pt x="317561" y="1962957"/>
                      <a:pt x="36011" y="587063"/>
                    </a:cubicBezTo>
                    <a:lnTo>
                      <a:pt x="525" y="235056"/>
                    </a:lnTo>
                    <a:lnTo>
                      <a:pt x="0" y="232457"/>
                    </a:lnTo>
                    <a:lnTo>
                      <a:pt x="176" y="231589"/>
                    </a:lnTo>
                    <a:lnTo>
                      <a:pt x="2" y="229871"/>
                    </a:lnTo>
                    <a:lnTo>
                      <a:pt x="522" y="229871"/>
                    </a:lnTo>
                    <a:lnTo>
                      <a:pt x="17669" y="144941"/>
                    </a:lnTo>
                    <a:cubicBezTo>
                      <a:pt x="51801" y="64244"/>
                      <a:pt x="131707" y="7621"/>
                      <a:pt x="224836" y="7621"/>
                    </a:cubicBezTo>
                    <a:cubicBezTo>
                      <a:pt x="349009" y="7621"/>
                      <a:pt x="449672" y="108284"/>
                      <a:pt x="449672" y="232457"/>
                    </a:cubicBezTo>
                    <a:lnTo>
                      <a:pt x="448459" y="238468"/>
                    </a:lnTo>
                    <a:lnTo>
                      <a:pt x="463991" y="392544"/>
                    </a:lnTo>
                    <a:cubicBezTo>
                      <a:pt x="655540" y="1328624"/>
                      <a:pt x="1483785" y="2032780"/>
                      <a:pt x="2476490" y="2032780"/>
                    </a:cubicBezTo>
                    <a:cubicBezTo>
                      <a:pt x="3290821" y="2032780"/>
                      <a:pt x="3994483" y="1558945"/>
                      <a:pt x="4326803" y="871945"/>
                    </a:cubicBezTo>
                    <a:lnTo>
                      <a:pt x="4437185" y="587266"/>
                    </a:lnTo>
                    <a:lnTo>
                      <a:pt x="4440242" y="587680"/>
                    </a:lnTo>
                    <a:lnTo>
                      <a:pt x="4440605" y="584080"/>
                    </a:lnTo>
                    <a:cubicBezTo>
                      <a:pt x="4508814" y="250746"/>
                      <a:pt x="4803748" y="0"/>
                      <a:pt x="515724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709" name="TextBox 1708">
                <a:extLst>
                  <a:ext uri="{FF2B5EF4-FFF2-40B4-BE49-F238E27FC236}">
                    <a16:creationId xmlns:a16="http://schemas.microsoft.com/office/drawing/2014/main" id="{E1563CCB-756C-4C0A-9863-99D0C90F6641}"/>
                  </a:ext>
                </a:extLst>
              </p:cNvPr>
              <p:cNvSpPr txBox="1"/>
              <p:nvPr/>
            </p:nvSpPr>
            <p:spPr>
              <a:xfrm>
                <a:off x="7919717" y="3727809"/>
                <a:ext cx="12541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F1CF01"/>
                    </a:solidFill>
                    <a:effectLst/>
                    <a:uLnTx/>
                    <a:uFillTx/>
                    <a:latin typeface="Arial"/>
                    <a:cs typeface="+mn-cs"/>
                  </a:rPr>
                  <a:t>Payments and Fintech</a:t>
                </a:r>
                <a:endParaRPr kumimoji="0" lang="ko-KR" altLang="en-US" sz="1400" b="1" i="0" u="none" strike="noStrike" kern="1200" cap="none" spc="0" normalizeH="0" baseline="0" noProof="0" dirty="0">
                  <a:ln>
                    <a:noFill/>
                  </a:ln>
                  <a:solidFill>
                    <a:srgbClr val="F1CF01"/>
                  </a:solidFill>
                  <a:effectLst/>
                  <a:uLnTx/>
                  <a:uFillTx/>
                  <a:latin typeface="Arial"/>
                  <a:cs typeface="+mn-cs"/>
                </a:endParaRPr>
              </a:p>
            </p:txBody>
          </p:sp>
          <p:sp>
            <p:nvSpPr>
              <p:cNvPr id="1725" name="원호 1724">
                <a:extLst>
                  <a:ext uri="{FF2B5EF4-FFF2-40B4-BE49-F238E27FC236}">
                    <a16:creationId xmlns:a16="http://schemas.microsoft.com/office/drawing/2014/main" id="{919BF340-1612-4B1E-9799-82E4C7E08340}"/>
                  </a:ext>
                </a:extLst>
              </p:cNvPr>
              <p:cNvSpPr/>
              <p:nvPr/>
            </p:nvSpPr>
            <p:spPr>
              <a:xfrm>
                <a:off x="7499333" y="2796872"/>
                <a:ext cx="2374688" cy="2374688"/>
              </a:xfrm>
              <a:prstGeom prst="arc">
                <a:avLst>
                  <a:gd name="adj1" fmla="val 3714120"/>
                  <a:gd name="adj2" fmla="val 7224809"/>
                </a:avLst>
              </a:prstGeom>
              <a:ln w="4445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741" name="TextBox 1740">
                <a:extLst>
                  <a:ext uri="{FF2B5EF4-FFF2-40B4-BE49-F238E27FC236}">
                    <a16:creationId xmlns:a16="http://schemas.microsoft.com/office/drawing/2014/main" id="{0481E18E-A79D-4CA2-97B6-26F73FFA5AF9}"/>
                  </a:ext>
                </a:extLst>
              </p:cNvPr>
              <p:cNvSpPr txBox="1"/>
              <p:nvPr/>
            </p:nvSpPr>
            <p:spPr>
              <a:xfrm>
                <a:off x="7895187" y="2306264"/>
                <a:ext cx="1648883"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Tap-to-pay, mobile wallets, cross-boarder, forex costs, reconciliation</a:t>
                </a:r>
                <a:endParaRPr kumimoji="0" lang="ko-KR" altLang="en-US"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grpSp>
      </p:grpSp>
      <p:sp>
        <p:nvSpPr>
          <p:cNvPr id="4" name="Title 3">
            <a:extLst>
              <a:ext uri="{FF2B5EF4-FFF2-40B4-BE49-F238E27FC236}">
                <a16:creationId xmlns:a16="http://schemas.microsoft.com/office/drawing/2014/main" id="{20AE42A0-F864-474E-A931-5007AA85C201}"/>
              </a:ext>
            </a:extLst>
          </p:cNvPr>
          <p:cNvSpPr>
            <a:spLocks noGrp="1"/>
          </p:cNvSpPr>
          <p:nvPr>
            <p:ph type="title"/>
          </p:nvPr>
        </p:nvSpPr>
        <p:spPr/>
        <p:txBody>
          <a:bodyPr>
            <a:normAutofit fontScale="90000"/>
          </a:bodyPr>
          <a:lstStyle/>
          <a:p>
            <a:r>
              <a:rPr lang="en-US" dirty="0"/>
              <a:t>Digital landscape &amp; network infrastructure framework</a:t>
            </a:r>
            <a:endParaRPr lang="en-ZA" dirty="0"/>
          </a:p>
        </p:txBody>
      </p:sp>
    </p:spTree>
    <p:extLst>
      <p:ext uri="{BB962C8B-B14F-4D97-AF65-F5344CB8AC3E}">
        <p14:creationId xmlns:p14="http://schemas.microsoft.com/office/powerpoint/2010/main" val="1441458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44000">
              <a:schemeClr val="accent1">
                <a:lumMod val="5000"/>
                <a:lumOff val="95000"/>
              </a:schemeClr>
            </a:gs>
            <a:gs pos="0">
              <a:schemeClr val="accent1">
                <a:lumMod val="45000"/>
                <a:lumOff val="55000"/>
              </a:schemeClr>
            </a:gs>
            <a:gs pos="0">
              <a:schemeClr val="accent1">
                <a:lumMod val="45000"/>
                <a:lumOff val="5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6C68D89-A0FF-4979-81DA-EB6DF906D82E}"/>
              </a:ext>
            </a:extLst>
          </p:cNvPr>
          <p:cNvGrpSpPr/>
          <p:nvPr/>
        </p:nvGrpSpPr>
        <p:grpSpPr>
          <a:xfrm>
            <a:off x="304800" y="378849"/>
            <a:ext cx="11242983" cy="3127830"/>
            <a:chOff x="-159214" y="-43090"/>
            <a:chExt cx="11513166" cy="3807136"/>
          </a:xfrm>
        </p:grpSpPr>
        <p:grpSp>
          <p:nvGrpSpPr>
            <p:cNvPr id="5" name="Group 4">
              <a:extLst>
                <a:ext uri="{FF2B5EF4-FFF2-40B4-BE49-F238E27FC236}">
                  <a16:creationId xmlns:a16="http://schemas.microsoft.com/office/drawing/2014/main" id="{DA51DC9E-894B-4A25-8EB3-80EE30D638E4}"/>
                </a:ext>
              </a:extLst>
            </p:cNvPr>
            <p:cNvGrpSpPr/>
            <p:nvPr/>
          </p:nvGrpSpPr>
          <p:grpSpPr>
            <a:xfrm>
              <a:off x="1669441" y="598054"/>
              <a:ext cx="2374688" cy="3165992"/>
              <a:chOff x="2272562" y="2796713"/>
              <a:chExt cx="2374688" cy="3165992"/>
            </a:xfrm>
          </p:grpSpPr>
          <p:sp>
            <p:nvSpPr>
              <p:cNvPr id="35" name="타원 1694">
                <a:extLst>
                  <a:ext uri="{FF2B5EF4-FFF2-40B4-BE49-F238E27FC236}">
                    <a16:creationId xmlns:a16="http://schemas.microsoft.com/office/drawing/2014/main" id="{BE17D5FC-ED36-4E95-832A-8C3A066DCE8E}"/>
                  </a:ext>
                </a:extLst>
              </p:cNvPr>
              <p:cNvSpPr/>
              <p:nvPr/>
            </p:nvSpPr>
            <p:spPr>
              <a:xfrm>
                <a:off x="2644946" y="3317383"/>
                <a:ext cx="1344073" cy="134407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36" name="자유형: 도형 1700">
                <a:extLst>
                  <a:ext uri="{FF2B5EF4-FFF2-40B4-BE49-F238E27FC236}">
                    <a16:creationId xmlns:a16="http://schemas.microsoft.com/office/drawing/2014/main" id="{D1AC22A4-11E7-48BE-BA32-BD39CB166FB7}"/>
                  </a:ext>
                </a:extLst>
              </p:cNvPr>
              <p:cNvSpPr/>
              <p:nvPr/>
            </p:nvSpPr>
            <p:spPr>
              <a:xfrm rot="10800000" flipH="1">
                <a:off x="2522502" y="2990850"/>
                <a:ext cx="1899742" cy="967159"/>
              </a:xfrm>
              <a:custGeom>
                <a:avLst/>
                <a:gdLst>
                  <a:gd name="connsiteX0" fmla="*/ 5157246 w 5888749"/>
                  <a:gd name="connsiteY0" fmla="*/ 0 h 2997961"/>
                  <a:gd name="connsiteX1" fmla="*/ 5888749 w 5888749"/>
                  <a:gd name="connsiteY1" fmla="*/ 731503 h 2997961"/>
                  <a:gd name="connsiteX2" fmla="*/ 5831264 w 5888749"/>
                  <a:gd name="connsiteY2" fmla="*/ 1016237 h 2997961"/>
                  <a:gd name="connsiteX3" fmla="*/ 5817788 w 5888749"/>
                  <a:gd name="connsiteY3" fmla="*/ 1041066 h 2997961"/>
                  <a:gd name="connsiteX4" fmla="*/ 5819255 w 5888749"/>
                  <a:gd name="connsiteY4" fmla="*/ 1041682 h 2997961"/>
                  <a:gd name="connsiteX5" fmla="*/ 5804064 w 5888749"/>
                  <a:gd name="connsiteY5" fmla="*/ 1085689 h 2997961"/>
                  <a:gd name="connsiteX6" fmla="*/ 2994083 w 5888749"/>
                  <a:gd name="connsiteY6" fmla="*/ 2997961 h 2997961"/>
                  <a:gd name="connsiteX7" fmla="*/ 36011 w 5888749"/>
                  <a:gd name="connsiteY7" fmla="*/ 587063 h 2997961"/>
                  <a:gd name="connsiteX8" fmla="*/ 525 w 5888749"/>
                  <a:gd name="connsiteY8" fmla="*/ 235056 h 2997961"/>
                  <a:gd name="connsiteX9" fmla="*/ 0 w 5888749"/>
                  <a:gd name="connsiteY9" fmla="*/ 232457 h 2997961"/>
                  <a:gd name="connsiteX10" fmla="*/ 176 w 5888749"/>
                  <a:gd name="connsiteY10" fmla="*/ 231589 h 2997961"/>
                  <a:gd name="connsiteX11" fmla="*/ 2 w 5888749"/>
                  <a:gd name="connsiteY11" fmla="*/ 229871 h 2997961"/>
                  <a:gd name="connsiteX12" fmla="*/ 522 w 5888749"/>
                  <a:gd name="connsiteY12" fmla="*/ 229871 h 2997961"/>
                  <a:gd name="connsiteX13" fmla="*/ 17669 w 5888749"/>
                  <a:gd name="connsiteY13" fmla="*/ 144941 h 2997961"/>
                  <a:gd name="connsiteX14" fmla="*/ 224836 w 5888749"/>
                  <a:gd name="connsiteY14" fmla="*/ 7621 h 2997961"/>
                  <a:gd name="connsiteX15" fmla="*/ 449672 w 5888749"/>
                  <a:gd name="connsiteY15" fmla="*/ 232457 h 2997961"/>
                  <a:gd name="connsiteX16" fmla="*/ 448459 w 5888749"/>
                  <a:gd name="connsiteY16" fmla="*/ 238468 h 2997961"/>
                  <a:gd name="connsiteX17" fmla="*/ 463991 w 5888749"/>
                  <a:gd name="connsiteY17" fmla="*/ 392544 h 2997961"/>
                  <a:gd name="connsiteX18" fmla="*/ 2476490 w 5888749"/>
                  <a:gd name="connsiteY18" fmla="*/ 2032780 h 2997961"/>
                  <a:gd name="connsiteX19" fmla="*/ 4326803 w 5888749"/>
                  <a:gd name="connsiteY19" fmla="*/ 871945 h 2997961"/>
                  <a:gd name="connsiteX20" fmla="*/ 4437185 w 5888749"/>
                  <a:gd name="connsiteY20" fmla="*/ 587266 h 2997961"/>
                  <a:gd name="connsiteX21" fmla="*/ 4440242 w 5888749"/>
                  <a:gd name="connsiteY21" fmla="*/ 587680 h 2997961"/>
                  <a:gd name="connsiteX22" fmla="*/ 4440605 w 5888749"/>
                  <a:gd name="connsiteY22" fmla="*/ 584080 h 2997961"/>
                  <a:gd name="connsiteX23" fmla="*/ 5157246 w 5888749"/>
                  <a:gd name="connsiteY23" fmla="*/ 0 h 29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88749" h="2997961">
                    <a:moveTo>
                      <a:pt x="5157246" y="0"/>
                    </a:moveTo>
                    <a:cubicBezTo>
                      <a:pt x="5561244" y="0"/>
                      <a:pt x="5888749" y="327505"/>
                      <a:pt x="5888749" y="731503"/>
                    </a:cubicBezTo>
                    <a:cubicBezTo>
                      <a:pt x="5888749" y="832503"/>
                      <a:pt x="5868280" y="928721"/>
                      <a:pt x="5831264" y="1016237"/>
                    </a:cubicBezTo>
                    <a:lnTo>
                      <a:pt x="5817788" y="1041066"/>
                    </a:lnTo>
                    <a:lnTo>
                      <a:pt x="5819255" y="1041682"/>
                    </a:lnTo>
                    <a:lnTo>
                      <a:pt x="5804064" y="1085689"/>
                    </a:lnTo>
                    <a:cubicBezTo>
                      <a:pt x="5362482" y="2205536"/>
                      <a:pt x="4270822" y="2997961"/>
                      <a:pt x="2994083" y="2997961"/>
                    </a:cubicBezTo>
                    <a:cubicBezTo>
                      <a:pt x="1534953" y="2997961"/>
                      <a:pt x="317561" y="1962957"/>
                      <a:pt x="36011" y="587063"/>
                    </a:cubicBezTo>
                    <a:lnTo>
                      <a:pt x="525" y="235056"/>
                    </a:lnTo>
                    <a:lnTo>
                      <a:pt x="0" y="232457"/>
                    </a:lnTo>
                    <a:lnTo>
                      <a:pt x="176" y="231589"/>
                    </a:lnTo>
                    <a:lnTo>
                      <a:pt x="2" y="229871"/>
                    </a:lnTo>
                    <a:lnTo>
                      <a:pt x="522" y="229871"/>
                    </a:lnTo>
                    <a:lnTo>
                      <a:pt x="17669" y="144941"/>
                    </a:lnTo>
                    <a:cubicBezTo>
                      <a:pt x="51801" y="64244"/>
                      <a:pt x="131707" y="7621"/>
                      <a:pt x="224836" y="7621"/>
                    </a:cubicBezTo>
                    <a:cubicBezTo>
                      <a:pt x="349009" y="7621"/>
                      <a:pt x="449672" y="108284"/>
                      <a:pt x="449672" y="232457"/>
                    </a:cubicBezTo>
                    <a:lnTo>
                      <a:pt x="448459" y="238468"/>
                    </a:lnTo>
                    <a:lnTo>
                      <a:pt x="463991" y="392544"/>
                    </a:lnTo>
                    <a:cubicBezTo>
                      <a:pt x="655540" y="1328624"/>
                      <a:pt x="1483785" y="2032780"/>
                      <a:pt x="2476490" y="2032780"/>
                    </a:cubicBezTo>
                    <a:cubicBezTo>
                      <a:pt x="3290821" y="2032780"/>
                      <a:pt x="3994483" y="1558945"/>
                      <a:pt x="4326803" y="871945"/>
                    </a:cubicBezTo>
                    <a:lnTo>
                      <a:pt x="4437185" y="587266"/>
                    </a:lnTo>
                    <a:lnTo>
                      <a:pt x="4440242" y="587680"/>
                    </a:lnTo>
                    <a:lnTo>
                      <a:pt x="4440605" y="584080"/>
                    </a:lnTo>
                    <a:cubicBezTo>
                      <a:pt x="4508814" y="250746"/>
                      <a:pt x="4803748" y="0"/>
                      <a:pt x="515724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37" name="TextBox 36">
                <a:extLst>
                  <a:ext uri="{FF2B5EF4-FFF2-40B4-BE49-F238E27FC236}">
                    <a16:creationId xmlns:a16="http://schemas.microsoft.com/office/drawing/2014/main" id="{B7ABBD6C-29BB-4CE1-8BE7-0C96760F6740}"/>
                  </a:ext>
                </a:extLst>
              </p:cNvPr>
              <p:cNvSpPr txBox="1"/>
              <p:nvPr/>
            </p:nvSpPr>
            <p:spPr>
              <a:xfrm>
                <a:off x="2679998" y="3727809"/>
                <a:ext cx="12541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8B62A8"/>
                    </a:solidFill>
                    <a:effectLst/>
                    <a:uLnTx/>
                    <a:uFillTx/>
                    <a:latin typeface="Arial"/>
                    <a:cs typeface="+mn-cs"/>
                  </a:rPr>
                  <a:t>Security &amp; Trust</a:t>
                </a:r>
                <a:endParaRPr kumimoji="0" lang="ko-KR" altLang="en-US" sz="1400" b="1" i="0" u="none" strike="noStrike" kern="1200" cap="none" spc="0" normalizeH="0" baseline="0" noProof="0" dirty="0">
                  <a:ln>
                    <a:noFill/>
                  </a:ln>
                  <a:solidFill>
                    <a:srgbClr val="8B62A8"/>
                  </a:solidFill>
                  <a:effectLst/>
                  <a:uLnTx/>
                  <a:uFillTx/>
                  <a:latin typeface="Arial"/>
                  <a:cs typeface="+mn-cs"/>
                </a:endParaRPr>
              </a:p>
            </p:txBody>
          </p:sp>
          <p:sp>
            <p:nvSpPr>
              <p:cNvPr id="38" name="원호 1715">
                <a:extLst>
                  <a:ext uri="{FF2B5EF4-FFF2-40B4-BE49-F238E27FC236}">
                    <a16:creationId xmlns:a16="http://schemas.microsoft.com/office/drawing/2014/main" id="{6BFA102E-EF17-46AE-96C3-C5F9A6819836}"/>
                  </a:ext>
                </a:extLst>
              </p:cNvPr>
              <p:cNvSpPr/>
              <p:nvPr/>
            </p:nvSpPr>
            <p:spPr>
              <a:xfrm rot="10800000">
                <a:off x="2272562" y="2796713"/>
                <a:ext cx="2374688" cy="2374688"/>
              </a:xfrm>
              <a:prstGeom prst="arc">
                <a:avLst>
                  <a:gd name="adj1" fmla="val 3714120"/>
                  <a:gd name="adj2" fmla="val 7224809"/>
                </a:avLst>
              </a:prstGeom>
              <a:ln w="44450" cap="rnd">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39" name="TextBox 38">
                <a:extLst>
                  <a:ext uri="{FF2B5EF4-FFF2-40B4-BE49-F238E27FC236}">
                    <a16:creationId xmlns:a16="http://schemas.microsoft.com/office/drawing/2014/main" id="{1315284C-C42F-424B-B8EC-027BF448911F}"/>
                  </a:ext>
                </a:extLst>
              </p:cNvPr>
              <p:cNvSpPr txBox="1"/>
              <p:nvPr/>
            </p:nvSpPr>
            <p:spPr>
              <a:xfrm>
                <a:off x="2412310" y="4614073"/>
                <a:ext cx="1928843" cy="1348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300" kern="1200" dirty="0">
                    <a:solidFill>
                      <a:prstClr val="black">
                        <a:lumMod val="65000"/>
                        <a:lumOff val="35000"/>
                      </a:prstClr>
                    </a:solidFill>
                    <a:latin typeface="Arial"/>
                    <a:cs typeface="Arial" pitchFamily="34" charset="0"/>
                  </a:rPr>
                  <a:t>Multi-factor Authentication</a:t>
                </a:r>
                <a:r>
                  <a:rPr lang="en-ZA" sz="1400" dirty="0"/>
                  <a:t> </a:t>
                </a:r>
                <a:r>
                  <a:rPr kumimoji="0" lang="en-GB" altLang="ko-KR"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(MFA), phishing, device hardening, backups, and incident response.</a:t>
                </a:r>
                <a:endParaRPr kumimoji="0" lang="ko-KR" altLang="en-US"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grpSp>
        <p:grpSp>
          <p:nvGrpSpPr>
            <p:cNvPr id="6" name="Group 5">
              <a:extLst>
                <a:ext uri="{FF2B5EF4-FFF2-40B4-BE49-F238E27FC236}">
                  <a16:creationId xmlns:a16="http://schemas.microsoft.com/office/drawing/2014/main" id="{D1F7110D-C192-48A3-9BF1-8179F00F6C0A}"/>
                </a:ext>
              </a:extLst>
            </p:cNvPr>
            <p:cNvGrpSpPr/>
            <p:nvPr/>
          </p:nvGrpSpPr>
          <p:grpSpPr>
            <a:xfrm>
              <a:off x="-159214" y="21095"/>
              <a:ext cx="2374688" cy="2888420"/>
              <a:chOff x="-159214" y="21095"/>
              <a:chExt cx="2374688" cy="2888420"/>
            </a:xfrm>
          </p:grpSpPr>
          <p:sp>
            <p:nvSpPr>
              <p:cNvPr id="30" name="타원 1693">
                <a:extLst>
                  <a:ext uri="{FF2B5EF4-FFF2-40B4-BE49-F238E27FC236}">
                    <a16:creationId xmlns:a16="http://schemas.microsoft.com/office/drawing/2014/main" id="{9E053457-65D4-468B-A013-7DE368B78A10}"/>
                  </a:ext>
                </a:extLst>
              </p:cNvPr>
              <p:cNvSpPr/>
              <p:nvPr/>
            </p:nvSpPr>
            <p:spPr>
              <a:xfrm>
                <a:off x="261388" y="1128369"/>
                <a:ext cx="1344073" cy="134407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31" name="자유형: 도형 1699">
                <a:extLst>
                  <a:ext uri="{FF2B5EF4-FFF2-40B4-BE49-F238E27FC236}">
                    <a16:creationId xmlns:a16="http://schemas.microsoft.com/office/drawing/2014/main" id="{85EF2FB0-F74F-4C79-898A-D67CB0D3316C}"/>
                  </a:ext>
                </a:extLst>
              </p:cNvPr>
              <p:cNvSpPr/>
              <p:nvPr/>
            </p:nvSpPr>
            <p:spPr>
              <a:xfrm>
                <a:off x="123947" y="1865284"/>
                <a:ext cx="1899742" cy="967159"/>
              </a:xfrm>
              <a:custGeom>
                <a:avLst/>
                <a:gdLst>
                  <a:gd name="connsiteX0" fmla="*/ 5157246 w 5888749"/>
                  <a:gd name="connsiteY0" fmla="*/ 0 h 2997961"/>
                  <a:gd name="connsiteX1" fmla="*/ 5888749 w 5888749"/>
                  <a:gd name="connsiteY1" fmla="*/ 731503 h 2997961"/>
                  <a:gd name="connsiteX2" fmla="*/ 5831264 w 5888749"/>
                  <a:gd name="connsiteY2" fmla="*/ 1016237 h 2997961"/>
                  <a:gd name="connsiteX3" fmla="*/ 5817788 w 5888749"/>
                  <a:gd name="connsiteY3" fmla="*/ 1041066 h 2997961"/>
                  <a:gd name="connsiteX4" fmla="*/ 5819255 w 5888749"/>
                  <a:gd name="connsiteY4" fmla="*/ 1041682 h 2997961"/>
                  <a:gd name="connsiteX5" fmla="*/ 5804064 w 5888749"/>
                  <a:gd name="connsiteY5" fmla="*/ 1085689 h 2997961"/>
                  <a:gd name="connsiteX6" fmla="*/ 2994083 w 5888749"/>
                  <a:gd name="connsiteY6" fmla="*/ 2997961 h 2997961"/>
                  <a:gd name="connsiteX7" fmla="*/ 36011 w 5888749"/>
                  <a:gd name="connsiteY7" fmla="*/ 587063 h 2997961"/>
                  <a:gd name="connsiteX8" fmla="*/ 525 w 5888749"/>
                  <a:gd name="connsiteY8" fmla="*/ 235056 h 2997961"/>
                  <a:gd name="connsiteX9" fmla="*/ 0 w 5888749"/>
                  <a:gd name="connsiteY9" fmla="*/ 232457 h 2997961"/>
                  <a:gd name="connsiteX10" fmla="*/ 176 w 5888749"/>
                  <a:gd name="connsiteY10" fmla="*/ 231589 h 2997961"/>
                  <a:gd name="connsiteX11" fmla="*/ 2 w 5888749"/>
                  <a:gd name="connsiteY11" fmla="*/ 229871 h 2997961"/>
                  <a:gd name="connsiteX12" fmla="*/ 522 w 5888749"/>
                  <a:gd name="connsiteY12" fmla="*/ 229871 h 2997961"/>
                  <a:gd name="connsiteX13" fmla="*/ 17669 w 5888749"/>
                  <a:gd name="connsiteY13" fmla="*/ 144941 h 2997961"/>
                  <a:gd name="connsiteX14" fmla="*/ 224836 w 5888749"/>
                  <a:gd name="connsiteY14" fmla="*/ 7621 h 2997961"/>
                  <a:gd name="connsiteX15" fmla="*/ 449672 w 5888749"/>
                  <a:gd name="connsiteY15" fmla="*/ 232457 h 2997961"/>
                  <a:gd name="connsiteX16" fmla="*/ 448459 w 5888749"/>
                  <a:gd name="connsiteY16" fmla="*/ 238468 h 2997961"/>
                  <a:gd name="connsiteX17" fmla="*/ 463991 w 5888749"/>
                  <a:gd name="connsiteY17" fmla="*/ 392544 h 2997961"/>
                  <a:gd name="connsiteX18" fmla="*/ 2476490 w 5888749"/>
                  <a:gd name="connsiteY18" fmla="*/ 2032780 h 2997961"/>
                  <a:gd name="connsiteX19" fmla="*/ 4326803 w 5888749"/>
                  <a:gd name="connsiteY19" fmla="*/ 871945 h 2997961"/>
                  <a:gd name="connsiteX20" fmla="*/ 4437185 w 5888749"/>
                  <a:gd name="connsiteY20" fmla="*/ 587266 h 2997961"/>
                  <a:gd name="connsiteX21" fmla="*/ 4440242 w 5888749"/>
                  <a:gd name="connsiteY21" fmla="*/ 587680 h 2997961"/>
                  <a:gd name="connsiteX22" fmla="*/ 4440605 w 5888749"/>
                  <a:gd name="connsiteY22" fmla="*/ 584080 h 2997961"/>
                  <a:gd name="connsiteX23" fmla="*/ 5157246 w 5888749"/>
                  <a:gd name="connsiteY23" fmla="*/ 0 h 29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88749" h="2997961">
                    <a:moveTo>
                      <a:pt x="5157246" y="0"/>
                    </a:moveTo>
                    <a:cubicBezTo>
                      <a:pt x="5561244" y="0"/>
                      <a:pt x="5888749" y="327505"/>
                      <a:pt x="5888749" y="731503"/>
                    </a:cubicBezTo>
                    <a:cubicBezTo>
                      <a:pt x="5888749" y="832503"/>
                      <a:pt x="5868280" y="928721"/>
                      <a:pt x="5831264" y="1016237"/>
                    </a:cubicBezTo>
                    <a:lnTo>
                      <a:pt x="5817788" y="1041066"/>
                    </a:lnTo>
                    <a:lnTo>
                      <a:pt x="5819255" y="1041682"/>
                    </a:lnTo>
                    <a:lnTo>
                      <a:pt x="5804064" y="1085689"/>
                    </a:lnTo>
                    <a:cubicBezTo>
                      <a:pt x="5362482" y="2205536"/>
                      <a:pt x="4270822" y="2997961"/>
                      <a:pt x="2994083" y="2997961"/>
                    </a:cubicBezTo>
                    <a:cubicBezTo>
                      <a:pt x="1534953" y="2997961"/>
                      <a:pt x="317561" y="1962957"/>
                      <a:pt x="36011" y="587063"/>
                    </a:cubicBezTo>
                    <a:lnTo>
                      <a:pt x="525" y="235056"/>
                    </a:lnTo>
                    <a:lnTo>
                      <a:pt x="0" y="232457"/>
                    </a:lnTo>
                    <a:lnTo>
                      <a:pt x="176" y="231589"/>
                    </a:lnTo>
                    <a:lnTo>
                      <a:pt x="2" y="229871"/>
                    </a:lnTo>
                    <a:lnTo>
                      <a:pt x="522" y="229871"/>
                    </a:lnTo>
                    <a:lnTo>
                      <a:pt x="17669" y="144941"/>
                    </a:lnTo>
                    <a:cubicBezTo>
                      <a:pt x="51801" y="64244"/>
                      <a:pt x="131707" y="7621"/>
                      <a:pt x="224836" y="7621"/>
                    </a:cubicBezTo>
                    <a:cubicBezTo>
                      <a:pt x="349009" y="7621"/>
                      <a:pt x="449672" y="108284"/>
                      <a:pt x="449672" y="232457"/>
                    </a:cubicBezTo>
                    <a:lnTo>
                      <a:pt x="448459" y="238468"/>
                    </a:lnTo>
                    <a:lnTo>
                      <a:pt x="463991" y="392544"/>
                    </a:lnTo>
                    <a:cubicBezTo>
                      <a:pt x="655540" y="1328624"/>
                      <a:pt x="1483785" y="2032780"/>
                      <a:pt x="2476490" y="2032780"/>
                    </a:cubicBezTo>
                    <a:cubicBezTo>
                      <a:pt x="3290821" y="2032780"/>
                      <a:pt x="3994483" y="1558945"/>
                      <a:pt x="4326803" y="871945"/>
                    </a:cubicBezTo>
                    <a:lnTo>
                      <a:pt x="4437185" y="587266"/>
                    </a:lnTo>
                    <a:lnTo>
                      <a:pt x="4440242" y="587680"/>
                    </a:lnTo>
                    <a:lnTo>
                      <a:pt x="4440605" y="584080"/>
                    </a:lnTo>
                    <a:cubicBezTo>
                      <a:pt x="4508814" y="250746"/>
                      <a:pt x="4803748" y="0"/>
                      <a:pt x="515724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2" name="TextBox 31">
                <a:extLst>
                  <a:ext uri="{FF2B5EF4-FFF2-40B4-BE49-F238E27FC236}">
                    <a16:creationId xmlns:a16="http://schemas.microsoft.com/office/drawing/2014/main" id="{07F5C09A-5D8A-4489-86EE-73687A1D0C9F}"/>
                  </a:ext>
                </a:extLst>
              </p:cNvPr>
              <p:cNvSpPr txBox="1"/>
              <p:nvPr/>
            </p:nvSpPr>
            <p:spPr>
              <a:xfrm>
                <a:off x="238038" y="1538795"/>
                <a:ext cx="1469995" cy="5993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FDB53E"/>
                    </a:solidFill>
                    <a:effectLst/>
                    <a:uLnTx/>
                    <a:uFillTx/>
                    <a:latin typeface="Arial"/>
                    <a:cs typeface="+mn-cs"/>
                  </a:rPr>
                  <a:t>Platforms &amp; </a:t>
                </a:r>
                <a:r>
                  <a:rPr lang="en-US" altLang="ko-KR" sz="1200" b="1" kern="1200" dirty="0">
                    <a:solidFill>
                      <a:srgbClr val="FDB53E"/>
                    </a:solidFill>
                    <a:latin typeface="Arial"/>
                    <a:cs typeface="+mn-cs"/>
                  </a:rPr>
                  <a:t>interoperability</a:t>
                </a:r>
                <a:endParaRPr kumimoji="0" lang="ko-KR" altLang="en-US" sz="1200" b="1" i="0" u="none" strike="noStrike" kern="1200" cap="none" spc="0" normalizeH="0" baseline="0" noProof="0" dirty="0">
                  <a:ln>
                    <a:noFill/>
                  </a:ln>
                  <a:solidFill>
                    <a:srgbClr val="FDB53E"/>
                  </a:solidFill>
                  <a:effectLst/>
                  <a:uLnTx/>
                  <a:uFillTx/>
                  <a:latin typeface="Arial"/>
                  <a:cs typeface="+mn-cs"/>
                </a:endParaRPr>
              </a:p>
            </p:txBody>
          </p:sp>
          <p:sp>
            <p:nvSpPr>
              <p:cNvPr id="33" name="원호 1712">
                <a:extLst>
                  <a:ext uri="{FF2B5EF4-FFF2-40B4-BE49-F238E27FC236}">
                    <a16:creationId xmlns:a16="http://schemas.microsoft.com/office/drawing/2014/main" id="{D2AE64A0-C1D0-426A-B1AC-864A6D36CB29}"/>
                  </a:ext>
                </a:extLst>
              </p:cNvPr>
              <p:cNvSpPr/>
              <p:nvPr/>
            </p:nvSpPr>
            <p:spPr>
              <a:xfrm>
                <a:off x="-159214" y="534827"/>
                <a:ext cx="2374688" cy="2374688"/>
              </a:xfrm>
              <a:prstGeom prst="arc">
                <a:avLst>
                  <a:gd name="adj1" fmla="val 3714120"/>
                  <a:gd name="adj2" fmla="val 7224809"/>
                </a:avLst>
              </a:prstGeom>
              <a:ln w="44450" cap="rnd">
                <a:solidFill>
                  <a:schemeClr val="accent6"/>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34" name="TextBox 33">
                <a:extLst>
                  <a:ext uri="{FF2B5EF4-FFF2-40B4-BE49-F238E27FC236}">
                    <a16:creationId xmlns:a16="http://schemas.microsoft.com/office/drawing/2014/main" id="{514BCCF7-BAA5-4DF2-9E36-71D80FB48828}"/>
                  </a:ext>
                </a:extLst>
              </p:cNvPr>
              <p:cNvSpPr txBox="1"/>
              <p:nvPr/>
            </p:nvSpPr>
            <p:spPr>
              <a:xfrm>
                <a:off x="19474" y="21095"/>
                <a:ext cx="1846204" cy="15734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ko-KR" sz="1300" kern="1200" dirty="0">
                    <a:solidFill>
                      <a:prstClr val="black">
                        <a:lumMod val="65000"/>
                        <a:lumOff val="35000"/>
                      </a:prstClr>
                    </a:solidFill>
                    <a:latin typeface="Arial"/>
                    <a:cs typeface="Arial" pitchFamily="34" charset="0"/>
                  </a:rPr>
                  <a:t>Application programming interface (APIs), </a:t>
                </a:r>
                <a:r>
                  <a:rPr kumimoji="0" lang="en-GB" altLang="ko-KR"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open data, standards for listings, bookings and events</a:t>
                </a:r>
                <a:endParaRPr kumimoji="0" lang="ko-KR" altLang="en-US"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grpSp>
        <p:grpSp>
          <p:nvGrpSpPr>
            <p:cNvPr id="7" name="Group 6">
              <a:extLst>
                <a:ext uri="{FF2B5EF4-FFF2-40B4-BE49-F238E27FC236}">
                  <a16:creationId xmlns:a16="http://schemas.microsoft.com/office/drawing/2014/main" id="{9A7C4163-AECA-425F-A928-A441E77E6999}"/>
                </a:ext>
              </a:extLst>
            </p:cNvPr>
            <p:cNvGrpSpPr/>
            <p:nvPr/>
          </p:nvGrpSpPr>
          <p:grpSpPr>
            <a:xfrm>
              <a:off x="5273722" y="534827"/>
              <a:ext cx="2374688" cy="2924828"/>
              <a:chOff x="5757076" y="2809816"/>
              <a:chExt cx="2374688" cy="2924828"/>
            </a:xfrm>
          </p:grpSpPr>
          <p:sp>
            <p:nvSpPr>
              <p:cNvPr id="25" name="타원 1696">
                <a:extLst>
                  <a:ext uri="{FF2B5EF4-FFF2-40B4-BE49-F238E27FC236}">
                    <a16:creationId xmlns:a16="http://schemas.microsoft.com/office/drawing/2014/main" id="{C90821A5-796E-4E0C-ACAE-5076F033DD83}"/>
                  </a:ext>
                </a:extLst>
              </p:cNvPr>
              <p:cNvSpPr/>
              <p:nvPr/>
            </p:nvSpPr>
            <p:spPr>
              <a:xfrm>
                <a:off x="6157888" y="3317383"/>
                <a:ext cx="1344073" cy="1344073"/>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26" name="자유형: 도형 1702">
                <a:extLst>
                  <a:ext uri="{FF2B5EF4-FFF2-40B4-BE49-F238E27FC236}">
                    <a16:creationId xmlns:a16="http://schemas.microsoft.com/office/drawing/2014/main" id="{AA3E2255-AC2F-4251-8E6E-777E9992B6EE}"/>
                  </a:ext>
                </a:extLst>
              </p:cNvPr>
              <p:cNvSpPr/>
              <p:nvPr/>
            </p:nvSpPr>
            <p:spPr>
              <a:xfrm rot="10800000" flipH="1">
                <a:off x="6020673" y="2990851"/>
                <a:ext cx="1899742" cy="967159"/>
              </a:xfrm>
              <a:custGeom>
                <a:avLst/>
                <a:gdLst>
                  <a:gd name="connsiteX0" fmla="*/ 5157246 w 5888749"/>
                  <a:gd name="connsiteY0" fmla="*/ 0 h 2997961"/>
                  <a:gd name="connsiteX1" fmla="*/ 5888749 w 5888749"/>
                  <a:gd name="connsiteY1" fmla="*/ 731503 h 2997961"/>
                  <a:gd name="connsiteX2" fmla="*/ 5831264 w 5888749"/>
                  <a:gd name="connsiteY2" fmla="*/ 1016237 h 2997961"/>
                  <a:gd name="connsiteX3" fmla="*/ 5817788 w 5888749"/>
                  <a:gd name="connsiteY3" fmla="*/ 1041066 h 2997961"/>
                  <a:gd name="connsiteX4" fmla="*/ 5819255 w 5888749"/>
                  <a:gd name="connsiteY4" fmla="*/ 1041682 h 2997961"/>
                  <a:gd name="connsiteX5" fmla="*/ 5804064 w 5888749"/>
                  <a:gd name="connsiteY5" fmla="*/ 1085689 h 2997961"/>
                  <a:gd name="connsiteX6" fmla="*/ 2994083 w 5888749"/>
                  <a:gd name="connsiteY6" fmla="*/ 2997961 h 2997961"/>
                  <a:gd name="connsiteX7" fmla="*/ 36011 w 5888749"/>
                  <a:gd name="connsiteY7" fmla="*/ 587063 h 2997961"/>
                  <a:gd name="connsiteX8" fmla="*/ 525 w 5888749"/>
                  <a:gd name="connsiteY8" fmla="*/ 235056 h 2997961"/>
                  <a:gd name="connsiteX9" fmla="*/ 0 w 5888749"/>
                  <a:gd name="connsiteY9" fmla="*/ 232457 h 2997961"/>
                  <a:gd name="connsiteX10" fmla="*/ 176 w 5888749"/>
                  <a:gd name="connsiteY10" fmla="*/ 231589 h 2997961"/>
                  <a:gd name="connsiteX11" fmla="*/ 2 w 5888749"/>
                  <a:gd name="connsiteY11" fmla="*/ 229871 h 2997961"/>
                  <a:gd name="connsiteX12" fmla="*/ 522 w 5888749"/>
                  <a:gd name="connsiteY12" fmla="*/ 229871 h 2997961"/>
                  <a:gd name="connsiteX13" fmla="*/ 17669 w 5888749"/>
                  <a:gd name="connsiteY13" fmla="*/ 144941 h 2997961"/>
                  <a:gd name="connsiteX14" fmla="*/ 224836 w 5888749"/>
                  <a:gd name="connsiteY14" fmla="*/ 7621 h 2997961"/>
                  <a:gd name="connsiteX15" fmla="*/ 449672 w 5888749"/>
                  <a:gd name="connsiteY15" fmla="*/ 232457 h 2997961"/>
                  <a:gd name="connsiteX16" fmla="*/ 448459 w 5888749"/>
                  <a:gd name="connsiteY16" fmla="*/ 238468 h 2997961"/>
                  <a:gd name="connsiteX17" fmla="*/ 463991 w 5888749"/>
                  <a:gd name="connsiteY17" fmla="*/ 392544 h 2997961"/>
                  <a:gd name="connsiteX18" fmla="*/ 2476490 w 5888749"/>
                  <a:gd name="connsiteY18" fmla="*/ 2032780 h 2997961"/>
                  <a:gd name="connsiteX19" fmla="*/ 4326803 w 5888749"/>
                  <a:gd name="connsiteY19" fmla="*/ 871945 h 2997961"/>
                  <a:gd name="connsiteX20" fmla="*/ 4437185 w 5888749"/>
                  <a:gd name="connsiteY20" fmla="*/ 587266 h 2997961"/>
                  <a:gd name="connsiteX21" fmla="*/ 4440242 w 5888749"/>
                  <a:gd name="connsiteY21" fmla="*/ 587680 h 2997961"/>
                  <a:gd name="connsiteX22" fmla="*/ 4440605 w 5888749"/>
                  <a:gd name="connsiteY22" fmla="*/ 584080 h 2997961"/>
                  <a:gd name="connsiteX23" fmla="*/ 5157246 w 5888749"/>
                  <a:gd name="connsiteY23" fmla="*/ 0 h 29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88749" h="2997961">
                    <a:moveTo>
                      <a:pt x="5157246" y="0"/>
                    </a:moveTo>
                    <a:cubicBezTo>
                      <a:pt x="5561244" y="0"/>
                      <a:pt x="5888749" y="327505"/>
                      <a:pt x="5888749" y="731503"/>
                    </a:cubicBezTo>
                    <a:cubicBezTo>
                      <a:pt x="5888749" y="832503"/>
                      <a:pt x="5868280" y="928721"/>
                      <a:pt x="5831264" y="1016237"/>
                    </a:cubicBezTo>
                    <a:lnTo>
                      <a:pt x="5817788" y="1041066"/>
                    </a:lnTo>
                    <a:lnTo>
                      <a:pt x="5819255" y="1041682"/>
                    </a:lnTo>
                    <a:lnTo>
                      <a:pt x="5804064" y="1085689"/>
                    </a:lnTo>
                    <a:cubicBezTo>
                      <a:pt x="5362482" y="2205536"/>
                      <a:pt x="4270822" y="2997961"/>
                      <a:pt x="2994083" y="2997961"/>
                    </a:cubicBezTo>
                    <a:cubicBezTo>
                      <a:pt x="1534953" y="2997961"/>
                      <a:pt x="317561" y="1962957"/>
                      <a:pt x="36011" y="587063"/>
                    </a:cubicBezTo>
                    <a:lnTo>
                      <a:pt x="525" y="235056"/>
                    </a:lnTo>
                    <a:lnTo>
                      <a:pt x="0" y="232457"/>
                    </a:lnTo>
                    <a:lnTo>
                      <a:pt x="176" y="231589"/>
                    </a:lnTo>
                    <a:lnTo>
                      <a:pt x="2" y="229871"/>
                    </a:lnTo>
                    <a:lnTo>
                      <a:pt x="522" y="229871"/>
                    </a:lnTo>
                    <a:lnTo>
                      <a:pt x="17669" y="144941"/>
                    </a:lnTo>
                    <a:cubicBezTo>
                      <a:pt x="51801" y="64244"/>
                      <a:pt x="131707" y="7621"/>
                      <a:pt x="224836" y="7621"/>
                    </a:cubicBezTo>
                    <a:cubicBezTo>
                      <a:pt x="349009" y="7621"/>
                      <a:pt x="449672" y="108284"/>
                      <a:pt x="449672" y="232457"/>
                    </a:cubicBezTo>
                    <a:lnTo>
                      <a:pt x="448459" y="238468"/>
                    </a:lnTo>
                    <a:lnTo>
                      <a:pt x="463991" y="392544"/>
                    </a:lnTo>
                    <a:cubicBezTo>
                      <a:pt x="655540" y="1328624"/>
                      <a:pt x="1483785" y="2032780"/>
                      <a:pt x="2476490" y="2032780"/>
                    </a:cubicBezTo>
                    <a:cubicBezTo>
                      <a:pt x="3290821" y="2032780"/>
                      <a:pt x="3994483" y="1558945"/>
                      <a:pt x="4326803" y="871945"/>
                    </a:cubicBezTo>
                    <a:lnTo>
                      <a:pt x="4437185" y="587266"/>
                    </a:lnTo>
                    <a:lnTo>
                      <a:pt x="4440242" y="587680"/>
                    </a:lnTo>
                    <a:lnTo>
                      <a:pt x="4440605" y="584080"/>
                    </a:lnTo>
                    <a:cubicBezTo>
                      <a:pt x="4508814" y="250746"/>
                      <a:pt x="4803748" y="0"/>
                      <a:pt x="515724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27" name="TextBox 26">
                <a:extLst>
                  <a:ext uri="{FF2B5EF4-FFF2-40B4-BE49-F238E27FC236}">
                    <a16:creationId xmlns:a16="http://schemas.microsoft.com/office/drawing/2014/main" id="{7E12C1DA-D183-4A92-8B3D-A75491758AB2}"/>
                  </a:ext>
                </a:extLst>
              </p:cNvPr>
              <p:cNvSpPr txBox="1"/>
              <p:nvPr/>
            </p:nvSpPr>
            <p:spPr>
              <a:xfrm>
                <a:off x="6173144" y="3727809"/>
                <a:ext cx="12541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400" b="1" i="0" u="none" strike="noStrike" kern="1200" cap="none" spc="0" normalizeH="0" baseline="0" noProof="0" dirty="0">
                    <a:ln>
                      <a:noFill/>
                    </a:ln>
                    <a:solidFill>
                      <a:srgbClr val="449074"/>
                    </a:solidFill>
                    <a:effectLst/>
                    <a:uLnTx/>
                    <a:uFillTx/>
                    <a:latin typeface="Arial"/>
                    <a:cs typeface="+mn-cs"/>
                  </a:rPr>
                  <a:t>Training &amp; Support</a:t>
                </a:r>
                <a:endParaRPr kumimoji="0" lang="ko-KR" altLang="en-US" sz="1400" b="1" i="0" u="none" strike="noStrike" kern="1200" cap="none" spc="0" normalizeH="0" baseline="0" noProof="0" dirty="0">
                  <a:ln>
                    <a:noFill/>
                  </a:ln>
                  <a:solidFill>
                    <a:srgbClr val="449074"/>
                  </a:solidFill>
                  <a:effectLst/>
                  <a:uLnTx/>
                  <a:uFillTx/>
                  <a:latin typeface="Arial"/>
                  <a:cs typeface="+mn-cs"/>
                </a:endParaRPr>
              </a:p>
            </p:txBody>
          </p:sp>
          <p:sp>
            <p:nvSpPr>
              <p:cNvPr id="28" name="원호 1721">
                <a:extLst>
                  <a:ext uri="{FF2B5EF4-FFF2-40B4-BE49-F238E27FC236}">
                    <a16:creationId xmlns:a16="http://schemas.microsoft.com/office/drawing/2014/main" id="{8DE9DCD5-5B71-41A7-8581-5AF12E0D21EB}"/>
                  </a:ext>
                </a:extLst>
              </p:cNvPr>
              <p:cNvSpPr/>
              <p:nvPr/>
            </p:nvSpPr>
            <p:spPr>
              <a:xfrm rot="10800000">
                <a:off x="5757076" y="2809816"/>
                <a:ext cx="2374688" cy="2374688"/>
              </a:xfrm>
              <a:prstGeom prst="arc">
                <a:avLst>
                  <a:gd name="adj1" fmla="val 3714120"/>
                  <a:gd name="adj2" fmla="val 7224809"/>
                </a:avLst>
              </a:prstGeom>
              <a:ln w="44450" cap="rnd">
                <a:solidFill>
                  <a:schemeClr val="accent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9" name="TextBox 28">
                <a:extLst>
                  <a:ext uri="{FF2B5EF4-FFF2-40B4-BE49-F238E27FC236}">
                    <a16:creationId xmlns:a16="http://schemas.microsoft.com/office/drawing/2014/main" id="{32300064-6946-4753-96F9-E29A924BBB40}"/>
                  </a:ext>
                </a:extLst>
              </p:cNvPr>
              <p:cNvSpPr txBox="1"/>
              <p:nvPr/>
            </p:nvSpPr>
            <p:spPr>
              <a:xfrm>
                <a:off x="6146102" y="4842092"/>
                <a:ext cx="1648883"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Curricula, train-the-trainer, helpdesks, certification, cohorts</a:t>
                </a:r>
                <a:endParaRPr kumimoji="0" lang="ko-KR" altLang="en-US"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grpSp>
        <p:grpSp>
          <p:nvGrpSpPr>
            <p:cNvPr id="8" name="Group 7">
              <a:extLst>
                <a:ext uri="{FF2B5EF4-FFF2-40B4-BE49-F238E27FC236}">
                  <a16:creationId xmlns:a16="http://schemas.microsoft.com/office/drawing/2014/main" id="{D510C378-1BDA-4C85-A71E-5C82221F4D9F}"/>
                </a:ext>
              </a:extLst>
            </p:cNvPr>
            <p:cNvGrpSpPr/>
            <p:nvPr/>
          </p:nvGrpSpPr>
          <p:grpSpPr>
            <a:xfrm>
              <a:off x="3773971" y="-43090"/>
              <a:ext cx="1899742" cy="2682430"/>
              <a:chOff x="4271587" y="2274148"/>
              <a:chExt cx="1899742" cy="2682430"/>
            </a:xfrm>
          </p:grpSpPr>
          <p:sp>
            <p:nvSpPr>
              <p:cNvPr id="21" name="타원 1695">
                <a:extLst>
                  <a:ext uri="{FF2B5EF4-FFF2-40B4-BE49-F238E27FC236}">
                    <a16:creationId xmlns:a16="http://schemas.microsoft.com/office/drawing/2014/main" id="{5D1C081A-FAA2-4F71-A89C-B11C339BDDF7}"/>
                  </a:ext>
                </a:extLst>
              </p:cNvPr>
              <p:cNvSpPr/>
              <p:nvPr/>
            </p:nvSpPr>
            <p:spPr>
              <a:xfrm>
                <a:off x="4401417" y="3317383"/>
                <a:ext cx="1344073" cy="134407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22" name="자유형: 도형 1701">
                <a:extLst>
                  <a:ext uri="{FF2B5EF4-FFF2-40B4-BE49-F238E27FC236}">
                    <a16:creationId xmlns:a16="http://schemas.microsoft.com/office/drawing/2014/main" id="{3F6C3656-9613-4B52-B043-CD8DF5937CC9}"/>
                  </a:ext>
                </a:extLst>
              </p:cNvPr>
              <p:cNvSpPr/>
              <p:nvPr/>
            </p:nvSpPr>
            <p:spPr>
              <a:xfrm>
                <a:off x="4271587" y="3989419"/>
                <a:ext cx="1899742" cy="967159"/>
              </a:xfrm>
              <a:custGeom>
                <a:avLst/>
                <a:gdLst>
                  <a:gd name="connsiteX0" fmla="*/ 5157246 w 5888749"/>
                  <a:gd name="connsiteY0" fmla="*/ 0 h 2997961"/>
                  <a:gd name="connsiteX1" fmla="*/ 5888749 w 5888749"/>
                  <a:gd name="connsiteY1" fmla="*/ 731503 h 2997961"/>
                  <a:gd name="connsiteX2" fmla="*/ 5831264 w 5888749"/>
                  <a:gd name="connsiteY2" fmla="*/ 1016237 h 2997961"/>
                  <a:gd name="connsiteX3" fmla="*/ 5817788 w 5888749"/>
                  <a:gd name="connsiteY3" fmla="*/ 1041066 h 2997961"/>
                  <a:gd name="connsiteX4" fmla="*/ 5819255 w 5888749"/>
                  <a:gd name="connsiteY4" fmla="*/ 1041682 h 2997961"/>
                  <a:gd name="connsiteX5" fmla="*/ 5804064 w 5888749"/>
                  <a:gd name="connsiteY5" fmla="*/ 1085689 h 2997961"/>
                  <a:gd name="connsiteX6" fmla="*/ 2994083 w 5888749"/>
                  <a:gd name="connsiteY6" fmla="*/ 2997961 h 2997961"/>
                  <a:gd name="connsiteX7" fmla="*/ 36011 w 5888749"/>
                  <a:gd name="connsiteY7" fmla="*/ 587063 h 2997961"/>
                  <a:gd name="connsiteX8" fmla="*/ 525 w 5888749"/>
                  <a:gd name="connsiteY8" fmla="*/ 235056 h 2997961"/>
                  <a:gd name="connsiteX9" fmla="*/ 0 w 5888749"/>
                  <a:gd name="connsiteY9" fmla="*/ 232457 h 2997961"/>
                  <a:gd name="connsiteX10" fmla="*/ 176 w 5888749"/>
                  <a:gd name="connsiteY10" fmla="*/ 231589 h 2997961"/>
                  <a:gd name="connsiteX11" fmla="*/ 2 w 5888749"/>
                  <a:gd name="connsiteY11" fmla="*/ 229871 h 2997961"/>
                  <a:gd name="connsiteX12" fmla="*/ 522 w 5888749"/>
                  <a:gd name="connsiteY12" fmla="*/ 229871 h 2997961"/>
                  <a:gd name="connsiteX13" fmla="*/ 17669 w 5888749"/>
                  <a:gd name="connsiteY13" fmla="*/ 144941 h 2997961"/>
                  <a:gd name="connsiteX14" fmla="*/ 224836 w 5888749"/>
                  <a:gd name="connsiteY14" fmla="*/ 7621 h 2997961"/>
                  <a:gd name="connsiteX15" fmla="*/ 449672 w 5888749"/>
                  <a:gd name="connsiteY15" fmla="*/ 232457 h 2997961"/>
                  <a:gd name="connsiteX16" fmla="*/ 448459 w 5888749"/>
                  <a:gd name="connsiteY16" fmla="*/ 238468 h 2997961"/>
                  <a:gd name="connsiteX17" fmla="*/ 463991 w 5888749"/>
                  <a:gd name="connsiteY17" fmla="*/ 392544 h 2997961"/>
                  <a:gd name="connsiteX18" fmla="*/ 2476490 w 5888749"/>
                  <a:gd name="connsiteY18" fmla="*/ 2032780 h 2997961"/>
                  <a:gd name="connsiteX19" fmla="*/ 4326803 w 5888749"/>
                  <a:gd name="connsiteY19" fmla="*/ 871945 h 2997961"/>
                  <a:gd name="connsiteX20" fmla="*/ 4437185 w 5888749"/>
                  <a:gd name="connsiteY20" fmla="*/ 587266 h 2997961"/>
                  <a:gd name="connsiteX21" fmla="*/ 4440242 w 5888749"/>
                  <a:gd name="connsiteY21" fmla="*/ 587680 h 2997961"/>
                  <a:gd name="connsiteX22" fmla="*/ 4440605 w 5888749"/>
                  <a:gd name="connsiteY22" fmla="*/ 584080 h 2997961"/>
                  <a:gd name="connsiteX23" fmla="*/ 5157246 w 5888749"/>
                  <a:gd name="connsiteY23" fmla="*/ 0 h 29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88749" h="2997961">
                    <a:moveTo>
                      <a:pt x="5157246" y="0"/>
                    </a:moveTo>
                    <a:cubicBezTo>
                      <a:pt x="5561244" y="0"/>
                      <a:pt x="5888749" y="327505"/>
                      <a:pt x="5888749" y="731503"/>
                    </a:cubicBezTo>
                    <a:cubicBezTo>
                      <a:pt x="5888749" y="832503"/>
                      <a:pt x="5868280" y="928721"/>
                      <a:pt x="5831264" y="1016237"/>
                    </a:cubicBezTo>
                    <a:lnTo>
                      <a:pt x="5817788" y="1041066"/>
                    </a:lnTo>
                    <a:lnTo>
                      <a:pt x="5819255" y="1041682"/>
                    </a:lnTo>
                    <a:lnTo>
                      <a:pt x="5804064" y="1085689"/>
                    </a:lnTo>
                    <a:cubicBezTo>
                      <a:pt x="5362482" y="2205536"/>
                      <a:pt x="4270822" y="2997961"/>
                      <a:pt x="2994083" y="2997961"/>
                    </a:cubicBezTo>
                    <a:cubicBezTo>
                      <a:pt x="1534953" y="2997961"/>
                      <a:pt x="317561" y="1962957"/>
                      <a:pt x="36011" y="587063"/>
                    </a:cubicBezTo>
                    <a:lnTo>
                      <a:pt x="525" y="235056"/>
                    </a:lnTo>
                    <a:lnTo>
                      <a:pt x="0" y="232457"/>
                    </a:lnTo>
                    <a:lnTo>
                      <a:pt x="176" y="231589"/>
                    </a:lnTo>
                    <a:lnTo>
                      <a:pt x="2" y="229871"/>
                    </a:lnTo>
                    <a:lnTo>
                      <a:pt x="522" y="229871"/>
                    </a:lnTo>
                    <a:lnTo>
                      <a:pt x="17669" y="144941"/>
                    </a:lnTo>
                    <a:cubicBezTo>
                      <a:pt x="51801" y="64244"/>
                      <a:pt x="131707" y="7621"/>
                      <a:pt x="224836" y="7621"/>
                    </a:cubicBezTo>
                    <a:cubicBezTo>
                      <a:pt x="349009" y="7621"/>
                      <a:pt x="449672" y="108284"/>
                      <a:pt x="449672" y="232457"/>
                    </a:cubicBezTo>
                    <a:lnTo>
                      <a:pt x="448459" y="238468"/>
                    </a:lnTo>
                    <a:lnTo>
                      <a:pt x="463991" y="392544"/>
                    </a:lnTo>
                    <a:cubicBezTo>
                      <a:pt x="655540" y="1328624"/>
                      <a:pt x="1483785" y="2032780"/>
                      <a:pt x="2476490" y="2032780"/>
                    </a:cubicBezTo>
                    <a:cubicBezTo>
                      <a:pt x="3290821" y="2032780"/>
                      <a:pt x="3994483" y="1558945"/>
                      <a:pt x="4326803" y="871945"/>
                    </a:cubicBezTo>
                    <a:lnTo>
                      <a:pt x="4437185" y="587266"/>
                    </a:lnTo>
                    <a:lnTo>
                      <a:pt x="4440242" y="587680"/>
                    </a:lnTo>
                    <a:lnTo>
                      <a:pt x="4440605" y="584080"/>
                    </a:lnTo>
                    <a:cubicBezTo>
                      <a:pt x="4508814" y="250746"/>
                      <a:pt x="4803748" y="0"/>
                      <a:pt x="51572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23" name="TextBox 22">
                <a:extLst>
                  <a:ext uri="{FF2B5EF4-FFF2-40B4-BE49-F238E27FC236}">
                    <a16:creationId xmlns:a16="http://schemas.microsoft.com/office/drawing/2014/main" id="{C7B7B443-997A-4D8D-ABD3-2F2EEBC1C56C}"/>
                  </a:ext>
                </a:extLst>
              </p:cNvPr>
              <p:cNvSpPr txBox="1"/>
              <p:nvPr/>
            </p:nvSpPr>
            <p:spPr>
              <a:xfrm>
                <a:off x="4426571" y="3727809"/>
                <a:ext cx="125417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00" b="1" i="0" u="none" strike="noStrike" kern="1200" cap="none" spc="0" normalizeH="0" baseline="0" noProof="0" dirty="0">
                    <a:ln>
                      <a:noFill/>
                    </a:ln>
                    <a:solidFill>
                      <a:srgbClr val="1764B9"/>
                    </a:solidFill>
                    <a:effectLst/>
                    <a:uLnTx/>
                    <a:uFillTx/>
                    <a:latin typeface="Arial"/>
                    <a:cs typeface="+mn-cs"/>
                  </a:rPr>
                  <a:t>Policy &amp; Incentives</a:t>
                </a:r>
                <a:endParaRPr kumimoji="0" lang="ko-KR" altLang="en-US" sz="1300" b="1" i="0" u="none" strike="noStrike" kern="1200" cap="none" spc="0" normalizeH="0" baseline="0" noProof="0" dirty="0">
                  <a:ln>
                    <a:noFill/>
                  </a:ln>
                  <a:solidFill>
                    <a:srgbClr val="1764B9"/>
                  </a:solidFill>
                  <a:effectLst/>
                  <a:uLnTx/>
                  <a:uFillTx/>
                  <a:latin typeface="Arial"/>
                  <a:cs typeface="+mn-cs"/>
                </a:endParaRPr>
              </a:p>
            </p:txBody>
          </p:sp>
          <p:sp>
            <p:nvSpPr>
              <p:cNvPr id="24" name="TextBox 23">
                <a:extLst>
                  <a:ext uri="{FF2B5EF4-FFF2-40B4-BE49-F238E27FC236}">
                    <a16:creationId xmlns:a16="http://schemas.microsoft.com/office/drawing/2014/main" id="{65B82A39-DF67-4C44-AD71-BBEC8D917F99}"/>
                  </a:ext>
                </a:extLst>
              </p:cNvPr>
              <p:cNvSpPr txBox="1"/>
              <p:nvPr/>
            </p:nvSpPr>
            <p:spPr>
              <a:xfrm>
                <a:off x="4397016" y="2274148"/>
                <a:ext cx="1648883"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Subsidies, spectrum, WISP enablement, procurement, tax incentives</a:t>
                </a:r>
                <a:endParaRPr kumimoji="0" lang="ko-KR" altLang="en-US"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grpSp>
        <p:grpSp>
          <p:nvGrpSpPr>
            <p:cNvPr id="9" name="Group 8">
              <a:extLst>
                <a:ext uri="{FF2B5EF4-FFF2-40B4-BE49-F238E27FC236}">
                  <a16:creationId xmlns:a16="http://schemas.microsoft.com/office/drawing/2014/main" id="{AA5F465D-9359-4C6F-88C6-386C702F376A}"/>
                </a:ext>
              </a:extLst>
            </p:cNvPr>
            <p:cNvGrpSpPr/>
            <p:nvPr/>
          </p:nvGrpSpPr>
          <p:grpSpPr>
            <a:xfrm>
              <a:off x="8979264" y="563899"/>
              <a:ext cx="2374688" cy="3111780"/>
              <a:chOff x="9241591" y="2822919"/>
              <a:chExt cx="2374688" cy="3111780"/>
            </a:xfrm>
          </p:grpSpPr>
          <p:sp>
            <p:nvSpPr>
              <p:cNvPr id="16" name="타원 1698">
                <a:extLst>
                  <a:ext uri="{FF2B5EF4-FFF2-40B4-BE49-F238E27FC236}">
                    <a16:creationId xmlns:a16="http://schemas.microsoft.com/office/drawing/2014/main" id="{AC7AF992-FB3A-4D6A-81DF-E27B40F51B39}"/>
                  </a:ext>
                </a:extLst>
              </p:cNvPr>
              <p:cNvSpPr/>
              <p:nvPr/>
            </p:nvSpPr>
            <p:spPr>
              <a:xfrm>
                <a:off x="9661304" y="3317383"/>
                <a:ext cx="1344073" cy="134407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7" name="자유형: 도형 1704">
                <a:extLst>
                  <a:ext uri="{FF2B5EF4-FFF2-40B4-BE49-F238E27FC236}">
                    <a16:creationId xmlns:a16="http://schemas.microsoft.com/office/drawing/2014/main" id="{2D9C4638-C9CD-4F1B-A1F2-54908813735E}"/>
                  </a:ext>
                </a:extLst>
              </p:cNvPr>
              <p:cNvSpPr/>
              <p:nvPr/>
            </p:nvSpPr>
            <p:spPr>
              <a:xfrm rot="10800000" flipH="1">
                <a:off x="9518841" y="2990851"/>
                <a:ext cx="1899742" cy="967159"/>
              </a:xfrm>
              <a:custGeom>
                <a:avLst/>
                <a:gdLst>
                  <a:gd name="connsiteX0" fmla="*/ 5157246 w 5888749"/>
                  <a:gd name="connsiteY0" fmla="*/ 0 h 2997961"/>
                  <a:gd name="connsiteX1" fmla="*/ 5888749 w 5888749"/>
                  <a:gd name="connsiteY1" fmla="*/ 731503 h 2997961"/>
                  <a:gd name="connsiteX2" fmla="*/ 5831264 w 5888749"/>
                  <a:gd name="connsiteY2" fmla="*/ 1016237 h 2997961"/>
                  <a:gd name="connsiteX3" fmla="*/ 5817788 w 5888749"/>
                  <a:gd name="connsiteY3" fmla="*/ 1041066 h 2997961"/>
                  <a:gd name="connsiteX4" fmla="*/ 5819255 w 5888749"/>
                  <a:gd name="connsiteY4" fmla="*/ 1041682 h 2997961"/>
                  <a:gd name="connsiteX5" fmla="*/ 5804064 w 5888749"/>
                  <a:gd name="connsiteY5" fmla="*/ 1085689 h 2997961"/>
                  <a:gd name="connsiteX6" fmla="*/ 2994083 w 5888749"/>
                  <a:gd name="connsiteY6" fmla="*/ 2997961 h 2997961"/>
                  <a:gd name="connsiteX7" fmla="*/ 36011 w 5888749"/>
                  <a:gd name="connsiteY7" fmla="*/ 587063 h 2997961"/>
                  <a:gd name="connsiteX8" fmla="*/ 525 w 5888749"/>
                  <a:gd name="connsiteY8" fmla="*/ 235056 h 2997961"/>
                  <a:gd name="connsiteX9" fmla="*/ 0 w 5888749"/>
                  <a:gd name="connsiteY9" fmla="*/ 232457 h 2997961"/>
                  <a:gd name="connsiteX10" fmla="*/ 176 w 5888749"/>
                  <a:gd name="connsiteY10" fmla="*/ 231589 h 2997961"/>
                  <a:gd name="connsiteX11" fmla="*/ 2 w 5888749"/>
                  <a:gd name="connsiteY11" fmla="*/ 229871 h 2997961"/>
                  <a:gd name="connsiteX12" fmla="*/ 522 w 5888749"/>
                  <a:gd name="connsiteY12" fmla="*/ 229871 h 2997961"/>
                  <a:gd name="connsiteX13" fmla="*/ 17669 w 5888749"/>
                  <a:gd name="connsiteY13" fmla="*/ 144941 h 2997961"/>
                  <a:gd name="connsiteX14" fmla="*/ 224836 w 5888749"/>
                  <a:gd name="connsiteY14" fmla="*/ 7621 h 2997961"/>
                  <a:gd name="connsiteX15" fmla="*/ 449672 w 5888749"/>
                  <a:gd name="connsiteY15" fmla="*/ 232457 h 2997961"/>
                  <a:gd name="connsiteX16" fmla="*/ 448459 w 5888749"/>
                  <a:gd name="connsiteY16" fmla="*/ 238468 h 2997961"/>
                  <a:gd name="connsiteX17" fmla="*/ 463991 w 5888749"/>
                  <a:gd name="connsiteY17" fmla="*/ 392544 h 2997961"/>
                  <a:gd name="connsiteX18" fmla="*/ 2476490 w 5888749"/>
                  <a:gd name="connsiteY18" fmla="*/ 2032780 h 2997961"/>
                  <a:gd name="connsiteX19" fmla="*/ 4326803 w 5888749"/>
                  <a:gd name="connsiteY19" fmla="*/ 871945 h 2997961"/>
                  <a:gd name="connsiteX20" fmla="*/ 4437185 w 5888749"/>
                  <a:gd name="connsiteY20" fmla="*/ 587266 h 2997961"/>
                  <a:gd name="connsiteX21" fmla="*/ 4440242 w 5888749"/>
                  <a:gd name="connsiteY21" fmla="*/ 587680 h 2997961"/>
                  <a:gd name="connsiteX22" fmla="*/ 4440605 w 5888749"/>
                  <a:gd name="connsiteY22" fmla="*/ 584080 h 2997961"/>
                  <a:gd name="connsiteX23" fmla="*/ 5157246 w 5888749"/>
                  <a:gd name="connsiteY23" fmla="*/ 0 h 29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88749" h="2997961">
                    <a:moveTo>
                      <a:pt x="5157246" y="0"/>
                    </a:moveTo>
                    <a:cubicBezTo>
                      <a:pt x="5561244" y="0"/>
                      <a:pt x="5888749" y="327505"/>
                      <a:pt x="5888749" y="731503"/>
                    </a:cubicBezTo>
                    <a:cubicBezTo>
                      <a:pt x="5888749" y="832503"/>
                      <a:pt x="5868280" y="928721"/>
                      <a:pt x="5831264" y="1016237"/>
                    </a:cubicBezTo>
                    <a:lnTo>
                      <a:pt x="5817788" y="1041066"/>
                    </a:lnTo>
                    <a:lnTo>
                      <a:pt x="5819255" y="1041682"/>
                    </a:lnTo>
                    <a:lnTo>
                      <a:pt x="5804064" y="1085689"/>
                    </a:lnTo>
                    <a:cubicBezTo>
                      <a:pt x="5362482" y="2205536"/>
                      <a:pt x="4270822" y="2997961"/>
                      <a:pt x="2994083" y="2997961"/>
                    </a:cubicBezTo>
                    <a:cubicBezTo>
                      <a:pt x="1534953" y="2997961"/>
                      <a:pt x="317561" y="1962957"/>
                      <a:pt x="36011" y="587063"/>
                    </a:cubicBezTo>
                    <a:lnTo>
                      <a:pt x="525" y="235056"/>
                    </a:lnTo>
                    <a:lnTo>
                      <a:pt x="0" y="232457"/>
                    </a:lnTo>
                    <a:lnTo>
                      <a:pt x="176" y="231589"/>
                    </a:lnTo>
                    <a:lnTo>
                      <a:pt x="2" y="229871"/>
                    </a:lnTo>
                    <a:lnTo>
                      <a:pt x="522" y="229871"/>
                    </a:lnTo>
                    <a:lnTo>
                      <a:pt x="17669" y="144941"/>
                    </a:lnTo>
                    <a:cubicBezTo>
                      <a:pt x="51801" y="64244"/>
                      <a:pt x="131707" y="7621"/>
                      <a:pt x="224836" y="7621"/>
                    </a:cubicBezTo>
                    <a:cubicBezTo>
                      <a:pt x="349009" y="7621"/>
                      <a:pt x="449672" y="108284"/>
                      <a:pt x="449672" y="232457"/>
                    </a:cubicBezTo>
                    <a:lnTo>
                      <a:pt x="448459" y="238468"/>
                    </a:lnTo>
                    <a:lnTo>
                      <a:pt x="463991" y="392544"/>
                    </a:lnTo>
                    <a:cubicBezTo>
                      <a:pt x="655540" y="1328624"/>
                      <a:pt x="1483785" y="2032780"/>
                      <a:pt x="2476490" y="2032780"/>
                    </a:cubicBezTo>
                    <a:cubicBezTo>
                      <a:pt x="3290821" y="2032780"/>
                      <a:pt x="3994483" y="1558945"/>
                      <a:pt x="4326803" y="871945"/>
                    </a:cubicBezTo>
                    <a:lnTo>
                      <a:pt x="4437185" y="587266"/>
                    </a:lnTo>
                    <a:lnTo>
                      <a:pt x="4440242" y="587680"/>
                    </a:lnTo>
                    <a:lnTo>
                      <a:pt x="4440605" y="584080"/>
                    </a:lnTo>
                    <a:cubicBezTo>
                      <a:pt x="4508814" y="250746"/>
                      <a:pt x="4803748" y="0"/>
                      <a:pt x="51572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8" name="TextBox 17">
                <a:extLst>
                  <a:ext uri="{FF2B5EF4-FFF2-40B4-BE49-F238E27FC236}">
                    <a16:creationId xmlns:a16="http://schemas.microsoft.com/office/drawing/2014/main" id="{A52042CB-E51D-40EF-B84D-F7754CC83624}"/>
                  </a:ext>
                </a:extLst>
              </p:cNvPr>
              <p:cNvSpPr txBox="1"/>
              <p:nvPr/>
            </p:nvSpPr>
            <p:spPr>
              <a:xfrm>
                <a:off x="9656766" y="3727809"/>
                <a:ext cx="13531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DC3539"/>
                    </a:solidFill>
                    <a:effectLst/>
                    <a:uLnTx/>
                    <a:uFillTx/>
                    <a:latin typeface="Arial"/>
                    <a:cs typeface="+mn-cs"/>
                  </a:rPr>
                  <a:t>KPIs</a:t>
                </a:r>
                <a:endParaRPr kumimoji="0" lang="ko-KR" altLang="en-US" sz="1400" b="1" i="0" u="none" strike="noStrike" kern="1200" cap="none" spc="0" normalizeH="0" baseline="0" noProof="0" dirty="0">
                  <a:ln>
                    <a:noFill/>
                  </a:ln>
                  <a:solidFill>
                    <a:srgbClr val="DC3539"/>
                  </a:solidFill>
                  <a:effectLst/>
                  <a:uLnTx/>
                  <a:uFillTx/>
                  <a:latin typeface="Arial"/>
                  <a:cs typeface="+mn-cs"/>
                </a:endParaRPr>
              </a:p>
            </p:txBody>
          </p:sp>
          <p:sp>
            <p:nvSpPr>
              <p:cNvPr id="19" name="원호 1727">
                <a:extLst>
                  <a:ext uri="{FF2B5EF4-FFF2-40B4-BE49-F238E27FC236}">
                    <a16:creationId xmlns:a16="http://schemas.microsoft.com/office/drawing/2014/main" id="{4DFFC154-7B5A-4F90-A521-40720C0B1A3B}"/>
                  </a:ext>
                </a:extLst>
              </p:cNvPr>
              <p:cNvSpPr/>
              <p:nvPr/>
            </p:nvSpPr>
            <p:spPr>
              <a:xfrm rot="10800000">
                <a:off x="9241591" y="2822919"/>
                <a:ext cx="2374688" cy="2374688"/>
              </a:xfrm>
              <a:prstGeom prst="arc">
                <a:avLst>
                  <a:gd name="adj1" fmla="val 3714120"/>
                  <a:gd name="adj2" fmla="val 7224809"/>
                </a:avLst>
              </a:prstGeom>
              <a:ln w="44450" cap="rnd">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0" name="TextBox 19">
                <a:extLst>
                  <a:ext uri="{FF2B5EF4-FFF2-40B4-BE49-F238E27FC236}">
                    <a16:creationId xmlns:a16="http://schemas.microsoft.com/office/drawing/2014/main" id="{5B3E8AFB-0BC6-40DA-9247-A507B9E632F6}"/>
                  </a:ext>
                </a:extLst>
              </p:cNvPr>
              <p:cNvSpPr txBox="1"/>
              <p:nvPr/>
            </p:nvSpPr>
            <p:spPr>
              <a:xfrm>
                <a:off x="9644271" y="4842092"/>
                <a:ext cx="1648883"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Coverage %, price/Mbps, SMME adaptation, conversion, uptime, NPS</a:t>
                </a:r>
                <a:endParaRPr kumimoji="0" lang="ko-KR" altLang="en-US"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grpSp>
        <p:grpSp>
          <p:nvGrpSpPr>
            <p:cNvPr id="10" name="Group 9">
              <a:extLst>
                <a:ext uri="{FF2B5EF4-FFF2-40B4-BE49-F238E27FC236}">
                  <a16:creationId xmlns:a16="http://schemas.microsoft.com/office/drawing/2014/main" id="{5E3C9AD3-BC63-4400-A2EA-A499CC599FD9}"/>
                </a:ext>
              </a:extLst>
            </p:cNvPr>
            <p:cNvGrpSpPr/>
            <p:nvPr/>
          </p:nvGrpSpPr>
          <p:grpSpPr>
            <a:xfrm>
              <a:off x="7113087" y="44219"/>
              <a:ext cx="2374688" cy="2865296"/>
              <a:chOff x="7499333" y="2306264"/>
              <a:chExt cx="2374688" cy="2865296"/>
            </a:xfrm>
          </p:grpSpPr>
          <p:sp>
            <p:nvSpPr>
              <p:cNvPr id="11" name="타원 1697">
                <a:extLst>
                  <a:ext uri="{FF2B5EF4-FFF2-40B4-BE49-F238E27FC236}">
                    <a16:creationId xmlns:a16="http://schemas.microsoft.com/office/drawing/2014/main" id="{565B969E-5FFE-4941-BE60-65441EEFB84D}"/>
                  </a:ext>
                </a:extLst>
              </p:cNvPr>
              <p:cNvSpPr/>
              <p:nvPr/>
            </p:nvSpPr>
            <p:spPr>
              <a:xfrm>
                <a:off x="7914359" y="3317383"/>
                <a:ext cx="1344073" cy="134407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2" name="자유형: 도형 1703">
                <a:extLst>
                  <a:ext uri="{FF2B5EF4-FFF2-40B4-BE49-F238E27FC236}">
                    <a16:creationId xmlns:a16="http://schemas.microsoft.com/office/drawing/2014/main" id="{E2DB266A-ECE1-4BA9-9771-D8E533746591}"/>
                  </a:ext>
                </a:extLst>
              </p:cNvPr>
              <p:cNvSpPr/>
              <p:nvPr/>
            </p:nvSpPr>
            <p:spPr>
              <a:xfrm>
                <a:off x="7769758" y="3989419"/>
                <a:ext cx="1899742" cy="967159"/>
              </a:xfrm>
              <a:custGeom>
                <a:avLst/>
                <a:gdLst>
                  <a:gd name="connsiteX0" fmla="*/ 5157246 w 5888749"/>
                  <a:gd name="connsiteY0" fmla="*/ 0 h 2997961"/>
                  <a:gd name="connsiteX1" fmla="*/ 5888749 w 5888749"/>
                  <a:gd name="connsiteY1" fmla="*/ 731503 h 2997961"/>
                  <a:gd name="connsiteX2" fmla="*/ 5831264 w 5888749"/>
                  <a:gd name="connsiteY2" fmla="*/ 1016237 h 2997961"/>
                  <a:gd name="connsiteX3" fmla="*/ 5817788 w 5888749"/>
                  <a:gd name="connsiteY3" fmla="*/ 1041066 h 2997961"/>
                  <a:gd name="connsiteX4" fmla="*/ 5819255 w 5888749"/>
                  <a:gd name="connsiteY4" fmla="*/ 1041682 h 2997961"/>
                  <a:gd name="connsiteX5" fmla="*/ 5804064 w 5888749"/>
                  <a:gd name="connsiteY5" fmla="*/ 1085689 h 2997961"/>
                  <a:gd name="connsiteX6" fmla="*/ 2994083 w 5888749"/>
                  <a:gd name="connsiteY6" fmla="*/ 2997961 h 2997961"/>
                  <a:gd name="connsiteX7" fmla="*/ 36011 w 5888749"/>
                  <a:gd name="connsiteY7" fmla="*/ 587063 h 2997961"/>
                  <a:gd name="connsiteX8" fmla="*/ 525 w 5888749"/>
                  <a:gd name="connsiteY8" fmla="*/ 235056 h 2997961"/>
                  <a:gd name="connsiteX9" fmla="*/ 0 w 5888749"/>
                  <a:gd name="connsiteY9" fmla="*/ 232457 h 2997961"/>
                  <a:gd name="connsiteX10" fmla="*/ 176 w 5888749"/>
                  <a:gd name="connsiteY10" fmla="*/ 231589 h 2997961"/>
                  <a:gd name="connsiteX11" fmla="*/ 2 w 5888749"/>
                  <a:gd name="connsiteY11" fmla="*/ 229871 h 2997961"/>
                  <a:gd name="connsiteX12" fmla="*/ 522 w 5888749"/>
                  <a:gd name="connsiteY12" fmla="*/ 229871 h 2997961"/>
                  <a:gd name="connsiteX13" fmla="*/ 17669 w 5888749"/>
                  <a:gd name="connsiteY13" fmla="*/ 144941 h 2997961"/>
                  <a:gd name="connsiteX14" fmla="*/ 224836 w 5888749"/>
                  <a:gd name="connsiteY14" fmla="*/ 7621 h 2997961"/>
                  <a:gd name="connsiteX15" fmla="*/ 449672 w 5888749"/>
                  <a:gd name="connsiteY15" fmla="*/ 232457 h 2997961"/>
                  <a:gd name="connsiteX16" fmla="*/ 448459 w 5888749"/>
                  <a:gd name="connsiteY16" fmla="*/ 238468 h 2997961"/>
                  <a:gd name="connsiteX17" fmla="*/ 463991 w 5888749"/>
                  <a:gd name="connsiteY17" fmla="*/ 392544 h 2997961"/>
                  <a:gd name="connsiteX18" fmla="*/ 2476490 w 5888749"/>
                  <a:gd name="connsiteY18" fmla="*/ 2032780 h 2997961"/>
                  <a:gd name="connsiteX19" fmla="*/ 4326803 w 5888749"/>
                  <a:gd name="connsiteY19" fmla="*/ 871945 h 2997961"/>
                  <a:gd name="connsiteX20" fmla="*/ 4437185 w 5888749"/>
                  <a:gd name="connsiteY20" fmla="*/ 587266 h 2997961"/>
                  <a:gd name="connsiteX21" fmla="*/ 4440242 w 5888749"/>
                  <a:gd name="connsiteY21" fmla="*/ 587680 h 2997961"/>
                  <a:gd name="connsiteX22" fmla="*/ 4440605 w 5888749"/>
                  <a:gd name="connsiteY22" fmla="*/ 584080 h 2997961"/>
                  <a:gd name="connsiteX23" fmla="*/ 5157246 w 5888749"/>
                  <a:gd name="connsiteY23" fmla="*/ 0 h 29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88749" h="2997961">
                    <a:moveTo>
                      <a:pt x="5157246" y="0"/>
                    </a:moveTo>
                    <a:cubicBezTo>
                      <a:pt x="5561244" y="0"/>
                      <a:pt x="5888749" y="327505"/>
                      <a:pt x="5888749" y="731503"/>
                    </a:cubicBezTo>
                    <a:cubicBezTo>
                      <a:pt x="5888749" y="832503"/>
                      <a:pt x="5868280" y="928721"/>
                      <a:pt x="5831264" y="1016237"/>
                    </a:cubicBezTo>
                    <a:lnTo>
                      <a:pt x="5817788" y="1041066"/>
                    </a:lnTo>
                    <a:lnTo>
                      <a:pt x="5819255" y="1041682"/>
                    </a:lnTo>
                    <a:lnTo>
                      <a:pt x="5804064" y="1085689"/>
                    </a:lnTo>
                    <a:cubicBezTo>
                      <a:pt x="5362482" y="2205536"/>
                      <a:pt x="4270822" y="2997961"/>
                      <a:pt x="2994083" y="2997961"/>
                    </a:cubicBezTo>
                    <a:cubicBezTo>
                      <a:pt x="1534953" y="2997961"/>
                      <a:pt x="317561" y="1962957"/>
                      <a:pt x="36011" y="587063"/>
                    </a:cubicBezTo>
                    <a:lnTo>
                      <a:pt x="525" y="235056"/>
                    </a:lnTo>
                    <a:lnTo>
                      <a:pt x="0" y="232457"/>
                    </a:lnTo>
                    <a:lnTo>
                      <a:pt x="176" y="231589"/>
                    </a:lnTo>
                    <a:lnTo>
                      <a:pt x="2" y="229871"/>
                    </a:lnTo>
                    <a:lnTo>
                      <a:pt x="522" y="229871"/>
                    </a:lnTo>
                    <a:lnTo>
                      <a:pt x="17669" y="144941"/>
                    </a:lnTo>
                    <a:cubicBezTo>
                      <a:pt x="51801" y="64244"/>
                      <a:pt x="131707" y="7621"/>
                      <a:pt x="224836" y="7621"/>
                    </a:cubicBezTo>
                    <a:cubicBezTo>
                      <a:pt x="349009" y="7621"/>
                      <a:pt x="449672" y="108284"/>
                      <a:pt x="449672" y="232457"/>
                    </a:cubicBezTo>
                    <a:lnTo>
                      <a:pt x="448459" y="238468"/>
                    </a:lnTo>
                    <a:lnTo>
                      <a:pt x="463991" y="392544"/>
                    </a:lnTo>
                    <a:cubicBezTo>
                      <a:pt x="655540" y="1328624"/>
                      <a:pt x="1483785" y="2032780"/>
                      <a:pt x="2476490" y="2032780"/>
                    </a:cubicBezTo>
                    <a:cubicBezTo>
                      <a:pt x="3290821" y="2032780"/>
                      <a:pt x="3994483" y="1558945"/>
                      <a:pt x="4326803" y="871945"/>
                    </a:cubicBezTo>
                    <a:lnTo>
                      <a:pt x="4437185" y="587266"/>
                    </a:lnTo>
                    <a:lnTo>
                      <a:pt x="4440242" y="587680"/>
                    </a:lnTo>
                    <a:lnTo>
                      <a:pt x="4440605" y="584080"/>
                    </a:lnTo>
                    <a:cubicBezTo>
                      <a:pt x="4508814" y="250746"/>
                      <a:pt x="4803748" y="0"/>
                      <a:pt x="515724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3" name="TextBox 12">
                <a:extLst>
                  <a:ext uri="{FF2B5EF4-FFF2-40B4-BE49-F238E27FC236}">
                    <a16:creationId xmlns:a16="http://schemas.microsoft.com/office/drawing/2014/main" id="{D3E68A5A-8929-4FF0-9EEA-38225065844B}"/>
                  </a:ext>
                </a:extLst>
              </p:cNvPr>
              <p:cNvSpPr txBox="1"/>
              <p:nvPr/>
            </p:nvSpPr>
            <p:spPr>
              <a:xfrm>
                <a:off x="7919716" y="3727809"/>
                <a:ext cx="1429767" cy="6368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F1CF01"/>
                    </a:solidFill>
                    <a:effectLst/>
                    <a:uLnTx/>
                    <a:uFillTx/>
                    <a:latin typeface="Arial"/>
                    <a:cs typeface="+mn-cs"/>
                  </a:rPr>
                  <a:t>Infrastructure Projects</a:t>
                </a:r>
                <a:endParaRPr kumimoji="0" lang="ko-KR" altLang="en-US" sz="1400" b="1" i="0" u="none" strike="noStrike" kern="1200" cap="none" spc="0" normalizeH="0" baseline="0" noProof="0" dirty="0">
                  <a:ln>
                    <a:noFill/>
                  </a:ln>
                  <a:solidFill>
                    <a:srgbClr val="F1CF01"/>
                  </a:solidFill>
                  <a:effectLst/>
                  <a:uLnTx/>
                  <a:uFillTx/>
                  <a:latin typeface="Arial"/>
                  <a:cs typeface="+mn-cs"/>
                </a:endParaRPr>
              </a:p>
            </p:txBody>
          </p:sp>
          <p:sp>
            <p:nvSpPr>
              <p:cNvPr id="14" name="원호 1724">
                <a:extLst>
                  <a:ext uri="{FF2B5EF4-FFF2-40B4-BE49-F238E27FC236}">
                    <a16:creationId xmlns:a16="http://schemas.microsoft.com/office/drawing/2014/main" id="{61DC0731-14E6-4248-A202-BB20DF708051}"/>
                  </a:ext>
                </a:extLst>
              </p:cNvPr>
              <p:cNvSpPr/>
              <p:nvPr/>
            </p:nvSpPr>
            <p:spPr>
              <a:xfrm>
                <a:off x="7499333" y="2796872"/>
                <a:ext cx="2374688" cy="2374688"/>
              </a:xfrm>
              <a:prstGeom prst="arc">
                <a:avLst>
                  <a:gd name="adj1" fmla="val 3714120"/>
                  <a:gd name="adj2" fmla="val 7224809"/>
                </a:avLst>
              </a:prstGeom>
              <a:ln w="4445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5" name="TextBox 14">
                <a:extLst>
                  <a:ext uri="{FF2B5EF4-FFF2-40B4-BE49-F238E27FC236}">
                    <a16:creationId xmlns:a16="http://schemas.microsoft.com/office/drawing/2014/main" id="{14771744-A165-49BA-8F20-39486726CF5C}"/>
                  </a:ext>
                </a:extLst>
              </p:cNvPr>
              <p:cNvSpPr txBox="1"/>
              <p:nvPr/>
            </p:nvSpPr>
            <p:spPr>
              <a:xfrm>
                <a:off x="7895187" y="2306264"/>
                <a:ext cx="1648883" cy="10863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Fibre backbones, WISP, last-mile, power resilience, shade facilities</a:t>
                </a:r>
                <a:endParaRPr kumimoji="0" lang="ko-KR" altLang="en-US"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grpSp>
      </p:grpSp>
      <p:sp>
        <p:nvSpPr>
          <p:cNvPr id="40" name="원호 1718">
            <a:extLst>
              <a:ext uri="{FF2B5EF4-FFF2-40B4-BE49-F238E27FC236}">
                <a16:creationId xmlns:a16="http://schemas.microsoft.com/office/drawing/2014/main" id="{F827949B-F20C-4588-B8C9-D166A701B622}"/>
              </a:ext>
            </a:extLst>
          </p:cNvPr>
          <p:cNvSpPr/>
          <p:nvPr/>
        </p:nvSpPr>
        <p:spPr>
          <a:xfrm>
            <a:off x="3813039" y="314207"/>
            <a:ext cx="2374688" cy="2374688"/>
          </a:xfrm>
          <a:prstGeom prst="arc">
            <a:avLst>
              <a:gd name="adj1" fmla="val 3714120"/>
              <a:gd name="adj2" fmla="val 7224809"/>
            </a:avLst>
          </a:prstGeom>
          <a:ln w="44450" cap="rnd">
            <a:solidFill>
              <a:schemeClr val="accent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nvGrpSpPr>
          <p:cNvPr id="41" name="Group 40">
            <a:extLst>
              <a:ext uri="{FF2B5EF4-FFF2-40B4-BE49-F238E27FC236}">
                <a16:creationId xmlns:a16="http://schemas.microsoft.com/office/drawing/2014/main" id="{42B65AFC-E9DA-412C-A4E8-4FA3CC172AB0}"/>
              </a:ext>
            </a:extLst>
          </p:cNvPr>
          <p:cNvGrpSpPr/>
          <p:nvPr/>
        </p:nvGrpSpPr>
        <p:grpSpPr>
          <a:xfrm>
            <a:off x="3288161" y="3894121"/>
            <a:ext cx="5274810" cy="2574898"/>
            <a:chOff x="2564825" y="1692201"/>
            <a:chExt cx="5101797" cy="3019632"/>
          </a:xfrm>
        </p:grpSpPr>
        <p:grpSp>
          <p:nvGrpSpPr>
            <p:cNvPr id="42" name="Group 41">
              <a:extLst>
                <a:ext uri="{FF2B5EF4-FFF2-40B4-BE49-F238E27FC236}">
                  <a16:creationId xmlns:a16="http://schemas.microsoft.com/office/drawing/2014/main" id="{C3F8BA51-EEDE-48D7-A486-5F728A12EA9E}"/>
                </a:ext>
              </a:extLst>
            </p:cNvPr>
            <p:cNvGrpSpPr/>
            <p:nvPr/>
          </p:nvGrpSpPr>
          <p:grpSpPr>
            <a:xfrm>
              <a:off x="4525377" y="1914219"/>
              <a:ext cx="3141245" cy="2797614"/>
              <a:chOff x="5757076" y="2809816"/>
              <a:chExt cx="2374688" cy="2700811"/>
            </a:xfrm>
          </p:grpSpPr>
          <p:sp>
            <p:nvSpPr>
              <p:cNvPr id="48" name="타원 1696">
                <a:extLst>
                  <a:ext uri="{FF2B5EF4-FFF2-40B4-BE49-F238E27FC236}">
                    <a16:creationId xmlns:a16="http://schemas.microsoft.com/office/drawing/2014/main" id="{EB1ECB48-C272-40CF-8E9B-0626305582B2}"/>
                  </a:ext>
                </a:extLst>
              </p:cNvPr>
              <p:cNvSpPr/>
              <p:nvPr/>
            </p:nvSpPr>
            <p:spPr>
              <a:xfrm>
                <a:off x="6157888" y="3317383"/>
                <a:ext cx="1344073" cy="1344073"/>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49" name="자유형: 도형 1702">
                <a:extLst>
                  <a:ext uri="{FF2B5EF4-FFF2-40B4-BE49-F238E27FC236}">
                    <a16:creationId xmlns:a16="http://schemas.microsoft.com/office/drawing/2014/main" id="{5B6CC54E-0911-4FB9-8648-DAA944A1AE3F}"/>
                  </a:ext>
                </a:extLst>
              </p:cNvPr>
              <p:cNvSpPr/>
              <p:nvPr/>
            </p:nvSpPr>
            <p:spPr>
              <a:xfrm rot="10800000" flipH="1">
                <a:off x="6020673" y="2990851"/>
                <a:ext cx="1899742" cy="967159"/>
              </a:xfrm>
              <a:custGeom>
                <a:avLst/>
                <a:gdLst>
                  <a:gd name="connsiteX0" fmla="*/ 5157246 w 5888749"/>
                  <a:gd name="connsiteY0" fmla="*/ 0 h 2997961"/>
                  <a:gd name="connsiteX1" fmla="*/ 5888749 w 5888749"/>
                  <a:gd name="connsiteY1" fmla="*/ 731503 h 2997961"/>
                  <a:gd name="connsiteX2" fmla="*/ 5831264 w 5888749"/>
                  <a:gd name="connsiteY2" fmla="*/ 1016237 h 2997961"/>
                  <a:gd name="connsiteX3" fmla="*/ 5817788 w 5888749"/>
                  <a:gd name="connsiteY3" fmla="*/ 1041066 h 2997961"/>
                  <a:gd name="connsiteX4" fmla="*/ 5819255 w 5888749"/>
                  <a:gd name="connsiteY4" fmla="*/ 1041682 h 2997961"/>
                  <a:gd name="connsiteX5" fmla="*/ 5804064 w 5888749"/>
                  <a:gd name="connsiteY5" fmla="*/ 1085689 h 2997961"/>
                  <a:gd name="connsiteX6" fmla="*/ 2994083 w 5888749"/>
                  <a:gd name="connsiteY6" fmla="*/ 2997961 h 2997961"/>
                  <a:gd name="connsiteX7" fmla="*/ 36011 w 5888749"/>
                  <a:gd name="connsiteY7" fmla="*/ 587063 h 2997961"/>
                  <a:gd name="connsiteX8" fmla="*/ 525 w 5888749"/>
                  <a:gd name="connsiteY8" fmla="*/ 235056 h 2997961"/>
                  <a:gd name="connsiteX9" fmla="*/ 0 w 5888749"/>
                  <a:gd name="connsiteY9" fmla="*/ 232457 h 2997961"/>
                  <a:gd name="connsiteX10" fmla="*/ 176 w 5888749"/>
                  <a:gd name="connsiteY10" fmla="*/ 231589 h 2997961"/>
                  <a:gd name="connsiteX11" fmla="*/ 2 w 5888749"/>
                  <a:gd name="connsiteY11" fmla="*/ 229871 h 2997961"/>
                  <a:gd name="connsiteX12" fmla="*/ 522 w 5888749"/>
                  <a:gd name="connsiteY12" fmla="*/ 229871 h 2997961"/>
                  <a:gd name="connsiteX13" fmla="*/ 17669 w 5888749"/>
                  <a:gd name="connsiteY13" fmla="*/ 144941 h 2997961"/>
                  <a:gd name="connsiteX14" fmla="*/ 224836 w 5888749"/>
                  <a:gd name="connsiteY14" fmla="*/ 7621 h 2997961"/>
                  <a:gd name="connsiteX15" fmla="*/ 449672 w 5888749"/>
                  <a:gd name="connsiteY15" fmla="*/ 232457 h 2997961"/>
                  <a:gd name="connsiteX16" fmla="*/ 448459 w 5888749"/>
                  <a:gd name="connsiteY16" fmla="*/ 238468 h 2997961"/>
                  <a:gd name="connsiteX17" fmla="*/ 463991 w 5888749"/>
                  <a:gd name="connsiteY17" fmla="*/ 392544 h 2997961"/>
                  <a:gd name="connsiteX18" fmla="*/ 2476490 w 5888749"/>
                  <a:gd name="connsiteY18" fmla="*/ 2032780 h 2997961"/>
                  <a:gd name="connsiteX19" fmla="*/ 4326803 w 5888749"/>
                  <a:gd name="connsiteY19" fmla="*/ 871945 h 2997961"/>
                  <a:gd name="connsiteX20" fmla="*/ 4437185 w 5888749"/>
                  <a:gd name="connsiteY20" fmla="*/ 587266 h 2997961"/>
                  <a:gd name="connsiteX21" fmla="*/ 4440242 w 5888749"/>
                  <a:gd name="connsiteY21" fmla="*/ 587680 h 2997961"/>
                  <a:gd name="connsiteX22" fmla="*/ 4440605 w 5888749"/>
                  <a:gd name="connsiteY22" fmla="*/ 584080 h 2997961"/>
                  <a:gd name="connsiteX23" fmla="*/ 5157246 w 5888749"/>
                  <a:gd name="connsiteY23" fmla="*/ 0 h 29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88749" h="2997961">
                    <a:moveTo>
                      <a:pt x="5157246" y="0"/>
                    </a:moveTo>
                    <a:cubicBezTo>
                      <a:pt x="5561244" y="0"/>
                      <a:pt x="5888749" y="327505"/>
                      <a:pt x="5888749" y="731503"/>
                    </a:cubicBezTo>
                    <a:cubicBezTo>
                      <a:pt x="5888749" y="832503"/>
                      <a:pt x="5868280" y="928721"/>
                      <a:pt x="5831264" y="1016237"/>
                    </a:cubicBezTo>
                    <a:lnTo>
                      <a:pt x="5817788" y="1041066"/>
                    </a:lnTo>
                    <a:lnTo>
                      <a:pt x="5819255" y="1041682"/>
                    </a:lnTo>
                    <a:lnTo>
                      <a:pt x="5804064" y="1085689"/>
                    </a:lnTo>
                    <a:cubicBezTo>
                      <a:pt x="5362482" y="2205536"/>
                      <a:pt x="4270822" y="2997961"/>
                      <a:pt x="2994083" y="2997961"/>
                    </a:cubicBezTo>
                    <a:cubicBezTo>
                      <a:pt x="1534953" y="2997961"/>
                      <a:pt x="317561" y="1962957"/>
                      <a:pt x="36011" y="587063"/>
                    </a:cubicBezTo>
                    <a:lnTo>
                      <a:pt x="525" y="235056"/>
                    </a:lnTo>
                    <a:lnTo>
                      <a:pt x="0" y="232457"/>
                    </a:lnTo>
                    <a:lnTo>
                      <a:pt x="176" y="231589"/>
                    </a:lnTo>
                    <a:lnTo>
                      <a:pt x="2" y="229871"/>
                    </a:lnTo>
                    <a:lnTo>
                      <a:pt x="522" y="229871"/>
                    </a:lnTo>
                    <a:lnTo>
                      <a:pt x="17669" y="144941"/>
                    </a:lnTo>
                    <a:cubicBezTo>
                      <a:pt x="51801" y="64244"/>
                      <a:pt x="131707" y="7621"/>
                      <a:pt x="224836" y="7621"/>
                    </a:cubicBezTo>
                    <a:cubicBezTo>
                      <a:pt x="349009" y="7621"/>
                      <a:pt x="449672" y="108284"/>
                      <a:pt x="449672" y="232457"/>
                    </a:cubicBezTo>
                    <a:lnTo>
                      <a:pt x="448459" y="238468"/>
                    </a:lnTo>
                    <a:lnTo>
                      <a:pt x="463991" y="392544"/>
                    </a:lnTo>
                    <a:cubicBezTo>
                      <a:pt x="655540" y="1328624"/>
                      <a:pt x="1483785" y="2032780"/>
                      <a:pt x="2476490" y="2032780"/>
                    </a:cubicBezTo>
                    <a:cubicBezTo>
                      <a:pt x="3290821" y="2032780"/>
                      <a:pt x="3994483" y="1558945"/>
                      <a:pt x="4326803" y="871945"/>
                    </a:cubicBezTo>
                    <a:lnTo>
                      <a:pt x="4437185" y="587266"/>
                    </a:lnTo>
                    <a:lnTo>
                      <a:pt x="4440242" y="587680"/>
                    </a:lnTo>
                    <a:lnTo>
                      <a:pt x="4440605" y="584080"/>
                    </a:lnTo>
                    <a:cubicBezTo>
                      <a:pt x="4508814" y="250746"/>
                      <a:pt x="4803748" y="0"/>
                      <a:pt x="515724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0" name="TextBox 49">
                <a:extLst>
                  <a:ext uri="{FF2B5EF4-FFF2-40B4-BE49-F238E27FC236}">
                    <a16:creationId xmlns:a16="http://schemas.microsoft.com/office/drawing/2014/main" id="{C393618A-AB53-4E8C-956E-D39BE6C0DEB7}"/>
                  </a:ext>
                </a:extLst>
              </p:cNvPr>
              <p:cNvSpPr txBox="1"/>
              <p:nvPr/>
            </p:nvSpPr>
            <p:spPr>
              <a:xfrm>
                <a:off x="6173144" y="3727809"/>
                <a:ext cx="1254172" cy="5051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srgbClr val="449074"/>
                    </a:solidFill>
                    <a:effectLst/>
                    <a:uLnTx/>
                    <a:uFillTx/>
                    <a:latin typeface="Arial"/>
                    <a:cs typeface="+mn-cs"/>
                  </a:rPr>
                  <a:t>24- Month Roadmap</a:t>
                </a:r>
                <a:endParaRPr kumimoji="0" lang="ko-KR" altLang="en-US" sz="1400" b="1" i="0" u="none" strike="noStrike" kern="1200" cap="none" spc="0" normalizeH="0" baseline="0" noProof="0" dirty="0">
                  <a:ln>
                    <a:noFill/>
                  </a:ln>
                  <a:solidFill>
                    <a:srgbClr val="449074"/>
                  </a:solidFill>
                  <a:effectLst/>
                  <a:uLnTx/>
                  <a:uFillTx/>
                  <a:latin typeface="Arial"/>
                  <a:cs typeface="+mn-cs"/>
                </a:endParaRPr>
              </a:p>
            </p:txBody>
          </p:sp>
          <p:sp>
            <p:nvSpPr>
              <p:cNvPr id="51" name="원호 1721">
                <a:extLst>
                  <a:ext uri="{FF2B5EF4-FFF2-40B4-BE49-F238E27FC236}">
                    <a16:creationId xmlns:a16="http://schemas.microsoft.com/office/drawing/2014/main" id="{44E96F93-7A95-4C8D-9F25-BFCC2AD9C37A}"/>
                  </a:ext>
                </a:extLst>
              </p:cNvPr>
              <p:cNvSpPr/>
              <p:nvPr/>
            </p:nvSpPr>
            <p:spPr>
              <a:xfrm rot="10800000">
                <a:off x="5757076" y="2809816"/>
                <a:ext cx="2374688" cy="2374688"/>
              </a:xfrm>
              <a:prstGeom prst="arc">
                <a:avLst>
                  <a:gd name="adj1" fmla="val 3714120"/>
                  <a:gd name="adj2" fmla="val 7224809"/>
                </a:avLst>
              </a:prstGeom>
              <a:ln w="44450" cap="rnd">
                <a:solidFill>
                  <a:schemeClr val="accent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52" name="TextBox 51">
                <a:extLst>
                  <a:ext uri="{FF2B5EF4-FFF2-40B4-BE49-F238E27FC236}">
                    <a16:creationId xmlns:a16="http://schemas.microsoft.com/office/drawing/2014/main" id="{2C5EE49E-9B16-438E-B5B1-A47C2C286B6C}"/>
                  </a:ext>
                </a:extLst>
              </p:cNvPr>
              <p:cNvSpPr txBox="1"/>
              <p:nvPr/>
            </p:nvSpPr>
            <p:spPr>
              <a:xfrm>
                <a:off x="6146102" y="4842092"/>
                <a:ext cx="1648883" cy="6685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0-3m baseline, 3-6m enablement, 6-12m scale 12-24m advanced</a:t>
                </a:r>
                <a:endParaRPr kumimoji="0" lang="ko-KR" altLang="en-US"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grpSp>
        <p:grpSp>
          <p:nvGrpSpPr>
            <p:cNvPr id="43" name="Group 42">
              <a:extLst>
                <a:ext uri="{FF2B5EF4-FFF2-40B4-BE49-F238E27FC236}">
                  <a16:creationId xmlns:a16="http://schemas.microsoft.com/office/drawing/2014/main" id="{F0BA046C-DAF9-4007-8BF4-77690FCC1AD7}"/>
                </a:ext>
              </a:extLst>
            </p:cNvPr>
            <p:cNvGrpSpPr/>
            <p:nvPr/>
          </p:nvGrpSpPr>
          <p:grpSpPr>
            <a:xfrm>
              <a:off x="2564825" y="1692201"/>
              <a:ext cx="2374689" cy="2548575"/>
              <a:chOff x="4271587" y="2699598"/>
              <a:chExt cx="1899742" cy="2256980"/>
            </a:xfrm>
          </p:grpSpPr>
          <p:sp>
            <p:nvSpPr>
              <p:cNvPr id="44" name="타원 1695">
                <a:extLst>
                  <a:ext uri="{FF2B5EF4-FFF2-40B4-BE49-F238E27FC236}">
                    <a16:creationId xmlns:a16="http://schemas.microsoft.com/office/drawing/2014/main" id="{547F0044-3BF2-4C3E-8B9D-CD64408310DC}"/>
                  </a:ext>
                </a:extLst>
              </p:cNvPr>
              <p:cNvSpPr/>
              <p:nvPr/>
            </p:nvSpPr>
            <p:spPr>
              <a:xfrm>
                <a:off x="4401417" y="3317383"/>
                <a:ext cx="1344073" cy="134407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45" name="자유형: 도형 1701">
                <a:extLst>
                  <a:ext uri="{FF2B5EF4-FFF2-40B4-BE49-F238E27FC236}">
                    <a16:creationId xmlns:a16="http://schemas.microsoft.com/office/drawing/2014/main" id="{5898ADE0-2060-478D-A619-E595F7E9DC3F}"/>
                  </a:ext>
                </a:extLst>
              </p:cNvPr>
              <p:cNvSpPr/>
              <p:nvPr/>
            </p:nvSpPr>
            <p:spPr>
              <a:xfrm>
                <a:off x="4271587" y="3989419"/>
                <a:ext cx="1899742" cy="967159"/>
              </a:xfrm>
              <a:custGeom>
                <a:avLst/>
                <a:gdLst>
                  <a:gd name="connsiteX0" fmla="*/ 5157246 w 5888749"/>
                  <a:gd name="connsiteY0" fmla="*/ 0 h 2997961"/>
                  <a:gd name="connsiteX1" fmla="*/ 5888749 w 5888749"/>
                  <a:gd name="connsiteY1" fmla="*/ 731503 h 2997961"/>
                  <a:gd name="connsiteX2" fmla="*/ 5831264 w 5888749"/>
                  <a:gd name="connsiteY2" fmla="*/ 1016237 h 2997961"/>
                  <a:gd name="connsiteX3" fmla="*/ 5817788 w 5888749"/>
                  <a:gd name="connsiteY3" fmla="*/ 1041066 h 2997961"/>
                  <a:gd name="connsiteX4" fmla="*/ 5819255 w 5888749"/>
                  <a:gd name="connsiteY4" fmla="*/ 1041682 h 2997961"/>
                  <a:gd name="connsiteX5" fmla="*/ 5804064 w 5888749"/>
                  <a:gd name="connsiteY5" fmla="*/ 1085689 h 2997961"/>
                  <a:gd name="connsiteX6" fmla="*/ 2994083 w 5888749"/>
                  <a:gd name="connsiteY6" fmla="*/ 2997961 h 2997961"/>
                  <a:gd name="connsiteX7" fmla="*/ 36011 w 5888749"/>
                  <a:gd name="connsiteY7" fmla="*/ 587063 h 2997961"/>
                  <a:gd name="connsiteX8" fmla="*/ 525 w 5888749"/>
                  <a:gd name="connsiteY8" fmla="*/ 235056 h 2997961"/>
                  <a:gd name="connsiteX9" fmla="*/ 0 w 5888749"/>
                  <a:gd name="connsiteY9" fmla="*/ 232457 h 2997961"/>
                  <a:gd name="connsiteX10" fmla="*/ 176 w 5888749"/>
                  <a:gd name="connsiteY10" fmla="*/ 231589 h 2997961"/>
                  <a:gd name="connsiteX11" fmla="*/ 2 w 5888749"/>
                  <a:gd name="connsiteY11" fmla="*/ 229871 h 2997961"/>
                  <a:gd name="connsiteX12" fmla="*/ 522 w 5888749"/>
                  <a:gd name="connsiteY12" fmla="*/ 229871 h 2997961"/>
                  <a:gd name="connsiteX13" fmla="*/ 17669 w 5888749"/>
                  <a:gd name="connsiteY13" fmla="*/ 144941 h 2997961"/>
                  <a:gd name="connsiteX14" fmla="*/ 224836 w 5888749"/>
                  <a:gd name="connsiteY14" fmla="*/ 7621 h 2997961"/>
                  <a:gd name="connsiteX15" fmla="*/ 449672 w 5888749"/>
                  <a:gd name="connsiteY15" fmla="*/ 232457 h 2997961"/>
                  <a:gd name="connsiteX16" fmla="*/ 448459 w 5888749"/>
                  <a:gd name="connsiteY16" fmla="*/ 238468 h 2997961"/>
                  <a:gd name="connsiteX17" fmla="*/ 463991 w 5888749"/>
                  <a:gd name="connsiteY17" fmla="*/ 392544 h 2997961"/>
                  <a:gd name="connsiteX18" fmla="*/ 2476490 w 5888749"/>
                  <a:gd name="connsiteY18" fmla="*/ 2032780 h 2997961"/>
                  <a:gd name="connsiteX19" fmla="*/ 4326803 w 5888749"/>
                  <a:gd name="connsiteY19" fmla="*/ 871945 h 2997961"/>
                  <a:gd name="connsiteX20" fmla="*/ 4437185 w 5888749"/>
                  <a:gd name="connsiteY20" fmla="*/ 587266 h 2997961"/>
                  <a:gd name="connsiteX21" fmla="*/ 4440242 w 5888749"/>
                  <a:gd name="connsiteY21" fmla="*/ 587680 h 2997961"/>
                  <a:gd name="connsiteX22" fmla="*/ 4440605 w 5888749"/>
                  <a:gd name="connsiteY22" fmla="*/ 584080 h 2997961"/>
                  <a:gd name="connsiteX23" fmla="*/ 5157246 w 5888749"/>
                  <a:gd name="connsiteY23" fmla="*/ 0 h 299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88749" h="2997961">
                    <a:moveTo>
                      <a:pt x="5157246" y="0"/>
                    </a:moveTo>
                    <a:cubicBezTo>
                      <a:pt x="5561244" y="0"/>
                      <a:pt x="5888749" y="327505"/>
                      <a:pt x="5888749" y="731503"/>
                    </a:cubicBezTo>
                    <a:cubicBezTo>
                      <a:pt x="5888749" y="832503"/>
                      <a:pt x="5868280" y="928721"/>
                      <a:pt x="5831264" y="1016237"/>
                    </a:cubicBezTo>
                    <a:lnTo>
                      <a:pt x="5817788" y="1041066"/>
                    </a:lnTo>
                    <a:lnTo>
                      <a:pt x="5819255" y="1041682"/>
                    </a:lnTo>
                    <a:lnTo>
                      <a:pt x="5804064" y="1085689"/>
                    </a:lnTo>
                    <a:cubicBezTo>
                      <a:pt x="5362482" y="2205536"/>
                      <a:pt x="4270822" y="2997961"/>
                      <a:pt x="2994083" y="2997961"/>
                    </a:cubicBezTo>
                    <a:cubicBezTo>
                      <a:pt x="1534953" y="2997961"/>
                      <a:pt x="317561" y="1962957"/>
                      <a:pt x="36011" y="587063"/>
                    </a:cubicBezTo>
                    <a:lnTo>
                      <a:pt x="525" y="235056"/>
                    </a:lnTo>
                    <a:lnTo>
                      <a:pt x="0" y="232457"/>
                    </a:lnTo>
                    <a:lnTo>
                      <a:pt x="176" y="231589"/>
                    </a:lnTo>
                    <a:lnTo>
                      <a:pt x="2" y="229871"/>
                    </a:lnTo>
                    <a:lnTo>
                      <a:pt x="522" y="229871"/>
                    </a:lnTo>
                    <a:lnTo>
                      <a:pt x="17669" y="144941"/>
                    </a:lnTo>
                    <a:cubicBezTo>
                      <a:pt x="51801" y="64244"/>
                      <a:pt x="131707" y="7621"/>
                      <a:pt x="224836" y="7621"/>
                    </a:cubicBezTo>
                    <a:cubicBezTo>
                      <a:pt x="349009" y="7621"/>
                      <a:pt x="449672" y="108284"/>
                      <a:pt x="449672" y="232457"/>
                    </a:cubicBezTo>
                    <a:lnTo>
                      <a:pt x="448459" y="238468"/>
                    </a:lnTo>
                    <a:lnTo>
                      <a:pt x="463991" y="392544"/>
                    </a:lnTo>
                    <a:cubicBezTo>
                      <a:pt x="655540" y="1328624"/>
                      <a:pt x="1483785" y="2032780"/>
                      <a:pt x="2476490" y="2032780"/>
                    </a:cubicBezTo>
                    <a:cubicBezTo>
                      <a:pt x="3290821" y="2032780"/>
                      <a:pt x="3994483" y="1558945"/>
                      <a:pt x="4326803" y="871945"/>
                    </a:cubicBezTo>
                    <a:lnTo>
                      <a:pt x="4437185" y="587266"/>
                    </a:lnTo>
                    <a:lnTo>
                      <a:pt x="4440242" y="587680"/>
                    </a:lnTo>
                    <a:lnTo>
                      <a:pt x="4440605" y="584080"/>
                    </a:lnTo>
                    <a:cubicBezTo>
                      <a:pt x="4508814" y="250746"/>
                      <a:pt x="4803748" y="0"/>
                      <a:pt x="51572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46" name="TextBox 45">
                <a:extLst>
                  <a:ext uri="{FF2B5EF4-FFF2-40B4-BE49-F238E27FC236}">
                    <a16:creationId xmlns:a16="http://schemas.microsoft.com/office/drawing/2014/main" id="{26982F90-9E6B-41DB-A894-904A44EF403B}"/>
                  </a:ext>
                </a:extLst>
              </p:cNvPr>
              <p:cNvSpPr txBox="1"/>
              <p:nvPr/>
            </p:nvSpPr>
            <p:spPr>
              <a:xfrm>
                <a:off x="4426571" y="3727809"/>
                <a:ext cx="1254172" cy="2589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00" b="1" i="0" u="none" strike="noStrike" kern="1200" cap="none" spc="0" normalizeH="0" baseline="0" noProof="0" dirty="0">
                    <a:ln>
                      <a:noFill/>
                    </a:ln>
                    <a:solidFill>
                      <a:srgbClr val="1764B9"/>
                    </a:solidFill>
                    <a:effectLst/>
                    <a:uLnTx/>
                    <a:uFillTx/>
                    <a:latin typeface="Arial"/>
                    <a:cs typeface="+mn-cs"/>
                  </a:rPr>
                  <a:t>Risk &amp; Resilience</a:t>
                </a:r>
                <a:endParaRPr kumimoji="0" lang="ko-KR" altLang="en-US" sz="1300" b="1" i="0" u="none" strike="noStrike" kern="1200" cap="none" spc="0" normalizeH="0" baseline="0" noProof="0" dirty="0">
                  <a:ln>
                    <a:noFill/>
                  </a:ln>
                  <a:solidFill>
                    <a:srgbClr val="1764B9"/>
                  </a:solidFill>
                  <a:effectLst/>
                  <a:uLnTx/>
                  <a:uFillTx/>
                  <a:latin typeface="Arial"/>
                  <a:cs typeface="+mn-cs"/>
                </a:endParaRPr>
              </a:p>
            </p:txBody>
          </p:sp>
          <p:sp>
            <p:nvSpPr>
              <p:cNvPr id="47" name="TextBox 46">
                <a:extLst>
                  <a:ext uri="{FF2B5EF4-FFF2-40B4-BE49-F238E27FC236}">
                    <a16:creationId xmlns:a16="http://schemas.microsoft.com/office/drawing/2014/main" id="{CA070E65-4B47-4D73-93F5-F33D53858B78}"/>
                  </a:ext>
                </a:extLst>
              </p:cNvPr>
              <p:cNvSpPr txBox="1"/>
              <p:nvPr/>
            </p:nvSpPr>
            <p:spPr>
              <a:xfrm>
                <a:off x="4276403" y="2699598"/>
                <a:ext cx="1648883" cy="6132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Equity lens, climate resilience, vendor lock-in mitigation</a:t>
                </a:r>
                <a:endParaRPr kumimoji="0" lang="ko-KR" altLang="en-US" sz="13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grpSp>
      </p:grpSp>
      <p:sp>
        <p:nvSpPr>
          <p:cNvPr id="53" name="원호 1718">
            <a:extLst>
              <a:ext uri="{FF2B5EF4-FFF2-40B4-BE49-F238E27FC236}">
                <a16:creationId xmlns:a16="http://schemas.microsoft.com/office/drawing/2014/main" id="{A86CF4A9-EBBE-492C-A0BC-00A10B5BE871}"/>
              </a:ext>
            </a:extLst>
          </p:cNvPr>
          <p:cNvSpPr/>
          <p:nvPr/>
        </p:nvSpPr>
        <p:spPr>
          <a:xfrm>
            <a:off x="3250021" y="3861412"/>
            <a:ext cx="2374688" cy="2374688"/>
          </a:xfrm>
          <a:prstGeom prst="arc">
            <a:avLst>
              <a:gd name="adj1" fmla="val 3714120"/>
              <a:gd name="adj2" fmla="val 7224809"/>
            </a:avLst>
          </a:prstGeom>
          <a:ln w="44450" cap="rnd">
            <a:solidFill>
              <a:schemeClr val="accent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250606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28F4B4-410F-4D38-859A-F13FDCDEFEE5}"/>
              </a:ext>
            </a:extLst>
          </p:cNvPr>
          <p:cNvSpPr/>
          <p:nvPr/>
        </p:nvSpPr>
        <p:spPr>
          <a:xfrm>
            <a:off x="31376" y="389477"/>
            <a:ext cx="6096000" cy="646331"/>
          </a:xfrm>
          <a:prstGeom prst="rect">
            <a:avLst/>
          </a:prstGeom>
        </p:spPr>
        <p:txBody>
          <a:bodyPr>
            <a:spAutoFit/>
          </a:bodyPr>
          <a:lstStyle/>
          <a:p>
            <a:pPr algn="ctr"/>
            <a:r>
              <a:rPr lang="en-US" i="1" dirty="0">
                <a:latin typeface="Arial Narrow" panose="020B0606020202030204" pitchFamily="34" charset="0"/>
              </a:rPr>
              <a:t>“Pioneering a vibrant, sustainable tourism future through innovation, inclusion, and impact!"</a:t>
            </a:r>
            <a:endParaRPr lang="en-ZA" i="1" dirty="0">
              <a:latin typeface="Arial Narrow" panose="020B0606020202030204" pitchFamily="34" charset="0"/>
            </a:endParaRPr>
          </a:p>
        </p:txBody>
      </p:sp>
      <p:pic>
        <p:nvPicPr>
          <p:cNvPr id="2" name="Picture 1">
            <a:extLst>
              <a:ext uri="{FF2B5EF4-FFF2-40B4-BE49-F238E27FC236}">
                <a16:creationId xmlns:a16="http://schemas.microsoft.com/office/drawing/2014/main" id="{9B5A3766-EEB2-413A-90A2-7AE1BBF002D7}"/>
              </a:ext>
            </a:extLst>
          </p:cNvPr>
          <p:cNvPicPr>
            <a:picLocks noChangeAspect="1"/>
          </p:cNvPicPr>
          <p:nvPr/>
        </p:nvPicPr>
        <p:blipFill>
          <a:blip r:embed="rId2"/>
          <a:stretch>
            <a:fillRect/>
          </a:stretch>
        </p:blipFill>
        <p:spPr>
          <a:xfrm>
            <a:off x="60442" y="5334071"/>
            <a:ext cx="1448077" cy="1523929"/>
          </a:xfrm>
          <a:prstGeom prst="rect">
            <a:avLst/>
          </a:prstGeom>
        </p:spPr>
      </p:pic>
    </p:spTree>
    <p:extLst>
      <p:ext uri="{BB962C8B-B14F-4D97-AF65-F5344CB8AC3E}">
        <p14:creationId xmlns:p14="http://schemas.microsoft.com/office/powerpoint/2010/main" val="2374704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2417-760B-46A8-8E22-A7C52FC375C4}"/>
              </a:ext>
            </a:extLst>
          </p:cNvPr>
          <p:cNvSpPr>
            <a:spLocks noGrp="1"/>
          </p:cNvSpPr>
          <p:nvPr>
            <p:ph type="title"/>
          </p:nvPr>
        </p:nvSpPr>
        <p:spPr/>
        <p:txBody>
          <a:bodyPr>
            <a:normAutofit fontScale="90000"/>
          </a:bodyPr>
          <a:lstStyle/>
          <a:p>
            <a:pPr algn="ctr">
              <a:lnSpc>
                <a:spcPct val="107000"/>
              </a:lnSpc>
              <a:spcBef>
                <a:spcPts val="200"/>
              </a:spcBef>
              <a:spcAft>
                <a:spcPts val="0"/>
              </a:spcAft>
            </a:pPr>
            <a:r>
              <a:rPr lang="en-GB" b="1" dirty="0">
                <a:solidFill>
                  <a:srgbClr val="222A35"/>
                </a:solidFill>
                <a:latin typeface="Arial" panose="020B0604020202020204" pitchFamily="34" charset="0"/>
                <a:ea typeface="Times New Roman" panose="02020603050405020304" pitchFamily="18" charset="0"/>
                <a:cs typeface="Times New Roman" panose="02020603050405020304" pitchFamily="18" charset="0"/>
              </a:rPr>
              <a:t>Conceptual Framework for Digital Technology Adoption in Tourism SMMEs</a:t>
            </a:r>
            <a:br>
              <a:rPr lang="en-ZA" sz="4800" b="1" dirty="0">
                <a:solidFill>
                  <a:srgbClr val="2F5496"/>
                </a:solidFill>
                <a:latin typeface="Calibri Light" panose="020F0302020204030204" pitchFamily="34" charset="0"/>
                <a:ea typeface="Yu Gothic Light" panose="020B0300000000000000" pitchFamily="34" charset="-128"/>
                <a:cs typeface="Times New Roman" panose="02020603050405020304" pitchFamily="18" charset="0"/>
              </a:rPr>
            </a:br>
            <a:endParaRPr lang="en-ZA" dirty="0"/>
          </a:p>
        </p:txBody>
      </p:sp>
      <p:pic>
        <p:nvPicPr>
          <p:cNvPr id="4" name="Content Placeholder 3">
            <a:extLst>
              <a:ext uri="{FF2B5EF4-FFF2-40B4-BE49-F238E27FC236}">
                <a16:creationId xmlns:a16="http://schemas.microsoft.com/office/drawing/2014/main" id="{F594411E-4B62-437E-8F87-4A5D707BAB41}"/>
              </a:ext>
            </a:extLst>
          </p:cNvPr>
          <p:cNvPicPr>
            <a:picLocks noGrp="1" noChangeAspect="1"/>
          </p:cNvPicPr>
          <p:nvPr>
            <p:ph idx="1"/>
          </p:nvPr>
        </p:nvPicPr>
        <p:blipFill>
          <a:blip r:embed="rId3"/>
          <a:stretch>
            <a:fillRect/>
          </a:stretch>
        </p:blipFill>
        <p:spPr>
          <a:xfrm>
            <a:off x="143435" y="2531432"/>
            <a:ext cx="6191164" cy="1868998"/>
          </a:xfrm>
          <a:prstGeom prst="rect">
            <a:avLst/>
          </a:prstGeom>
        </p:spPr>
      </p:pic>
      <p:sp>
        <p:nvSpPr>
          <p:cNvPr id="5" name="Rectangle 4">
            <a:extLst>
              <a:ext uri="{FF2B5EF4-FFF2-40B4-BE49-F238E27FC236}">
                <a16:creationId xmlns:a16="http://schemas.microsoft.com/office/drawing/2014/main" id="{A6550BD7-17F4-4F41-9C3F-0F8348683408}"/>
              </a:ext>
            </a:extLst>
          </p:cNvPr>
          <p:cNvSpPr/>
          <p:nvPr/>
        </p:nvSpPr>
        <p:spPr>
          <a:xfrm>
            <a:off x="534088" y="5167312"/>
            <a:ext cx="6096000" cy="461665"/>
          </a:xfrm>
          <a:prstGeom prst="rect">
            <a:avLst/>
          </a:prstGeom>
        </p:spPr>
        <p:txBody>
          <a:bodyPr>
            <a:spAutoFit/>
          </a:bodyPr>
          <a:lstStyle/>
          <a:p>
            <a:pPr algn="just"/>
            <a:r>
              <a:rPr lang="en-GB" sz="1200" dirty="0">
                <a:latin typeface="Arial" panose="020B0604020202020204" pitchFamily="34" charset="0"/>
                <a:ea typeface="Times New Roman" panose="02020603050405020304" pitchFamily="18" charset="0"/>
              </a:rPr>
              <a:t>Figure 1: Technology Acceptance Model (TAM).</a:t>
            </a:r>
            <a:endParaRPr lang="en-ZA" sz="1200" dirty="0"/>
          </a:p>
          <a:p>
            <a:pPr algn="just"/>
            <a:r>
              <a:rPr lang="en-GB" sz="1200" dirty="0">
                <a:latin typeface="Arial" panose="020B0604020202020204" pitchFamily="34" charset="0"/>
                <a:ea typeface="Times New Roman" panose="02020603050405020304" pitchFamily="18" charset="0"/>
              </a:rPr>
              <a:t>Source: Davis (1989) </a:t>
            </a:r>
            <a:endParaRPr lang="en-ZA" sz="1200" dirty="0">
              <a:effectLst/>
            </a:endParaRPr>
          </a:p>
        </p:txBody>
      </p:sp>
      <p:graphicFrame>
        <p:nvGraphicFramePr>
          <p:cNvPr id="7" name="Diagram 6">
            <a:extLst>
              <a:ext uri="{FF2B5EF4-FFF2-40B4-BE49-F238E27FC236}">
                <a16:creationId xmlns:a16="http://schemas.microsoft.com/office/drawing/2014/main" id="{0BA251EC-800A-4A49-ADAF-7A76C4D70BF4}"/>
              </a:ext>
            </a:extLst>
          </p:cNvPr>
          <p:cNvGraphicFramePr/>
          <p:nvPr>
            <p:extLst>
              <p:ext uri="{D42A27DB-BD31-4B8C-83A1-F6EECF244321}">
                <p14:modId xmlns:p14="http://schemas.microsoft.com/office/powerpoint/2010/main" val="1277891211"/>
              </p:ext>
            </p:extLst>
          </p:nvPr>
        </p:nvGraphicFramePr>
        <p:xfrm>
          <a:off x="6428440" y="1295400"/>
          <a:ext cx="5382560" cy="40716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a:extLst>
              <a:ext uri="{FF2B5EF4-FFF2-40B4-BE49-F238E27FC236}">
                <a16:creationId xmlns:a16="http://schemas.microsoft.com/office/drawing/2014/main" id="{CBD9BBAB-120A-4938-AF0D-692F337AA500}"/>
              </a:ext>
            </a:extLst>
          </p:cNvPr>
          <p:cNvSpPr/>
          <p:nvPr/>
        </p:nvSpPr>
        <p:spPr>
          <a:xfrm>
            <a:off x="5486400" y="5117857"/>
            <a:ext cx="6629400" cy="646331"/>
          </a:xfrm>
          <a:prstGeom prst="rect">
            <a:avLst/>
          </a:prstGeom>
        </p:spPr>
        <p:txBody>
          <a:bodyPr wrap="square">
            <a:spAutoFit/>
          </a:bodyPr>
          <a:lstStyle/>
          <a:p>
            <a:endParaRPr lang="en-US" sz="1200" dirty="0"/>
          </a:p>
          <a:p>
            <a:r>
              <a:rPr lang="en-US" sz="1200" dirty="0"/>
              <a:t> Figure 2: Technological Determinism in Digital Technology Adoption of Niche Tourism SMMEs</a:t>
            </a:r>
          </a:p>
          <a:p>
            <a:r>
              <a:rPr lang="en-US" sz="1200" dirty="0"/>
              <a:t>Source: Developed for this study</a:t>
            </a:r>
            <a:endParaRPr lang="en-ZA" sz="1200" dirty="0"/>
          </a:p>
        </p:txBody>
      </p:sp>
    </p:spTree>
    <p:extLst>
      <p:ext uri="{BB962C8B-B14F-4D97-AF65-F5344CB8AC3E}">
        <p14:creationId xmlns:p14="http://schemas.microsoft.com/office/powerpoint/2010/main" val="352432169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44C2-D955-A8F1-EEB5-C9EF3E079CF7}"/>
              </a:ext>
            </a:extLst>
          </p:cNvPr>
          <p:cNvSpPr>
            <a:spLocks noGrp="1"/>
          </p:cNvSpPr>
          <p:nvPr>
            <p:ph type="title"/>
          </p:nvPr>
        </p:nvSpPr>
        <p:spPr>
          <a:xfrm>
            <a:off x="457200" y="634820"/>
            <a:ext cx="11353800" cy="889180"/>
          </a:xfrm>
        </p:spPr>
        <p:txBody>
          <a:bodyPr>
            <a:normAutofit fontScale="90000"/>
          </a:bodyPr>
          <a:lstStyle/>
          <a:p>
            <a:r>
              <a:rPr lang="en-US" b="1" dirty="0">
                <a:latin typeface="Arial" panose="020B0604020202020204" pitchFamily="34" charset="0"/>
                <a:cs typeface="Arial" panose="020B0604020202020204" pitchFamily="34" charset="0"/>
              </a:rPr>
              <a:t>Research Methodology</a:t>
            </a:r>
            <a:br>
              <a:rPr lang="en-US" dirty="0"/>
            </a:br>
            <a:br>
              <a:rPr lang="en-US" dirty="0"/>
            </a:br>
            <a:r>
              <a:rPr lang="en-US" sz="1800" dirty="0">
                <a:latin typeface="+mn-lt"/>
              </a:rPr>
              <a:t>The integration of real-time consumer intelligence, dynamic big data mining, artificial intelligence, and </a:t>
            </a:r>
            <a:r>
              <a:rPr lang="en-US" sz="1800" dirty="0" err="1">
                <a:latin typeface="+mn-lt"/>
              </a:rPr>
              <a:t>contextualisation</a:t>
            </a:r>
            <a:r>
              <a:rPr lang="en-US" sz="1800" dirty="0">
                <a:latin typeface="+mn-lt"/>
              </a:rPr>
              <a:t> can transform service co-creation by </a:t>
            </a:r>
            <a:r>
              <a:rPr lang="en-US" sz="1800" dirty="0" err="1">
                <a:latin typeface="+mn-lt"/>
              </a:rPr>
              <a:t>mobilising</a:t>
            </a:r>
            <a:r>
              <a:rPr lang="en-US" sz="1800" dirty="0">
                <a:latin typeface="+mn-lt"/>
              </a:rPr>
              <a:t> resources in the ecosystem </a:t>
            </a:r>
            <a:r>
              <a:rPr lang="en-US" sz="1300" dirty="0">
                <a:latin typeface="+mn-lt"/>
              </a:rPr>
              <a:t>(</a:t>
            </a:r>
            <a:r>
              <a:rPr lang="en-US" sz="1300" dirty="0" err="1">
                <a:latin typeface="+mn-lt"/>
              </a:rPr>
              <a:t>Buhalis</a:t>
            </a:r>
            <a:r>
              <a:rPr lang="en-US" sz="1300" dirty="0">
                <a:latin typeface="+mn-lt"/>
              </a:rPr>
              <a:t> &amp; </a:t>
            </a:r>
            <a:r>
              <a:rPr lang="en-US" sz="1300" dirty="0" err="1">
                <a:latin typeface="+mn-lt"/>
              </a:rPr>
              <a:t>Sinarta</a:t>
            </a:r>
            <a:r>
              <a:rPr lang="en-US" sz="1300" dirty="0">
                <a:latin typeface="+mn-lt"/>
              </a:rPr>
              <a:t>, 2019). </a:t>
            </a:r>
          </a:p>
        </p:txBody>
      </p:sp>
      <p:graphicFrame>
        <p:nvGraphicFramePr>
          <p:cNvPr id="4" name="Content Placeholder 3">
            <a:extLst>
              <a:ext uri="{FF2B5EF4-FFF2-40B4-BE49-F238E27FC236}">
                <a16:creationId xmlns:a16="http://schemas.microsoft.com/office/drawing/2014/main" id="{D9EFD7A3-12D9-4FEC-8811-E671F1EDD350}"/>
              </a:ext>
            </a:extLst>
          </p:cNvPr>
          <p:cNvGraphicFramePr>
            <a:graphicFrameLocks noGrp="1"/>
          </p:cNvGraphicFramePr>
          <p:nvPr>
            <p:ph idx="1"/>
            <p:extLst>
              <p:ext uri="{D42A27DB-BD31-4B8C-83A1-F6EECF244321}">
                <p14:modId xmlns:p14="http://schemas.microsoft.com/office/powerpoint/2010/main" val="1067595839"/>
              </p:ext>
            </p:extLst>
          </p:nvPr>
        </p:nvGraphicFramePr>
        <p:xfrm>
          <a:off x="-609600" y="1757082"/>
          <a:ext cx="5576047" cy="3996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Right 5">
            <a:extLst>
              <a:ext uri="{FF2B5EF4-FFF2-40B4-BE49-F238E27FC236}">
                <a16:creationId xmlns:a16="http://schemas.microsoft.com/office/drawing/2014/main" id="{F0DAC9F6-7FA7-4881-8002-6217A0F823B9}"/>
              </a:ext>
            </a:extLst>
          </p:cNvPr>
          <p:cNvSpPr/>
          <p:nvPr/>
        </p:nvSpPr>
        <p:spPr>
          <a:xfrm>
            <a:off x="4428130" y="3882851"/>
            <a:ext cx="982070" cy="75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63C3FCFE-075F-461A-A112-DEFCE0A30190}"/>
              </a:ext>
            </a:extLst>
          </p:cNvPr>
          <p:cNvSpPr/>
          <p:nvPr/>
        </p:nvSpPr>
        <p:spPr>
          <a:xfrm>
            <a:off x="5410200" y="3539951"/>
            <a:ext cx="24384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600" dirty="0"/>
              <a:t>Google Forms, </a:t>
            </a:r>
            <a:endParaRPr lang="en-ZA" sz="1600" strike="sngStrike" dirty="0"/>
          </a:p>
        </p:txBody>
      </p:sp>
      <p:sp>
        <p:nvSpPr>
          <p:cNvPr id="8" name="Arrow: Right 7">
            <a:extLst>
              <a:ext uri="{FF2B5EF4-FFF2-40B4-BE49-F238E27FC236}">
                <a16:creationId xmlns:a16="http://schemas.microsoft.com/office/drawing/2014/main" id="{E24FB647-F626-4B91-B083-36C71F48116B}"/>
              </a:ext>
            </a:extLst>
          </p:cNvPr>
          <p:cNvSpPr/>
          <p:nvPr/>
        </p:nvSpPr>
        <p:spPr>
          <a:xfrm>
            <a:off x="3935071" y="5080746"/>
            <a:ext cx="982070" cy="75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9B759B2A-D5D4-414C-91F3-BA23A36B98D5}"/>
              </a:ext>
            </a:extLst>
          </p:cNvPr>
          <p:cNvSpPr/>
          <p:nvPr/>
        </p:nvSpPr>
        <p:spPr>
          <a:xfrm>
            <a:off x="4953000" y="4737846"/>
            <a:ext cx="24384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600" dirty="0"/>
              <a:t>Microsoft Teams, WhatsApp</a:t>
            </a:r>
          </a:p>
          <a:p>
            <a:pPr algn="ctr"/>
            <a:endParaRPr lang="en-ZA" sz="1600" strike="sngStrike" dirty="0"/>
          </a:p>
        </p:txBody>
      </p:sp>
      <p:sp>
        <p:nvSpPr>
          <p:cNvPr id="10" name="Arrow: Right 9">
            <a:extLst>
              <a:ext uri="{FF2B5EF4-FFF2-40B4-BE49-F238E27FC236}">
                <a16:creationId xmlns:a16="http://schemas.microsoft.com/office/drawing/2014/main" id="{0469A9E8-FDAD-4B9E-A5BE-82A92114745D}"/>
              </a:ext>
            </a:extLst>
          </p:cNvPr>
          <p:cNvSpPr/>
          <p:nvPr/>
        </p:nvSpPr>
        <p:spPr>
          <a:xfrm>
            <a:off x="7933330" y="3803276"/>
            <a:ext cx="982070" cy="75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00B050"/>
              </a:solidFill>
            </a:endParaRPr>
          </a:p>
        </p:txBody>
      </p:sp>
      <p:sp>
        <p:nvSpPr>
          <p:cNvPr id="11" name="Rectangle 10">
            <a:extLst>
              <a:ext uri="{FF2B5EF4-FFF2-40B4-BE49-F238E27FC236}">
                <a16:creationId xmlns:a16="http://schemas.microsoft.com/office/drawing/2014/main" id="{E41FFBA0-18A7-470C-9D91-3E2E4CDF89DA}"/>
              </a:ext>
            </a:extLst>
          </p:cNvPr>
          <p:cNvSpPr/>
          <p:nvPr/>
        </p:nvSpPr>
        <p:spPr>
          <a:xfrm>
            <a:off x="8915400" y="3460376"/>
            <a:ext cx="28956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600" dirty="0"/>
              <a:t>Surveys (127)</a:t>
            </a:r>
          </a:p>
          <a:p>
            <a:pPr algn="ctr"/>
            <a:r>
              <a:rPr lang="en-US" sz="1600" dirty="0"/>
              <a:t>Digital ecosystem analysis (685) </a:t>
            </a:r>
            <a:endParaRPr lang="en-ZA" sz="1600" dirty="0"/>
          </a:p>
        </p:txBody>
      </p:sp>
      <p:sp>
        <p:nvSpPr>
          <p:cNvPr id="12" name="Arrow: Right 11">
            <a:extLst>
              <a:ext uri="{FF2B5EF4-FFF2-40B4-BE49-F238E27FC236}">
                <a16:creationId xmlns:a16="http://schemas.microsoft.com/office/drawing/2014/main" id="{76D386F5-E4C3-4930-826A-D70B6AD74E7A}"/>
              </a:ext>
            </a:extLst>
          </p:cNvPr>
          <p:cNvSpPr/>
          <p:nvPr/>
        </p:nvSpPr>
        <p:spPr>
          <a:xfrm>
            <a:off x="7440271" y="4991100"/>
            <a:ext cx="982070" cy="75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00B050"/>
              </a:solidFill>
            </a:endParaRPr>
          </a:p>
        </p:txBody>
      </p:sp>
      <p:sp>
        <p:nvSpPr>
          <p:cNvPr id="13" name="Rectangle 12">
            <a:extLst>
              <a:ext uri="{FF2B5EF4-FFF2-40B4-BE49-F238E27FC236}">
                <a16:creationId xmlns:a16="http://schemas.microsoft.com/office/drawing/2014/main" id="{9E8E092C-3EBF-4A8B-86A2-3DD74B1CD823}"/>
              </a:ext>
            </a:extLst>
          </p:cNvPr>
          <p:cNvSpPr/>
          <p:nvPr/>
        </p:nvSpPr>
        <p:spPr>
          <a:xfrm>
            <a:off x="8458200" y="4648200"/>
            <a:ext cx="24384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600" dirty="0"/>
              <a:t>Gambling sites (LPMs) - 36</a:t>
            </a:r>
          </a:p>
          <a:p>
            <a:pPr algn="ctr"/>
            <a:r>
              <a:rPr lang="nl-NL" sz="1600" dirty="0"/>
              <a:t>Event SMMEs - 29</a:t>
            </a:r>
            <a:endParaRPr lang="en-ZA" sz="1600" dirty="0"/>
          </a:p>
        </p:txBody>
      </p:sp>
      <p:sp>
        <p:nvSpPr>
          <p:cNvPr id="14" name="Rectangle 13">
            <a:extLst>
              <a:ext uri="{FF2B5EF4-FFF2-40B4-BE49-F238E27FC236}">
                <a16:creationId xmlns:a16="http://schemas.microsoft.com/office/drawing/2014/main" id="{8E11AF2D-6615-4D6B-875D-B442F1DF71F3}"/>
              </a:ext>
            </a:extLst>
          </p:cNvPr>
          <p:cNvSpPr/>
          <p:nvPr/>
        </p:nvSpPr>
        <p:spPr>
          <a:xfrm>
            <a:off x="8915400" y="2180664"/>
            <a:ext cx="28956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600" dirty="0"/>
              <a:t>NDT Database (4324)</a:t>
            </a:r>
          </a:p>
          <a:p>
            <a:pPr algn="ctr"/>
            <a:r>
              <a:rPr lang="en-US" sz="1600" dirty="0"/>
              <a:t>812 classified as niche SMMEs</a:t>
            </a:r>
            <a:endParaRPr lang="en-ZA" sz="1600" dirty="0"/>
          </a:p>
        </p:txBody>
      </p:sp>
      <p:sp>
        <p:nvSpPr>
          <p:cNvPr id="5" name="Arrow: Down 4">
            <a:extLst>
              <a:ext uri="{FF2B5EF4-FFF2-40B4-BE49-F238E27FC236}">
                <a16:creationId xmlns:a16="http://schemas.microsoft.com/office/drawing/2014/main" id="{79F3F31E-A522-404C-A795-D1E24AEC547E}"/>
              </a:ext>
            </a:extLst>
          </p:cNvPr>
          <p:cNvSpPr/>
          <p:nvPr/>
        </p:nvSpPr>
        <p:spPr>
          <a:xfrm>
            <a:off x="10363200" y="2897840"/>
            <a:ext cx="76199" cy="531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2542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6" grpId="0" animBg="1"/>
      <p:bldP spid="7" grpId="0" animBg="1"/>
      <p:bldP spid="8" grpId="0" animBg="1"/>
      <p:bldP spid="9" grpId="0" animBg="1"/>
      <p:bldP spid="10" grpId="0" animBg="1"/>
      <p:bldP spid="11" grpId="0" animBg="1"/>
      <p:bldP spid="12" grpId="0" animBg="1"/>
      <p:bldP spid="13" grpId="0" animBg="1"/>
      <p:bldP spid="1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6F4FA-F696-4CCF-B3A7-1FF1A7ACF9E9}"/>
              </a:ext>
            </a:extLst>
          </p:cNvPr>
          <p:cNvSpPr>
            <a:spLocks noGrp="1"/>
          </p:cNvSpPr>
          <p:nvPr>
            <p:ph idx="1"/>
          </p:nvPr>
        </p:nvSpPr>
        <p:spPr>
          <a:xfrm>
            <a:off x="809625" y="2057400"/>
            <a:ext cx="10515600" cy="3276600"/>
          </a:xfrm>
        </p:spPr>
        <p:txBody>
          <a:bodyPr>
            <a:normAutofit/>
          </a:bodyPr>
          <a:lstStyle/>
          <a:p>
            <a:pPr marL="0" indent="0" algn="ctr">
              <a:buNone/>
            </a:pPr>
            <a:r>
              <a:rPr lang="en-US" sz="8000" b="1" dirty="0"/>
              <a:t>QUANTITATIVE RESULTS</a:t>
            </a:r>
          </a:p>
          <a:p>
            <a:pPr marL="0" indent="0" algn="ctr">
              <a:buNone/>
            </a:pPr>
            <a:r>
              <a:rPr lang="en-ZA" b="1" dirty="0">
                <a:latin typeface="Arial Narrow" panose="020B0606020202030204" pitchFamily="34" charset="0"/>
              </a:rPr>
              <a:t>Digital Technology in South Africa’s Niche Tourism: Survey vs Ecosystem Insights </a:t>
            </a:r>
            <a:endParaRPr lang="en-ZA" dirty="0"/>
          </a:p>
          <a:p>
            <a:pPr marL="0" indent="0" algn="ctr">
              <a:buNone/>
            </a:pPr>
            <a:endParaRPr lang="en-ZA" sz="8000" b="1" dirty="0"/>
          </a:p>
        </p:txBody>
      </p:sp>
    </p:spTree>
    <p:extLst>
      <p:ext uri="{BB962C8B-B14F-4D97-AF65-F5344CB8AC3E}">
        <p14:creationId xmlns:p14="http://schemas.microsoft.com/office/powerpoint/2010/main" val="133004749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832B63D-379E-4DD0-8A86-6BCD54013527}"/>
              </a:ext>
            </a:extLst>
          </p:cNvPr>
          <p:cNvGraphicFramePr>
            <a:graphicFrameLocks noGrp="1"/>
          </p:cNvGraphicFramePr>
          <p:nvPr>
            <p:ph idx="1"/>
            <p:extLst>
              <p:ext uri="{D42A27DB-BD31-4B8C-83A1-F6EECF244321}">
                <p14:modId xmlns:p14="http://schemas.microsoft.com/office/powerpoint/2010/main" val="2416359693"/>
              </p:ext>
            </p:extLst>
          </p:nvPr>
        </p:nvGraphicFramePr>
        <p:xfrm>
          <a:off x="1512425" y="281651"/>
          <a:ext cx="10515600" cy="5422837"/>
        </p:xfrm>
        <a:graphic>
          <a:graphicData uri="http://schemas.openxmlformats.org/drawingml/2006/table">
            <a:tbl>
              <a:tblPr firstRow="1" firstCol="1" lastRow="1" lastCol="1" bandRow="1" bandCol="1"/>
              <a:tblGrid>
                <a:gridCol w="3344335">
                  <a:extLst>
                    <a:ext uri="{9D8B030D-6E8A-4147-A177-3AD203B41FA5}">
                      <a16:colId xmlns:a16="http://schemas.microsoft.com/office/drawing/2014/main" val="3002711255"/>
                    </a:ext>
                  </a:extLst>
                </a:gridCol>
                <a:gridCol w="5321710">
                  <a:extLst>
                    <a:ext uri="{9D8B030D-6E8A-4147-A177-3AD203B41FA5}">
                      <a16:colId xmlns:a16="http://schemas.microsoft.com/office/drawing/2014/main" val="1978858134"/>
                    </a:ext>
                  </a:extLst>
                </a:gridCol>
                <a:gridCol w="1849555">
                  <a:extLst>
                    <a:ext uri="{9D8B030D-6E8A-4147-A177-3AD203B41FA5}">
                      <a16:colId xmlns:a16="http://schemas.microsoft.com/office/drawing/2014/main" val="3667333166"/>
                    </a:ext>
                  </a:extLst>
                </a:gridCol>
              </a:tblGrid>
              <a:tr h="168572">
                <a:tc>
                  <a:txBody>
                    <a:bodyPr/>
                    <a:lstStyle/>
                    <a:p>
                      <a:pPr algn="just">
                        <a:lnSpc>
                          <a:spcPct val="107000"/>
                        </a:lnSpc>
                      </a:pPr>
                      <a:r>
                        <a:rPr lang="en-GB" sz="1800" b="1">
                          <a:effectLst/>
                          <a:latin typeface="Arial Narrow" panose="020B0606020202030204" pitchFamily="34" charset="0"/>
                          <a:cs typeface="Times New Roman" panose="02020603050405020304" pitchFamily="18" charset="0"/>
                        </a:rPr>
                        <a:t>Variable</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07000"/>
                        </a:lnSpc>
                      </a:pPr>
                      <a:r>
                        <a:rPr lang="en-GB" sz="1800" b="1">
                          <a:effectLst/>
                          <a:latin typeface="Arial Narrow" panose="020B0606020202030204" pitchFamily="34" charset="0"/>
                          <a:cs typeface="Times New Roman" panose="02020603050405020304" pitchFamily="18" charset="0"/>
                        </a:rPr>
                        <a:t>Description</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07000"/>
                        </a:lnSpc>
                      </a:pPr>
                      <a:r>
                        <a:rPr lang="en-GB" sz="1800" b="1">
                          <a:effectLst/>
                          <a:latin typeface="Arial Narrow" panose="020B0606020202030204" pitchFamily="34" charset="0"/>
                          <a:cs typeface="Times New Roman" panose="02020603050405020304" pitchFamily="18" charset="0"/>
                        </a:rPr>
                        <a:t>Percentage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553203"/>
                  </a:ext>
                </a:extLst>
              </a:tr>
              <a:tr h="168600">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Owner/Manager/Employee</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Owner</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67.7</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00028163"/>
                  </a:ext>
                </a:extLst>
              </a:tr>
              <a:tr h="82097">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Manager</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dirty="0">
                          <a:effectLst/>
                          <a:latin typeface="Arial Narrow" panose="020B0606020202030204" pitchFamily="34" charset="0"/>
                          <a:cs typeface="Times New Roman" panose="02020603050405020304" pitchFamily="18" charset="0"/>
                        </a:rPr>
                        <a:t>15.0</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958550813"/>
                  </a:ext>
                </a:extLst>
              </a:tr>
              <a:tr h="82097">
                <a:tc>
                  <a:txBody>
                    <a:bodyPr/>
                    <a:lstStyle/>
                    <a:p>
                      <a:pPr algn="just">
                        <a:lnSpc>
                          <a:spcPct val="107000"/>
                        </a:lnSpc>
                      </a:pPr>
                      <a:r>
                        <a:rPr lang="en-GB" sz="1800" dirty="0">
                          <a:effectLst/>
                          <a:latin typeface="Arial Narrow" panose="020B0606020202030204" pitchFamily="34" charset="0"/>
                          <a:cs typeface="Times New Roman" panose="02020603050405020304" pitchFamily="18" charset="0"/>
                        </a:rPr>
                        <a:t> </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Employee</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17.3</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698274"/>
                  </a:ext>
                </a:extLst>
              </a:tr>
              <a:tr h="82097">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Age Group</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18 – 25</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9.4</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66989073"/>
                  </a:ext>
                </a:extLst>
              </a:tr>
              <a:tr h="82097">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26 – 35</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16.5</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334933064"/>
                  </a:ext>
                </a:extLst>
              </a:tr>
              <a:tr h="107052">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dirty="0">
                          <a:effectLst/>
                          <a:latin typeface="Arial Narrow" panose="020B0606020202030204" pitchFamily="34" charset="0"/>
                          <a:cs typeface="Times New Roman" panose="02020603050405020304" pitchFamily="18" charset="0"/>
                        </a:rPr>
                        <a:t>36 – 45</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28.3</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961411972"/>
                  </a:ext>
                </a:extLst>
              </a:tr>
              <a:tr h="82097">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dirty="0">
                          <a:effectLst/>
                          <a:latin typeface="Arial Narrow" panose="020B0606020202030204" pitchFamily="34" charset="0"/>
                          <a:cs typeface="Times New Roman" panose="02020603050405020304" pitchFamily="18" charset="0"/>
                        </a:rPr>
                        <a:t>46 – 55</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19.7</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868317637"/>
                  </a:ext>
                </a:extLst>
              </a:tr>
              <a:tr h="82097">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56 and Above</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26.0</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708582"/>
                  </a:ext>
                </a:extLst>
              </a:tr>
              <a:tr h="193920">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Highest level of Education</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Less than Grade 12</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3.9</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6686204"/>
                  </a:ext>
                </a:extLst>
              </a:tr>
              <a:tr h="197476">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Grade 12/Matric NQF4</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dirty="0">
                          <a:effectLst/>
                          <a:latin typeface="Arial Narrow" panose="020B0606020202030204" pitchFamily="34" charset="0"/>
                          <a:cs typeface="Times New Roman" panose="02020603050405020304" pitchFamily="18" charset="0"/>
                        </a:rPr>
                        <a:t>30.7</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330917950"/>
                  </a:ext>
                </a:extLst>
              </a:tr>
              <a:tr h="82097">
                <a:tc>
                  <a:txBody>
                    <a:bodyPr/>
                    <a:lstStyle/>
                    <a:p>
                      <a:pPr algn="just">
                        <a:lnSpc>
                          <a:spcPct val="107000"/>
                        </a:lnSpc>
                      </a:pPr>
                      <a:r>
                        <a:rPr lang="en-GB" sz="1800" dirty="0">
                          <a:effectLst/>
                          <a:latin typeface="Arial Narrow" panose="020B0606020202030204" pitchFamily="34" charset="0"/>
                          <a:cs typeface="Times New Roman" panose="02020603050405020304" pitchFamily="18" charset="0"/>
                        </a:rPr>
                        <a:t> </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N6 Certificate/NQF5</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5.5</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68880093"/>
                  </a:ext>
                </a:extLst>
              </a:tr>
              <a:tr h="82097">
                <a:tc>
                  <a:txBody>
                    <a:bodyPr/>
                    <a:lstStyle/>
                    <a:p>
                      <a:pPr algn="just">
                        <a:lnSpc>
                          <a:spcPct val="107000"/>
                        </a:lnSpc>
                      </a:pPr>
                      <a:r>
                        <a:rPr lang="en-GB" sz="1800" dirty="0">
                          <a:effectLst/>
                          <a:latin typeface="Arial Narrow" panose="020B0606020202030204" pitchFamily="34" charset="0"/>
                          <a:cs typeface="Times New Roman" panose="02020603050405020304" pitchFamily="18" charset="0"/>
                        </a:rPr>
                        <a:t> </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dirty="0">
                          <a:effectLst/>
                          <a:latin typeface="Arial Narrow" panose="020B0606020202030204" pitchFamily="34" charset="0"/>
                          <a:cs typeface="Times New Roman" panose="02020603050405020304" pitchFamily="18" charset="0"/>
                        </a:rPr>
                        <a:t>National Diploma/Diploma</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24.4</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546222398"/>
                  </a:ext>
                </a:extLst>
              </a:tr>
              <a:tr h="82097">
                <a:tc gridSpan="3">
                  <a:txBody>
                    <a:bodyPr/>
                    <a:lstStyle/>
                    <a:p>
                      <a:pPr algn="just">
                        <a:lnSpc>
                          <a:spcPct val="107000"/>
                        </a:lnSpc>
                      </a:pPr>
                      <a:r>
                        <a:rPr lang="en-GB" sz="1800" dirty="0">
                          <a:effectLst/>
                          <a:latin typeface="Arial Narrow" panose="020B0606020202030204" pitchFamily="34" charset="0"/>
                          <a:cs typeface="Times New Roman" panose="02020603050405020304" pitchFamily="18" charset="0"/>
                        </a:rPr>
                        <a:t>                                                                Bachelor’s Degree/BTech NQF7/Advanced Diploma                   24.4</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695039708"/>
                  </a:ext>
                </a:extLst>
              </a:tr>
              <a:tr h="82097">
                <a:tc>
                  <a:txBody>
                    <a:bodyPr/>
                    <a:lstStyle/>
                    <a:p>
                      <a:pPr algn="just">
                        <a:lnSpc>
                          <a:spcPct val="107000"/>
                        </a:lnSpc>
                      </a:pPr>
                      <a:r>
                        <a:rPr lang="en-GB" sz="1800" dirty="0">
                          <a:effectLst/>
                          <a:latin typeface="Arial Narrow" panose="020B0606020202030204" pitchFamily="34" charset="0"/>
                          <a:cs typeface="Times New Roman" panose="02020603050405020304" pitchFamily="18" charset="0"/>
                        </a:rPr>
                        <a:t> </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Honours Degree/PGD/NQF8</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3.9</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525330638"/>
                  </a:ext>
                </a:extLst>
              </a:tr>
              <a:tr h="82097">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Master’s Degree/NQF9</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7.1</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868948"/>
                  </a:ext>
                </a:extLst>
              </a:tr>
              <a:tr h="82097">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Size of Business</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pPr>
                      <a:r>
                        <a:rPr lang="en-GB" sz="1800" dirty="0">
                          <a:effectLst/>
                          <a:latin typeface="Arial Narrow" panose="020B0606020202030204" pitchFamily="34" charset="0"/>
                          <a:cs typeface="Times New Roman" panose="02020603050405020304" pitchFamily="18" charset="0"/>
                        </a:rPr>
                        <a:t>1 - 5 Employees (Micro)</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56.7</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68816227"/>
                  </a:ext>
                </a:extLst>
              </a:tr>
              <a:tr h="82097">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dirty="0">
                          <a:effectLst/>
                          <a:latin typeface="Arial Narrow" panose="020B0606020202030204" pitchFamily="34" charset="0"/>
                          <a:cs typeface="Times New Roman" panose="02020603050405020304" pitchFamily="18" charset="0"/>
                        </a:rPr>
                        <a:t>6 - 20 Employees (Very Small)</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25.2</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004847730"/>
                  </a:ext>
                </a:extLst>
              </a:tr>
              <a:tr h="82097">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dirty="0">
                          <a:effectLst/>
                          <a:latin typeface="Arial Narrow" panose="020B0606020202030204" pitchFamily="34" charset="0"/>
                          <a:cs typeface="Times New Roman" panose="02020603050405020304" pitchFamily="18" charset="0"/>
                        </a:rPr>
                        <a:t>21 - 50 Employees (Small)</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11.0</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485862381"/>
                  </a:ext>
                </a:extLst>
              </a:tr>
              <a:tr h="82097">
                <a:tc>
                  <a:txBody>
                    <a:bodyPr/>
                    <a:lstStyle/>
                    <a:p>
                      <a:pPr algn="just">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GB" sz="1800" dirty="0">
                          <a:effectLst/>
                          <a:latin typeface="Arial Narrow" panose="020B0606020202030204" pitchFamily="34" charset="0"/>
                          <a:cs typeface="Times New Roman" panose="02020603050405020304" pitchFamily="18" charset="0"/>
                        </a:rPr>
                        <a:t>51 - 200 (Medium)</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GB" sz="1800" dirty="0">
                          <a:effectLst/>
                          <a:latin typeface="Arial Narrow" panose="020B0606020202030204" pitchFamily="34" charset="0"/>
                          <a:cs typeface="Times New Roman" panose="02020603050405020304" pitchFamily="18" charset="0"/>
                        </a:rPr>
                        <a:t>7.1</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31903"/>
                  </a:ext>
                </a:extLst>
              </a:tr>
            </a:tbl>
          </a:graphicData>
        </a:graphic>
      </p:graphicFrame>
      <p:sp>
        <p:nvSpPr>
          <p:cNvPr id="5" name="Rectangle 4">
            <a:extLst>
              <a:ext uri="{FF2B5EF4-FFF2-40B4-BE49-F238E27FC236}">
                <a16:creationId xmlns:a16="http://schemas.microsoft.com/office/drawing/2014/main" id="{39B41155-EB46-4A17-9C22-8B6FEE5039C9}"/>
              </a:ext>
            </a:extLst>
          </p:cNvPr>
          <p:cNvSpPr/>
          <p:nvPr/>
        </p:nvSpPr>
        <p:spPr>
          <a:xfrm>
            <a:off x="152400" y="152400"/>
            <a:ext cx="1143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t>SURVEY DEMOGRAPHICS CHARECTERISTICS</a:t>
            </a:r>
            <a:endParaRPr lang="en-ZA" sz="2400" b="1" dirty="0"/>
          </a:p>
        </p:txBody>
      </p:sp>
      <p:sp>
        <p:nvSpPr>
          <p:cNvPr id="6" name="Rectangle 5">
            <a:extLst>
              <a:ext uri="{FF2B5EF4-FFF2-40B4-BE49-F238E27FC236}">
                <a16:creationId xmlns:a16="http://schemas.microsoft.com/office/drawing/2014/main" id="{4755CCA3-8764-4271-9118-6ACA75E79924}"/>
              </a:ext>
            </a:extLst>
          </p:cNvPr>
          <p:cNvSpPr/>
          <p:nvPr/>
        </p:nvSpPr>
        <p:spPr>
          <a:xfrm>
            <a:off x="10146175" y="4572000"/>
            <a:ext cx="533400"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a:extLst>
              <a:ext uri="{FF2B5EF4-FFF2-40B4-BE49-F238E27FC236}">
                <a16:creationId xmlns:a16="http://schemas.microsoft.com/office/drawing/2014/main" id="{16CA1222-8A8D-44CE-B131-403A2F576CE2}"/>
              </a:ext>
            </a:extLst>
          </p:cNvPr>
          <p:cNvSpPr/>
          <p:nvPr/>
        </p:nvSpPr>
        <p:spPr>
          <a:xfrm>
            <a:off x="10134600" y="2948116"/>
            <a:ext cx="533400"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id="{B5E11557-3B8C-4EF8-87B6-0785D89E57A8}"/>
              </a:ext>
            </a:extLst>
          </p:cNvPr>
          <p:cNvSpPr/>
          <p:nvPr/>
        </p:nvSpPr>
        <p:spPr>
          <a:xfrm>
            <a:off x="10134600" y="1880253"/>
            <a:ext cx="533400"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a:extLst>
              <a:ext uri="{FF2B5EF4-FFF2-40B4-BE49-F238E27FC236}">
                <a16:creationId xmlns:a16="http://schemas.microsoft.com/office/drawing/2014/main" id="{A7D37240-A332-4532-9146-1CE180BD65BC}"/>
              </a:ext>
            </a:extLst>
          </p:cNvPr>
          <p:cNvSpPr/>
          <p:nvPr/>
        </p:nvSpPr>
        <p:spPr>
          <a:xfrm>
            <a:off x="10134600" y="572480"/>
            <a:ext cx="457200"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650955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613EC85-B6D9-4177-99D9-54CB3127DC8A}"/>
              </a:ext>
            </a:extLst>
          </p:cNvPr>
          <p:cNvGraphicFramePr>
            <a:graphicFrameLocks noGrp="1"/>
          </p:cNvGraphicFramePr>
          <p:nvPr>
            <p:ph idx="1"/>
            <p:extLst>
              <p:ext uri="{D42A27DB-BD31-4B8C-83A1-F6EECF244321}">
                <p14:modId xmlns:p14="http://schemas.microsoft.com/office/powerpoint/2010/main" val="2158396884"/>
              </p:ext>
            </p:extLst>
          </p:nvPr>
        </p:nvGraphicFramePr>
        <p:xfrm>
          <a:off x="381000" y="0"/>
          <a:ext cx="11582400" cy="5943599"/>
        </p:xfrm>
        <a:graphic>
          <a:graphicData uri="http://schemas.openxmlformats.org/drawingml/2006/table">
            <a:tbl>
              <a:tblPr firstRow="1" firstCol="1" lastRow="1" lastCol="1" bandRow="1" bandCol="1"/>
              <a:tblGrid>
                <a:gridCol w="3683615">
                  <a:extLst>
                    <a:ext uri="{9D8B030D-6E8A-4147-A177-3AD203B41FA5}">
                      <a16:colId xmlns:a16="http://schemas.microsoft.com/office/drawing/2014/main" val="833925061"/>
                    </a:ext>
                  </a:extLst>
                </a:gridCol>
                <a:gridCol w="5861594">
                  <a:extLst>
                    <a:ext uri="{9D8B030D-6E8A-4147-A177-3AD203B41FA5}">
                      <a16:colId xmlns:a16="http://schemas.microsoft.com/office/drawing/2014/main" val="3469689097"/>
                    </a:ext>
                  </a:extLst>
                </a:gridCol>
                <a:gridCol w="2037191">
                  <a:extLst>
                    <a:ext uri="{9D8B030D-6E8A-4147-A177-3AD203B41FA5}">
                      <a16:colId xmlns:a16="http://schemas.microsoft.com/office/drawing/2014/main" val="2530788217"/>
                    </a:ext>
                  </a:extLst>
                </a:gridCol>
              </a:tblGrid>
              <a:tr h="281878">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Province</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Gauteng</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19.7</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62957599"/>
                  </a:ext>
                </a:extLst>
              </a:tr>
              <a:tr h="281878">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 </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Limpopo</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25.2</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588057131"/>
                  </a:ext>
                </a:extLst>
              </a:tr>
              <a:tr h="281878">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 </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North West</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3.9</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167889602"/>
                  </a:ext>
                </a:extLst>
              </a:tr>
              <a:tr h="281878">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Mpumalanga</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5.5</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530145717"/>
                  </a:ext>
                </a:extLst>
              </a:tr>
              <a:tr h="281878">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Free State</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3.9</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63381422"/>
                  </a:ext>
                </a:extLst>
              </a:tr>
              <a:tr h="281878">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KwaZulu-Natal</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14.2</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98236037"/>
                  </a:ext>
                </a:extLst>
              </a:tr>
              <a:tr h="281878">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Northern Cape</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1.6</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317832997"/>
                  </a:ext>
                </a:extLst>
              </a:tr>
              <a:tr h="281878">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Western Cape</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17.3</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592745440"/>
                  </a:ext>
                </a:extLst>
              </a:tr>
              <a:tr h="281878">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Eastern Cape</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8.7</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222084"/>
                  </a:ext>
                </a:extLst>
              </a:tr>
              <a:tr h="281878">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Primary Niche Tourism</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Adventure/outdoor/hostelling/caravan/camping/ Backpacker</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21.3</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12016203"/>
                  </a:ext>
                </a:extLst>
              </a:tr>
              <a:tr h="281878">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Ecotourism/wildlife/nature tourism/ Nature /game lodge</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20.5</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085885557"/>
                  </a:ext>
                </a:extLst>
              </a:tr>
              <a:tr h="281878">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Township and rural tourism SMMEs/ country house</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20.5</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259327392"/>
                  </a:ext>
                </a:extLst>
              </a:tr>
              <a:tr h="586993">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Historical tours and indigenous cultural/traditional experience/tour operators and guides                                                                                                                                    </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 </a:t>
                      </a:r>
                      <a:endParaRPr lang="en-ZA" sz="1800" dirty="0">
                        <a:effectLst/>
                        <a:latin typeface="Arial Narrow" panose="020B0606020202030204" pitchFamily="34" charset="0"/>
                        <a:cs typeface="Times New Roman" panose="02020603050405020304" pitchFamily="18" charset="0"/>
                      </a:endParaRPr>
                    </a:p>
                    <a:p>
                      <a:pPr algn="l">
                        <a:lnSpc>
                          <a:spcPct val="107000"/>
                        </a:lnSpc>
                      </a:pPr>
                      <a:r>
                        <a:rPr lang="en-GB" sz="1800" dirty="0">
                          <a:effectLst/>
                          <a:latin typeface="Arial Narrow" panose="020B0606020202030204" pitchFamily="34" charset="0"/>
                          <a:cs typeface="Times New Roman" panose="02020603050405020304" pitchFamily="18" charset="0"/>
                        </a:rPr>
                        <a:t>34.6</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2553811"/>
                  </a:ext>
                </a:extLst>
              </a:tr>
              <a:tr h="281878">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Years of Operating</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Less than a year</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5.5</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52716255"/>
                  </a:ext>
                </a:extLst>
              </a:tr>
              <a:tr h="282802">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2̶ 3 years</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17.3</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067385427"/>
                  </a:ext>
                </a:extLst>
              </a:tr>
              <a:tr h="281878">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4–5 years</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11.0</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302414340"/>
                  </a:ext>
                </a:extLst>
              </a:tr>
              <a:tr h="281878">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6–10 years</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22.0</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29873463"/>
                  </a:ext>
                </a:extLst>
              </a:tr>
              <a:tr h="281878">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11–15 years</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18.9</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945770666"/>
                  </a:ext>
                </a:extLst>
              </a:tr>
              <a:tr h="281878">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16–20 years</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11.0</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951500086"/>
                  </a:ext>
                </a:extLst>
              </a:tr>
              <a:tr h="281878">
                <a:tc>
                  <a:txBody>
                    <a:bodyPr/>
                    <a:lstStyle/>
                    <a:p>
                      <a:pPr algn="l">
                        <a:lnSpc>
                          <a:spcPct val="107000"/>
                        </a:lnSpc>
                      </a:pPr>
                      <a:r>
                        <a:rPr lang="en-GB" sz="1800">
                          <a:effectLst/>
                          <a:latin typeface="Arial Narrow" panose="020B0606020202030204" pitchFamily="34" charset="0"/>
                          <a:cs typeface="Times New Roman" panose="02020603050405020304" pitchFamily="18" charset="0"/>
                        </a:rPr>
                        <a:t> </a:t>
                      </a:r>
                      <a:endParaRPr lang="en-ZA" sz="180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21 years and more</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07000"/>
                        </a:lnSpc>
                      </a:pPr>
                      <a:r>
                        <a:rPr lang="en-GB" sz="1800" dirty="0">
                          <a:effectLst/>
                          <a:latin typeface="Arial Narrow" panose="020B0606020202030204" pitchFamily="34" charset="0"/>
                          <a:cs typeface="Times New Roman" panose="02020603050405020304" pitchFamily="18" charset="0"/>
                        </a:rPr>
                        <a:t>14.2</a:t>
                      </a:r>
                      <a:endParaRPr lang="en-ZA" sz="1800" dirty="0">
                        <a:effectLst/>
                        <a:latin typeface="Arial Narrow" panose="020B0606020202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344658"/>
                  </a:ext>
                </a:extLst>
              </a:tr>
            </a:tbl>
          </a:graphicData>
        </a:graphic>
      </p:graphicFrame>
      <p:sp>
        <p:nvSpPr>
          <p:cNvPr id="5" name="Rectangle 4">
            <a:extLst>
              <a:ext uri="{FF2B5EF4-FFF2-40B4-BE49-F238E27FC236}">
                <a16:creationId xmlns:a16="http://schemas.microsoft.com/office/drawing/2014/main" id="{0878B40F-1053-46C8-AF6B-AF6D4DA79B53}"/>
              </a:ext>
            </a:extLst>
          </p:cNvPr>
          <p:cNvSpPr/>
          <p:nvPr/>
        </p:nvSpPr>
        <p:spPr>
          <a:xfrm>
            <a:off x="9806116" y="3657600"/>
            <a:ext cx="533400"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Rectangle 5">
            <a:extLst>
              <a:ext uri="{FF2B5EF4-FFF2-40B4-BE49-F238E27FC236}">
                <a16:creationId xmlns:a16="http://schemas.microsoft.com/office/drawing/2014/main" id="{55A4E98F-E3EC-46D5-8514-DF64EB4B6598}"/>
              </a:ext>
            </a:extLst>
          </p:cNvPr>
          <p:cNvSpPr/>
          <p:nvPr/>
        </p:nvSpPr>
        <p:spPr>
          <a:xfrm>
            <a:off x="9826711" y="4838699"/>
            <a:ext cx="533400" cy="228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a:extLst>
              <a:ext uri="{FF2B5EF4-FFF2-40B4-BE49-F238E27FC236}">
                <a16:creationId xmlns:a16="http://schemas.microsoft.com/office/drawing/2014/main" id="{12310122-EF52-4E99-B23F-D9A4439A311B}"/>
              </a:ext>
            </a:extLst>
          </p:cNvPr>
          <p:cNvSpPr/>
          <p:nvPr/>
        </p:nvSpPr>
        <p:spPr>
          <a:xfrm>
            <a:off x="9826711" y="304800"/>
            <a:ext cx="533400" cy="228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12880957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ALLPPT-108">
      <a:dk1>
        <a:sysClr val="windowText" lastClr="000000"/>
      </a:dk1>
      <a:lt1>
        <a:sysClr val="window" lastClr="FFFFFF"/>
      </a:lt1>
      <a:dk2>
        <a:srgbClr val="44546A"/>
      </a:dk2>
      <a:lt2>
        <a:srgbClr val="E7E6E6"/>
      </a:lt2>
      <a:accent1>
        <a:srgbClr val="DC3539"/>
      </a:accent1>
      <a:accent2>
        <a:srgbClr val="F1CF01"/>
      </a:accent2>
      <a:accent3>
        <a:srgbClr val="449074"/>
      </a:accent3>
      <a:accent4>
        <a:srgbClr val="1764B9"/>
      </a:accent4>
      <a:accent5>
        <a:srgbClr val="8B62A8"/>
      </a:accent5>
      <a:accent6>
        <a:srgbClr val="FDB53E"/>
      </a:accent6>
      <a:hlink>
        <a:srgbClr val="FFFFFF"/>
      </a:hlink>
      <a:folHlink>
        <a:srgbClr val="00000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CDBDBF055AD4428E2A0A3517D0A254" ma:contentTypeVersion="17" ma:contentTypeDescription="Create a new document." ma:contentTypeScope="" ma:versionID="6a4ab7bde6d3b0b14aec262a20a35fad">
  <xsd:schema xmlns:xsd="http://www.w3.org/2001/XMLSchema" xmlns:xs="http://www.w3.org/2001/XMLSchema" xmlns:p="http://schemas.microsoft.com/office/2006/metadata/properties" xmlns:ns3="8751fe3a-21da-4fcc-9172-3cb8ec8522ac" xmlns:ns4="b46d639f-df8d-4055-8a6b-a0353d86abe4" targetNamespace="http://schemas.microsoft.com/office/2006/metadata/properties" ma:root="true" ma:fieldsID="4c69a198f9a12f6134de0f6460dc568f" ns3:_="" ns4:_="">
    <xsd:import namespace="8751fe3a-21da-4fcc-9172-3cb8ec8522ac"/>
    <xsd:import namespace="b46d639f-df8d-4055-8a6b-a0353d86abe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_activity" minOccurs="0"/>
                <xsd:element ref="ns3:MediaServiceObjectDetectorVersions" minOccurs="0"/>
                <xsd:element ref="ns3:MediaServiceGenerationTime" minOccurs="0"/>
                <xsd:element ref="ns3:MediaServiceEventHashCode" minOccurs="0"/>
                <xsd:element ref="ns3:MediaServiceOCR" minOccurs="0"/>
                <xsd:element ref="ns3:MediaServiceSystemTags" minOccurs="0"/>
                <xsd:element ref="ns3:MediaServiceSearchProperties"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51fe3a-21da-4fcc-9172-3cb8ec8522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6d639f-df8d-4055-8a6b-a0353d86ab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751fe3a-21da-4fcc-9172-3cb8ec8522ac" xsi:nil="true"/>
  </documentManagement>
</p:properties>
</file>

<file path=customXml/itemProps1.xml><?xml version="1.0" encoding="utf-8"?>
<ds:datastoreItem xmlns:ds="http://schemas.openxmlformats.org/officeDocument/2006/customXml" ds:itemID="{51B5A2C4-F1D2-4F48-9243-2277B225C5EC}">
  <ds:schemaRefs>
    <ds:schemaRef ds:uri="http://schemas.microsoft.com/sharepoint/v3/contenttype/forms"/>
  </ds:schemaRefs>
</ds:datastoreItem>
</file>

<file path=customXml/itemProps2.xml><?xml version="1.0" encoding="utf-8"?>
<ds:datastoreItem xmlns:ds="http://schemas.openxmlformats.org/officeDocument/2006/customXml" ds:itemID="{231BD3D7-5E22-4BA7-BBF8-25EC74A4C2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51fe3a-21da-4fcc-9172-3cb8ec8522ac"/>
    <ds:schemaRef ds:uri="b46d639f-df8d-4055-8a6b-a0353d86ab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BC896E-69D6-48D0-A65E-02ED640FCDA2}">
  <ds:schemaRefs>
    <ds:schemaRef ds:uri="http://purl.org/dc/elements/1.1/"/>
    <ds:schemaRef ds:uri="http://purl.org/dc/dcmitype/"/>
    <ds:schemaRef ds:uri="8751fe3a-21da-4fcc-9172-3cb8ec8522ac"/>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b46d639f-df8d-4055-8a6b-a0353d86abe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13500</TotalTime>
  <Words>4887</Words>
  <Application>Microsoft Office PowerPoint</Application>
  <PresentationFormat>Widescreen</PresentationFormat>
  <Paragraphs>560</Paragraphs>
  <Slides>43</Slides>
  <Notes>17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43</vt:i4>
      </vt:variant>
    </vt:vector>
  </HeadingPairs>
  <TitlesOfParts>
    <vt:vector size="56" baseType="lpstr">
      <vt:lpstr>SimSun</vt:lpstr>
      <vt:lpstr>Yu Gothic Light</vt:lpstr>
      <vt:lpstr>Aptos</vt:lpstr>
      <vt:lpstr>Arial</vt:lpstr>
      <vt:lpstr>Arial Narrow</vt:lpstr>
      <vt:lpstr>Arial Unicode MS</vt:lpstr>
      <vt:lpstr>Calibri</vt:lpstr>
      <vt:lpstr>Calibri Light</vt:lpstr>
      <vt:lpstr>Times New Roman</vt:lpstr>
      <vt:lpstr>Trebuchet MS</vt:lpstr>
      <vt:lpstr>Custom Design</vt:lpstr>
      <vt:lpstr>1_Custom Design</vt:lpstr>
      <vt:lpstr>1_Office Theme</vt:lpstr>
      <vt:lpstr>PowerPoint Presentation</vt:lpstr>
      <vt:lpstr>Introduction &amp; Background</vt:lpstr>
      <vt:lpstr>Niche tourism SMMES in South Africa</vt:lpstr>
      <vt:lpstr>Research Objectives</vt:lpstr>
      <vt:lpstr>Conceptual Framework for Digital Technology Adoption in Tourism SMMEs </vt:lpstr>
      <vt:lpstr>Research Methodology  The integration of real-time consumer intelligence, dynamic big data mining, artificial intelligence, and contextualisation can transform service co-creation by mobilising resources in the ecosystem (Buhalis &amp; Sinarta, 2019). </vt:lpstr>
      <vt:lpstr>PowerPoint Presentation</vt:lpstr>
      <vt:lpstr>PowerPoint Presentation</vt:lpstr>
      <vt:lpstr>PowerPoint Presentation</vt:lpstr>
      <vt:lpstr>PowerPoint Presentation</vt:lpstr>
      <vt:lpstr>PowerPoint Presentation</vt:lpstr>
      <vt:lpstr>Sector or company specific digital technologies used currently used in niche SMMEs: Comparison between survey and digital ecosystem</vt:lpstr>
      <vt:lpstr>PowerPoint Presentation</vt:lpstr>
      <vt:lpstr>PowerPoint Presentation</vt:lpstr>
      <vt:lpstr>PowerPoint Presentation</vt:lpstr>
      <vt:lpstr>PowerPoint Presentation</vt:lpstr>
      <vt:lpstr>PowerPoint Presentation</vt:lpstr>
      <vt:lpstr>Barriers to digital adoption among niche tourism SMMEs in South Africa</vt:lpstr>
      <vt:lpstr>PowerPoint Presentation</vt:lpstr>
      <vt:lpstr>PowerPoint Presentation</vt:lpstr>
      <vt:lpstr>PowerPoint Presentation</vt:lpstr>
      <vt:lpstr>PowerPoint Presentation</vt:lpstr>
      <vt:lpstr>PowerPoint Presentation</vt:lpstr>
      <vt:lpstr>To what extent do the following internal factors influence your decision to adopt digital technologies?</vt:lpstr>
      <vt:lpstr>To what extent do the following external factors influence your decision to adopt digital technologies? </vt:lpstr>
      <vt:lpstr>Effectiveness of digital technology adoption</vt:lpstr>
      <vt:lpstr>PowerPoint Presentation</vt:lpstr>
      <vt:lpstr>Purposive Intensity Sampling</vt:lpstr>
      <vt:lpstr>LPM niche SMME’s</vt:lpstr>
      <vt:lpstr>Events niche SMME’s</vt:lpstr>
      <vt:lpstr>PowerPoint Presentation</vt:lpstr>
      <vt:lpstr>LPM Demographics</vt:lpstr>
      <vt:lpstr>Benefits of digital technology adoption within the Limited payout machines and events niche area in South Africa </vt:lpstr>
      <vt:lpstr>Benefits of digital technology adoption within the events niche area in South Africa </vt:lpstr>
      <vt:lpstr>PowerPoint Presentation</vt:lpstr>
      <vt:lpstr>PowerPoint Presentation</vt:lpstr>
      <vt:lpstr>Digital technologies applications and infrastructure requirements to enable the LPM sites and Events niche area for development, growth and sustainability </vt:lpstr>
      <vt:lpstr>Support or training received on adopting digital technologies</vt:lpstr>
      <vt:lpstr>PowerPoint Presentation</vt:lpstr>
      <vt:lpstr>Sector-Specific Focus Areas for Digital Adoption</vt:lpstr>
      <vt:lpstr>Digital landscape &amp; network infrastructure framework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 1 and 2</dc:title>
  <dc:creator>Portia Sifolo</dc:creator>
  <cp:lastModifiedBy>Reviewer 1</cp:lastModifiedBy>
  <cp:revision>123</cp:revision>
  <dcterms:created xsi:type="dcterms:W3CDTF">2023-05-04T12:18:02Z</dcterms:created>
  <dcterms:modified xsi:type="dcterms:W3CDTF">2025-10-23T11:47:35Z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2023-05-04T00:00:00Z</vt:filetime>
  </property>
  <property fmtid="{D5CDD505-2E9C-101B-9397-08002B2CF9AE}" pid="3" name="Creator">
    <vt:lpwstr>Adobe Illustrator 27.4 (Macintosh)</vt:lpwstr>
  </property>
  <property fmtid="{D5CDD505-2E9C-101B-9397-08002B2CF9AE}" pid="4" name="CreatorVersion">
    <vt:lpwstr>21.0.0</vt:lpwstr>
  </property>
  <property fmtid="{D5CDD505-2E9C-101B-9397-08002B2CF9AE}" pid="5" name="LastSaved">
    <vt:filetime>2023-05-04T00:00:00Z</vt:filetime>
  </property>
  <property fmtid="{D5CDD505-2E9C-101B-9397-08002B2CF9AE}" pid="6" name="Producer">
    <vt:lpwstr>Adobe PDF library 17.00</vt:lpwstr>
  </property>
  <property fmtid="{D5CDD505-2E9C-101B-9397-08002B2CF9AE}" pid="7" name="ContentTypeId">
    <vt:lpwstr>0x010100B8CDBDBF055AD4428E2A0A3517D0A254</vt:lpwstr>
  </property>
</Properties>
</file>