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7"/>
  </p:notesMasterIdLst>
  <p:handoutMasterIdLst>
    <p:handoutMasterId r:id="rId28"/>
  </p:handoutMasterIdLst>
  <p:sldIdLst>
    <p:sldId id="256" r:id="rId3"/>
    <p:sldId id="262" r:id="rId4"/>
    <p:sldId id="270" r:id="rId5"/>
    <p:sldId id="271" r:id="rId6"/>
    <p:sldId id="286" r:id="rId7"/>
    <p:sldId id="265" r:id="rId8"/>
    <p:sldId id="282" r:id="rId9"/>
    <p:sldId id="273" r:id="rId10"/>
    <p:sldId id="272" r:id="rId11"/>
    <p:sldId id="274" r:id="rId12"/>
    <p:sldId id="275" r:id="rId13"/>
    <p:sldId id="276" r:id="rId14"/>
    <p:sldId id="277" r:id="rId15"/>
    <p:sldId id="278" r:id="rId16"/>
    <p:sldId id="279" r:id="rId17"/>
    <p:sldId id="280" r:id="rId18"/>
    <p:sldId id="283" r:id="rId19"/>
    <p:sldId id="284" r:id="rId20"/>
    <p:sldId id="285" r:id="rId21"/>
    <p:sldId id="266" r:id="rId22"/>
    <p:sldId id="287" r:id="rId23"/>
    <p:sldId id="267" r:id="rId24"/>
    <p:sldId id="288" r:id="rId25"/>
    <p:sldId id="289" r:id="rId26"/>
  </p:sldIdLst>
  <p:sldSz cx="12192000" cy="6858000"/>
  <p:notesSz cx="6858000" cy="99472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461222-8C50-C0EB-1EB8-9600170B4663}" name="Anette Degenaar" initials="AD" userId="S::Anette.Degenaar@nwu.ac.za::c5373076-bdc7-4218-81d8-36caca5060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ETTE DEGENAAR" initials="AD" lastIdx="6" clrIdx="0">
    <p:extLst>
      <p:ext uri="{19B8F6BF-5375-455C-9EA6-DF929625EA0E}">
        <p15:presenceInfo xmlns:p15="http://schemas.microsoft.com/office/powerpoint/2012/main" userId="ANETTE DEGENAAR" providerId="None"/>
      </p:ext>
    </p:extLst>
  </p:cmAuthor>
  <p:cmAuthor id="2" name="LYNNETTE FOURIE" initials="LF" lastIdx="4" clrIdx="1">
    <p:extLst>
      <p:ext uri="{19B8F6BF-5375-455C-9EA6-DF929625EA0E}">
        <p15:presenceInfo xmlns:p15="http://schemas.microsoft.com/office/powerpoint/2012/main" userId="S::10071474@staff365.msfed.nwu.ac.za::45d901da-945b-4ca9-90b6-1a0e3dde8b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6DE"/>
    <a:srgbClr val="702C8D"/>
    <a:srgbClr val="FF7C80"/>
    <a:srgbClr val="6C3D91"/>
    <a:srgbClr val="00889C"/>
    <a:srgbClr val="FFD525"/>
    <a:srgbClr val="7884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07"/>
  </p:normalViewPr>
  <p:slideViewPr>
    <p:cSldViewPr snapToGrid="0" snapToObjects="1">
      <p:cViewPr varScale="1">
        <p:scale>
          <a:sx n="75" d="100"/>
          <a:sy n="75" d="100"/>
        </p:scale>
        <p:origin x="248" y="5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1" d="100"/>
          <a:sy n="81" d="100"/>
        </p:scale>
        <p:origin x="31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782B6-86B3-46D2-B332-D3C3AE29B34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30AAE3D-4BA0-4048-B242-CEF3AF1AE800}">
      <dgm:prSet custT="1"/>
      <dgm:spPr/>
      <dgm:t>
        <a:bodyPr/>
        <a:lstStyle/>
        <a:p>
          <a:pPr>
            <a:lnSpc>
              <a:spcPct val="100000"/>
            </a:lnSpc>
            <a:defRPr cap="all"/>
          </a:pPr>
          <a:r>
            <a:rPr lang="en-GB" sz="1800" kern="1200" dirty="0">
              <a:solidFill>
                <a:schemeClr val="tx1"/>
              </a:solidFill>
              <a:latin typeface="Arial" panose="020B0604020202020204" pitchFamily="34" charset="0"/>
              <a:cs typeface="Arial" panose="020B0604020202020204" pitchFamily="34" charset="0"/>
            </a:rPr>
            <a:t>Desktop review</a:t>
          </a:r>
        </a:p>
        <a:p>
          <a:pPr>
            <a:lnSpc>
              <a:spcPct val="100000"/>
            </a:lnSpc>
            <a:defRPr cap="all"/>
          </a:pPr>
          <a:r>
            <a:rPr lang="en-GB" sz="1800" kern="1200" dirty="0">
              <a:solidFill>
                <a:schemeClr val="tx1"/>
              </a:solidFill>
              <a:latin typeface="Arial" panose="020B0604020202020204" pitchFamily="34" charset="0"/>
              <a:cs typeface="Arial" panose="020B0604020202020204" pitchFamily="34" charset="0"/>
            </a:rPr>
            <a:t>(</a:t>
          </a:r>
          <a:r>
            <a:rPr lang="en-GB" sz="1200" kern="1200" cap="all" dirty="0">
              <a:solidFill>
                <a:schemeClr val="tx1"/>
              </a:solidFill>
              <a:latin typeface="Arial" panose="020B0604020202020204" pitchFamily="34" charset="0"/>
              <a:ea typeface="+mn-ea"/>
              <a:cs typeface="Arial" panose="020B0604020202020204" pitchFamily="34" charset="0"/>
            </a:rPr>
            <a:t>Measuring Instrument development )</a:t>
          </a:r>
          <a:endParaRPr lang="en-US" sz="1200" kern="1200" cap="all" dirty="0">
            <a:solidFill>
              <a:schemeClr val="tx1"/>
            </a:solidFill>
            <a:latin typeface="Arial" panose="020B0604020202020204" pitchFamily="34" charset="0"/>
            <a:ea typeface="+mn-ea"/>
            <a:cs typeface="Arial" panose="020B0604020202020204" pitchFamily="34" charset="0"/>
          </a:endParaRPr>
        </a:p>
      </dgm:t>
    </dgm:pt>
    <dgm:pt modelId="{1A5340AA-3517-4802-8E4F-A1988D65A59C}" type="parTrans" cxnId="{6CC4310D-741E-4E3C-9BCA-652327360EB4}">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442529A-1F15-4566-9575-EE1E4735BA9B}" type="sibTrans" cxnId="{6CC4310D-741E-4E3C-9BCA-652327360EB4}">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D7551C02-54B1-4B2B-9286-4FFA782CF03D}">
      <dgm:prSet custT="1"/>
      <dgm:spPr/>
      <dgm:t>
        <a:bodyPr/>
        <a:lstStyle/>
        <a:p>
          <a:pPr>
            <a:lnSpc>
              <a:spcPct val="100000"/>
            </a:lnSpc>
            <a:defRPr cap="all"/>
          </a:pPr>
          <a:r>
            <a:rPr lang="en-GB" sz="2000" dirty="0">
              <a:solidFill>
                <a:schemeClr val="tx1"/>
              </a:solidFill>
              <a:latin typeface="Arial" panose="020B0604020202020204" pitchFamily="34" charset="0"/>
              <a:cs typeface="Arial" panose="020B0604020202020204" pitchFamily="34" charset="0"/>
            </a:rPr>
            <a:t>Quantitative SURVEY</a:t>
          </a:r>
        </a:p>
        <a:p>
          <a:pPr>
            <a:lnSpc>
              <a:spcPct val="100000"/>
            </a:lnSpc>
            <a:defRPr cap="all"/>
          </a:pPr>
          <a:r>
            <a:rPr lang="en-GB" sz="1400" dirty="0">
              <a:solidFill>
                <a:schemeClr val="tx1"/>
              </a:solidFill>
              <a:latin typeface="Arial" panose="020B0604020202020204" pitchFamily="34" charset="0"/>
              <a:cs typeface="Arial" panose="020B0604020202020204" pitchFamily="34" charset="0"/>
            </a:rPr>
            <a:t>(n = 1316)</a:t>
          </a:r>
          <a:endParaRPr lang="en-US" sz="2000" dirty="0">
            <a:solidFill>
              <a:schemeClr val="tx1"/>
            </a:solidFill>
            <a:latin typeface="Arial" panose="020B0604020202020204" pitchFamily="34" charset="0"/>
            <a:cs typeface="Arial" panose="020B0604020202020204" pitchFamily="34" charset="0"/>
          </a:endParaRPr>
        </a:p>
      </dgm:t>
    </dgm:pt>
    <dgm:pt modelId="{EA45DBE0-8F99-4A73-87A3-93F744F53A21}" type="parTrans" cxnId="{420B4A62-5B5D-4F01-B3CF-D12090A76FF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5739B680-962F-409F-87FB-EE03E4EA6185}" type="sibTrans" cxnId="{420B4A62-5B5D-4F01-B3CF-D12090A76FF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DBAB64E-A267-407B-913D-A95C6AE92118}">
      <dgm:prSet custT="1"/>
      <dgm:spPr/>
      <dgm:t>
        <a:bodyPr/>
        <a:lstStyle/>
        <a:p>
          <a:pPr>
            <a:lnSpc>
              <a:spcPct val="100000"/>
            </a:lnSpc>
            <a:defRPr cap="all"/>
          </a:pPr>
          <a:r>
            <a:rPr lang="en-GB" sz="1800" dirty="0">
              <a:solidFill>
                <a:schemeClr val="tx1"/>
              </a:solidFill>
              <a:latin typeface="Arial" panose="020B0604020202020204" pitchFamily="34" charset="0"/>
              <a:cs typeface="Arial" panose="020B0604020202020204" pitchFamily="34" charset="0"/>
            </a:rPr>
            <a:t>DATA ANALYSIS </a:t>
          </a:r>
        </a:p>
        <a:p>
          <a:pPr>
            <a:lnSpc>
              <a:spcPct val="100000"/>
            </a:lnSpc>
            <a:defRPr cap="all"/>
          </a:pPr>
          <a:r>
            <a:rPr lang="en-GB" sz="1800" dirty="0">
              <a:solidFill>
                <a:schemeClr val="tx1"/>
              </a:solidFill>
              <a:latin typeface="Arial" panose="020B0604020202020204" pitchFamily="34" charset="0"/>
              <a:cs typeface="Arial" panose="020B0604020202020204" pitchFamily="34" charset="0"/>
            </a:rPr>
            <a:t>(MRA)</a:t>
          </a:r>
          <a:endParaRPr lang="en-US" sz="2400" dirty="0">
            <a:solidFill>
              <a:schemeClr val="tx1"/>
            </a:solidFill>
            <a:latin typeface="Arial" panose="020B0604020202020204" pitchFamily="34" charset="0"/>
            <a:cs typeface="Arial" panose="020B0604020202020204" pitchFamily="34" charset="0"/>
          </a:endParaRPr>
        </a:p>
      </dgm:t>
    </dgm:pt>
    <dgm:pt modelId="{BA0225F4-C349-468D-A3F0-4F8943A565D1}" type="parTrans" cxnId="{92D47111-4EA1-4DE3-A7DD-91C1366D61F9}">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99C20B0-D6F3-412E-8F3C-199216D8BE22}" type="sibTrans" cxnId="{92D47111-4EA1-4DE3-A7DD-91C1366D61F9}">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9207F637-1C76-41BE-B1A3-97185DAB5676}" type="pres">
      <dgm:prSet presAssocID="{9A9782B6-86B3-46D2-B332-D3C3AE29B34D}" presName="root" presStyleCnt="0">
        <dgm:presLayoutVars>
          <dgm:dir/>
          <dgm:resizeHandles val="exact"/>
        </dgm:presLayoutVars>
      </dgm:prSet>
      <dgm:spPr/>
    </dgm:pt>
    <dgm:pt modelId="{4956C7EB-F345-464C-820E-A87E3A15BB0E}" type="pres">
      <dgm:prSet presAssocID="{230AAE3D-4BA0-4048-B242-CEF3AF1AE800}" presName="compNode" presStyleCnt="0"/>
      <dgm:spPr/>
    </dgm:pt>
    <dgm:pt modelId="{CF5F28C7-D7DD-486F-A17C-94A551F402B2}" type="pres">
      <dgm:prSet presAssocID="{230AAE3D-4BA0-4048-B242-CEF3AF1AE800}" presName="iconBgRect" presStyleLbl="bgShp" presStyleIdx="0" presStyleCnt="3"/>
      <dgm:spPr>
        <a:solidFill>
          <a:srgbClr val="C896DE"/>
        </a:solidFill>
      </dgm:spPr>
    </dgm:pt>
    <dgm:pt modelId="{624DD6CE-EF01-4830-8BDE-4BEF49F65E69}" type="pres">
      <dgm:prSet presAssocID="{230AAE3D-4BA0-4048-B242-CEF3AF1AE8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a:ext>
      </dgm:extLst>
    </dgm:pt>
    <dgm:pt modelId="{1D27084A-EB2A-4583-A8A0-068E4F256355}" type="pres">
      <dgm:prSet presAssocID="{230AAE3D-4BA0-4048-B242-CEF3AF1AE800}" presName="spaceRect" presStyleCnt="0"/>
      <dgm:spPr/>
    </dgm:pt>
    <dgm:pt modelId="{2AB17023-1C1C-4327-A9DD-8ABE3CAF850B}" type="pres">
      <dgm:prSet presAssocID="{230AAE3D-4BA0-4048-B242-CEF3AF1AE800}" presName="textRect" presStyleLbl="revTx" presStyleIdx="0" presStyleCnt="3" custScaleX="192455" custLinFactNeighborX="-567" custLinFactNeighborY="-18108">
        <dgm:presLayoutVars>
          <dgm:chMax val="1"/>
          <dgm:chPref val="1"/>
        </dgm:presLayoutVars>
      </dgm:prSet>
      <dgm:spPr/>
    </dgm:pt>
    <dgm:pt modelId="{6B0A7A05-5826-4A9B-8FEA-F26B7A88F2C4}" type="pres">
      <dgm:prSet presAssocID="{1442529A-1F15-4566-9575-EE1E4735BA9B}" presName="sibTrans" presStyleCnt="0"/>
      <dgm:spPr/>
    </dgm:pt>
    <dgm:pt modelId="{AF7CFECF-27EC-43D3-A943-173C7384BBC2}" type="pres">
      <dgm:prSet presAssocID="{D7551C02-54B1-4B2B-9286-4FFA782CF03D}" presName="compNode" presStyleCnt="0"/>
      <dgm:spPr/>
    </dgm:pt>
    <dgm:pt modelId="{BBE47731-3584-462A-BA83-53314CE3DB82}" type="pres">
      <dgm:prSet presAssocID="{D7551C02-54B1-4B2B-9286-4FFA782CF03D}" presName="iconBgRect" presStyleLbl="bgShp" presStyleIdx="1" presStyleCnt="3"/>
      <dgm:spPr>
        <a:solidFill>
          <a:srgbClr val="C896DE"/>
        </a:solidFill>
      </dgm:spPr>
    </dgm:pt>
    <dgm:pt modelId="{8D11D6BC-3AE2-4AF9-94C5-AD5585631B81}" type="pres">
      <dgm:prSet presAssocID="{D7551C02-54B1-4B2B-9286-4FFA782CF0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search"/>
        </a:ext>
      </dgm:extLst>
    </dgm:pt>
    <dgm:pt modelId="{A20B7A54-CE82-4306-A61E-4DB5DDCEC56E}" type="pres">
      <dgm:prSet presAssocID="{D7551C02-54B1-4B2B-9286-4FFA782CF03D}" presName="spaceRect" presStyleCnt="0"/>
      <dgm:spPr/>
    </dgm:pt>
    <dgm:pt modelId="{275517F8-A54D-4CE5-82FC-7078FA176B6D}" type="pres">
      <dgm:prSet presAssocID="{D7551C02-54B1-4B2B-9286-4FFA782CF03D}" presName="textRect" presStyleLbl="revTx" presStyleIdx="1" presStyleCnt="3" custScaleX="154139" custLinFactNeighborY="-17141">
        <dgm:presLayoutVars>
          <dgm:chMax val="1"/>
          <dgm:chPref val="1"/>
        </dgm:presLayoutVars>
      </dgm:prSet>
      <dgm:spPr/>
    </dgm:pt>
    <dgm:pt modelId="{20DAFA14-DCBF-4F97-BD45-06F9A917A8E8}" type="pres">
      <dgm:prSet presAssocID="{5739B680-962F-409F-87FB-EE03E4EA6185}" presName="sibTrans" presStyleCnt="0"/>
      <dgm:spPr/>
    </dgm:pt>
    <dgm:pt modelId="{E0D32B5A-0074-427F-A461-E89DFBF2AB41}" type="pres">
      <dgm:prSet presAssocID="{1DBAB64E-A267-407B-913D-A95C6AE92118}" presName="compNode" presStyleCnt="0"/>
      <dgm:spPr/>
    </dgm:pt>
    <dgm:pt modelId="{09E9E565-A145-4FCC-A521-882E73E2F044}" type="pres">
      <dgm:prSet presAssocID="{1DBAB64E-A267-407B-913D-A95C6AE92118}" presName="iconBgRect" presStyleLbl="bgShp" presStyleIdx="2" presStyleCnt="3"/>
      <dgm:spPr>
        <a:solidFill>
          <a:srgbClr val="C896DE"/>
        </a:solidFill>
      </dgm:spPr>
    </dgm:pt>
    <dgm:pt modelId="{EA885736-AE1A-4E9F-9F56-35C0F9D5EB6A}" type="pres">
      <dgm:prSet presAssocID="{1DBAB64E-A267-407B-913D-A95C6AE921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B2147877-B805-4EF1-9A03-F7369CBB6442}" type="pres">
      <dgm:prSet presAssocID="{1DBAB64E-A267-407B-913D-A95C6AE92118}" presName="spaceRect" presStyleCnt="0"/>
      <dgm:spPr/>
    </dgm:pt>
    <dgm:pt modelId="{132C4263-74E8-4E66-A3F4-6D77726B278B}" type="pres">
      <dgm:prSet presAssocID="{1DBAB64E-A267-407B-913D-A95C6AE92118}" presName="textRect" presStyleLbl="revTx" presStyleIdx="2" presStyleCnt="3" custScaleX="122064">
        <dgm:presLayoutVars>
          <dgm:chMax val="1"/>
          <dgm:chPref val="1"/>
        </dgm:presLayoutVars>
      </dgm:prSet>
      <dgm:spPr/>
    </dgm:pt>
  </dgm:ptLst>
  <dgm:cxnLst>
    <dgm:cxn modelId="{6CC4310D-741E-4E3C-9BCA-652327360EB4}" srcId="{9A9782B6-86B3-46D2-B332-D3C3AE29B34D}" destId="{230AAE3D-4BA0-4048-B242-CEF3AF1AE800}" srcOrd="0" destOrd="0" parTransId="{1A5340AA-3517-4802-8E4F-A1988D65A59C}" sibTransId="{1442529A-1F15-4566-9575-EE1E4735BA9B}"/>
    <dgm:cxn modelId="{92D47111-4EA1-4DE3-A7DD-91C1366D61F9}" srcId="{9A9782B6-86B3-46D2-B332-D3C3AE29B34D}" destId="{1DBAB64E-A267-407B-913D-A95C6AE92118}" srcOrd="2" destOrd="0" parTransId="{BA0225F4-C349-468D-A3F0-4F8943A565D1}" sibTransId="{B99C20B0-D6F3-412E-8F3C-199216D8BE22}"/>
    <dgm:cxn modelId="{57396512-57F2-4C83-8477-060FE5CCBC03}" type="presOf" srcId="{1DBAB64E-A267-407B-913D-A95C6AE92118}" destId="{132C4263-74E8-4E66-A3F4-6D77726B278B}" srcOrd="0" destOrd="0" presId="urn:microsoft.com/office/officeart/2018/5/layout/IconCircleLabelList"/>
    <dgm:cxn modelId="{420B4A62-5B5D-4F01-B3CF-D12090A76FFC}" srcId="{9A9782B6-86B3-46D2-B332-D3C3AE29B34D}" destId="{D7551C02-54B1-4B2B-9286-4FFA782CF03D}" srcOrd="1" destOrd="0" parTransId="{EA45DBE0-8F99-4A73-87A3-93F744F53A21}" sibTransId="{5739B680-962F-409F-87FB-EE03E4EA6185}"/>
    <dgm:cxn modelId="{0B039267-5031-4E02-911B-2A10B16408B9}" type="presOf" srcId="{9A9782B6-86B3-46D2-B332-D3C3AE29B34D}" destId="{9207F637-1C76-41BE-B1A3-97185DAB5676}" srcOrd="0" destOrd="0" presId="urn:microsoft.com/office/officeart/2018/5/layout/IconCircleLabelList"/>
    <dgm:cxn modelId="{4C6A7CDE-7FB7-4F40-9133-18763D49C2F9}" type="presOf" srcId="{D7551C02-54B1-4B2B-9286-4FFA782CF03D}" destId="{275517F8-A54D-4CE5-82FC-7078FA176B6D}" srcOrd="0" destOrd="0" presId="urn:microsoft.com/office/officeart/2018/5/layout/IconCircleLabelList"/>
    <dgm:cxn modelId="{7C0B9DF7-286D-4788-8927-6A178DB9B9BA}" type="presOf" srcId="{230AAE3D-4BA0-4048-B242-CEF3AF1AE800}" destId="{2AB17023-1C1C-4327-A9DD-8ABE3CAF850B}" srcOrd="0" destOrd="0" presId="urn:microsoft.com/office/officeart/2018/5/layout/IconCircleLabelList"/>
    <dgm:cxn modelId="{ECB9735E-A878-4D24-A40C-339E3C60676C}" type="presParOf" srcId="{9207F637-1C76-41BE-B1A3-97185DAB5676}" destId="{4956C7EB-F345-464C-820E-A87E3A15BB0E}" srcOrd="0" destOrd="0" presId="urn:microsoft.com/office/officeart/2018/5/layout/IconCircleLabelList"/>
    <dgm:cxn modelId="{BAB15129-C291-40F1-A5DA-E88D4169553B}" type="presParOf" srcId="{4956C7EB-F345-464C-820E-A87E3A15BB0E}" destId="{CF5F28C7-D7DD-486F-A17C-94A551F402B2}" srcOrd="0" destOrd="0" presId="urn:microsoft.com/office/officeart/2018/5/layout/IconCircleLabelList"/>
    <dgm:cxn modelId="{CF9CC662-5F05-46A3-814F-EA6377B0AFF2}" type="presParOf" srcId="{4956C7EB-F345-464C-820E-A87E3A15BB0E}" destId="{624DD6CE-EF01-4830-8BDE-4BEF49F65E69}" srcOrd="1" destOrd="0" presId="urn:microsoft.com/office/officeart/2018/5/layout/IconCircleLabelList"/>
    <dgm:cxn modelId="{02BC46F9-253E-4FB7-B881-059FCA064B51}" type="presParOf" srcId="{4956C7EB-F345-464C-820E-A87E3A15BB0E}" destId="{1D27084A-EB2A-4583-A8A0-068E4F256355}" srcOrd="2" destOrd="0" presId="urn:microsoft.com/office/officeart/2018/5/layout/IconCircleLabelList"/>
    <dgm:cxn modelId="{0E23736F-F87D-474A-85AF-81B9A5B4C716}" type="presParOf" srcId="{4956C7EB-F345-464C-820E-A87E3A15BB0E}" destId="{2AB17023-1C1C-4327-A9DD-8ABE3CAF850B}" srcOrd="3" destOrd="0" presId="urn:microsoft.com/office/officeart/2018/5/layout/IconCircleLabelList"/>
    <dgm:cxn modelId="{83592F3E-0BD3-4F1E-A45A-81B20BF0EBF8}" type="presParOf" srcId="{9207F637-1C76-41BE-B1A3-97185DAB5676}" destId="{6B0A7A05-5826-4A9B-8FEA-F26B7A88F2C4}" srcOrd="1" destOrd="0" presId="urn:microsoft.com/office/officeart/2018/5/layout/IconCircleLabelList"/>
    <dgm:cxn modelId="{4A33653F-8820-446E-8C0C-740105B3DF37}" type="presParOf" srcId="{9207F637-1C76-41BE-B1A3-97185DAB5676}" destId="{AF7CFECF-27EC-43D3-A943-173C7384BBC2}" srcOrd="2" destOrd="0" presId="urn:microsoft.com/office/officeart/2018/5/layout/IconCircleLabelList"/>
    <dgm:cxn modelId="{35A87704-EB33-4856-A459-5FFD95BC04A6}" type="presParOf" srcId="{AF7CFECF-27EC-43D3-A943-173C7384BBC2}" destId="{BBE47731-3584-462A-BA83-53314CE3DB82}" srcOrd="0" destOrd="0" presId="urn:microsoft.com/office/officeart/2018/5/layout/IconCircleLabelList"/>
    <dgm:cxn modelId="{C886322E-4BF6-4F9D-8863-08E5B9C7E553}" type="presParOf" srcId="{AF7CFECF-27EC-43D3-A943-173C7384BBC2}" destId="{8D11D6BC-3AE2-4AF9-94C5-AD5585631B81}" srcOrd="1" destOrd="0" presId="urn:microsoft.com/office/officeart/2018/5/layout/IconCircleLabelList"/>
    <dgm:cxn modelId="{A079FA9C-4A62-482D-9733-ED0B37DDB456}" type="presParOf" srcId="{AF7CFECF-27EC-43D3-A943-173C7384BBC2}" destId="{A20B7A54-CE82-4306-A61E-4DB5DDCEC56E}" srcOrd="2" destOrd="0" presId="urn:microsoft.com/office/officeart/2018/5/layout/IconCircleLabelList"/>
    <dgm:cxn modelId="{B6B4F48A-1F59-47F7-80CF-4939629B9F10}" type="presParOf" srcId="{AF7CFECF-27EC-43D3-A943-173C7384BBC2}" destId="{275517F8-A54D-4CE5-82FC-7078FA176B6D}" srcOrd="3" destOrd="0" presId="urn:microsoft.com/office/officeart/2018/5/layout/IconCircleLabelList"/>
    <dgm:cxn modelId="{C4E9ABDB-A490-4CB4-B52B-DDF92A2998B9}" type="presParOf" srcId="{9207F637-1C76-41BE-B1A3-97185DAB5676}" destId="{20DAFA14-DCBF-4F97-BD45-06F9A917A8E8}" srcOrd="3" destOrd="0" presId="urn:microsoft.com/office/officeart/2018/5/layout/IconCircleLabelList"/>
    <dgm:cxn modelId="{307013F9-97A9-4D5E-9C8E-6AC32E92C424}" type="presParOf" srcId="{9207F637-1C76-41BE-B1A3-97185DAB5676}" destId="{E0D32B5A-0074-427F-A461-E89DFBF2AB41}" srcOrd="4" destOrd="0" presId="urn:microsoft.com/office/officeart/2018/5/layout/IconCircleLabelList"/>
    <dgm:cxn modelId="{F77573AF-C06D-4D38-8753-DE0CDFDBBE0E}" type="presParOf" srcId="{E0D32B5A-0074-427F-A461-E89DFBF2AB41}" destId="{09E9E565-A145-4FCC-A521-882E73E2F044}" srcOrd="0" destOrd="0" presId="urn:microsoft.com/office/officeart/2018/5/layout/IconCircleLabelList"/>
    <dgm:cxn modelId="{7FA58C3A-7AEA-44CB-A062-1277288F5E3E}" type="presParOf" srcId="{E0D32B5A-0074-427F-A461-E89DFBF2AB41}" destId="{EA885736-AE1A-4E9F-9F56-35C0F9D5EB6A}" srcOrd="1" destOrd="0" presId="urn:microsoft.com/office/officeart/2018/5/layout/IconCircleLabelList"/>
    <dgm:cxn modelId="{D0C81BC0-EEF2-426F-86BB-CCDFD36D8831}" type="presParOf" srcId="{E0D32B5A-0074-427F-A461-E89DFBF2AB41}" destId="{B2147877-B805-4EF1-9A03-F7369CBB6442}" srcOrd="2" destOrd="0" presId="urn:microsoft.com/office/officeart/2018/5/layout/IconCircleLabelList"/>
    <dgm:cxn modelId="{1AF7E9C8-BAC5-4932-98F0-58D4CEC1FE21}" type="presParOf" srcId="{E0D32B5A-0074-427F-A461-E89DFBF2AB41}" destId="{132C4263-74E8-4E66-A3F4-6D77726B278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9782B6-86B3-46D2-B332-D3C3AE29B34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30AAE3D-4BA0-4048-B242-CEF3AF1AE800}">
      <dgm:prSet custT="1"/>
      <dgm:spPr/>
      <dgm:t>
        <a:bodyPr/>
        <a:lstStyle/>
        <a:p>
          <a:pPr>
            <a:lnSpc>
              <a:spcPct val="100000"/>
            </a:lnSpc>
            <a:defRPr cap="all"/>
          </a:pPr>
          <a:r>
            <a:rPr lang="en-GB" sz="1800" kern="1200" dirty="0">
              <a:solidFill>
                <a:schemeClr val="tx1"/>
              </a:solidFill>
              <a:latin typeface="Arial" panose="020B0604020202020204" pitchFamily="34" charset="0"/>
              <a:cs typeface="Arial" panose="020B0604020202020204" pitchFamily="34" charset="0"/>
            </a:rPr>
            <a:t>Desktop review</a:t>
          </a:r>
        </a:p>
        <a:p>
          <a:pPr>
            <a:lnSpc>
              <a:spcPct val="100000"/>
            </a:lnSpc>
            <a:defRPr cap="all"/>
          </a:pPr>
          <a:r>
            <a:rPr lang="en-GB" sz="1800" kern="1200" dirty="0">
              <a:solidFill>
                <a:schemeClr val="tx1"/>
              </a:solidFill>
              <a:latin typeface="Arial" panose="020B0604020202020204" pitchFamily="34" charset="0"/>
              <a:cs typeface="Arial" panose="020B0604020202020204" pitchFamily="34" charset="0"/>
            </a:rPr>
            <a:t>(</a:t>
          </a:r>
          <a:r>
            <a:rPr lang="en-GB" sz="1200" kern="1200" cap="all" dirty="0">
              <a:solidFill>
                <a:schemeClr val="tx1"/>
              </a:solidFill>
              <a:latin typeface="Arial" panose="020B0604020202020204" pitchFamily="34" charset="0"/>
              <a:ea typeface="+mn-ea"/>
              <a:cs typeface="Arial" panose="020B0604020202020204" pitchFamily="34" charset="0"/>
            </a:rPr>
            <a:t>Measuring Instrument development )</a:t>
          </a:r>
          <a:endParaRPr lang="en-US" sz="1200" kern="1200" cap="all" dirty="0">
            <a:solidFill>
              <a:schemeClr val="tx1"/>
            </a:solidFill>
            <a:latin typeface="Arial" panose="020B0604020202020204" pitchFamily="34" charset="0"/>
            <a:ea typeface="+mn-ea"/>
            <a:cs typeface="Arial" panose="020B0604020202020204" pitchFamily="34" charset="0"/>
          </a:endParaRPr>
        </a:p>
      </dgm:t>
    </dgm:pt>
    <dgm:pt modelId="{1A5340AA-3517-4802-8E4F-A1988D65A59C}" type="parTrans" cxnId="{6CC4310D-741E-4E3C-9BCA-652327360EB4}">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442529A-1F15-4566-9575-EE1E4735BA9B}" type="sibTrans" cxnId="{6CC4310D-741E-4E3C-9BCA-652327360EB4}">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D7551C02-54B1-4B2B-9286-4FFA782CF03D}">
      <dgm:prSet custT="1"/>
      <dgm:spPr/>
      <dgm:t>
        <a:bodyPr/>
        <a:lstStyle/>
        <a:p>
          <a:pPr>
            <a:lnSpc>
              <a:spcPct val="100000"/>
            </a:lnSpc>
            <a:defRPr cap="all"/>
          </a:pPr>
          <a:r>
            <a:rPr lang="en-GB" sz="2000" dirty="0">
              <a:solidFill>
                <a:schemeClr val="tx1"/>
              </a:solidFill>
              <a:latin typeface="Arial" panose="020B0604020202020204" pitchFamily="34" charset="0"/>
              <a:cs typeface="Arial" panose="020B0604020202020204" pitchFamily="34" charset="0"/>
            </a:rPr>
            <a:t>Quantitative SURVEY</a:t>
          </a:r>
        </a:p>
        <a:p>
          <a:pPr>
            <a:lnSpc>
              <a:spcPct val="100000"/>
            </a:lnSpc>
            <a:defRPr cap="all"/>
          </a:pPr>
          <a:r>
            <a:rPr lang="en-GB" sz="1400" dirty="0">
              <a:solidFill>
                <a:schemeClr val="tx1"/>
              </a:solidFill>
              <a:latin typeface="Arial" panose="020B0604020202020204" pitchFamily="34" charset="0"/>
              <a:cs typeface="Arial" panose="020B0604020202020204" pitchFamily="34" charset="0"/>
            </a:rPr>
            <a:t>(n= 700)</a:t>
          </a:r>
          <a:endParaRPr lang="en-US" sz="2000" dirty="0">
            <a:solidFill>
              <a:schemeClr val="tx1"/>
            </a:solidFill>
            <a:latin typeface="Arial" panose="020B0604020202020204" pitchFamily="34" charset="0"/>
            <a:cs typeface="Arial" panose="020B0604020202020204" pitchFamily="34" charset="0"/>
          </a:endParaRPr>
        </a:p>
      </dgm:t>
    </dgm:pt>
    <dgm:pt modelId="{EA45DBE0-8F99-4A73-87A3-93F744F53A21}" type="parTrans" cxnId="{420B4A62-5B5D-4F01-B3CF-D12090A76FF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5739B680-962F-409F-87FB-EE03E4EA6185}" type="sibTrans" cxnId="{420B4A62-5B5D-4F01-B3CF-D12090A76FF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DBAB64E-A267-407B-913D-A95C6AE92118}">
      <dgm:prSet custT="1"/>
      <dgm:spPr/>
      <dgm:t>
        <a:bodyPr/>
        <a:lstStyle/>
        <a:p>
          <a:pPr>
            <a:lnSpc>
              <a:spcPct val="100000"/>
            </a:lnSpc>
            <a:defRPr cap="all"/>
          </a:pPr>
          <a:r>
            <a:rPr lang="en-GB" sz="1800" dirty="0">
              <a:solidFill>
                <a:schemeClr val="tx1"/>
              </a:solidFill>
              <a:latin typeface="Arial" panose="020B0604020202020204" pitchFamily="34" charset="0"/>
              <a:cs typeface="Arial" panose="020B0604020202020204" pitchFamily="34" charset="0"/>
            </a:rPr>
            <a:t>DATA ANALYSIS </a:t>
          </a:r>
        </a:p>
        <a:p>
          <a:pPr>
            <a:lnSpc>
              <a:spcPct val="100000"/>
            </a:lnSpc>
            <a:defRPr cap="all"/>
          </a:pPr>
          <a:r>
            <a:rPr lang="en-GB" sz="1800" dirty="0">
              <a:solidFill>
                <a:schemeClr val="tx1"/>
              </a:solidFill>
              <a:latin typeface="Arial" panose="020B0604020202020204" pitchFamily="34" charset="0"/>
              <a:cs typeface="Arial" panose="020B0604020202020204" pitchFamily="34" charset="0"/>
            </a:rPr>
            <a:t>(MRA)</a:t>
          </a:r>
          <a:endParaRPr lang="en-US" sz="2400" dirty="0">
            <a:solidFill>
              <a:schemeClr val="tx1"/>
            </a:solidFill>
            <a:latin typeface="Arial" panose="020B0604020202020204" pitchFamily="34" charset="0"/>
            <a:cs typeface="Arial" panose="020B0604020202020204" pitchFamily="34" charset="0"/>
          </a:endParaRPr>
        </a:p>
      </dgm:t>
    </dgm:pt>
    <dgm:pt modelId="{BA0225F4-C349-468D-A3F0-4F8943A565D1}" type="parTrans" cxnId="{92D47111-4EA1-4DE3-A7DD-91C1366D61F9}">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99C20B0-D6F3-412E-8F3C-199216D8BE22}" type="sibTrans" cxnId="{92D47111-4EA1-4DE3-A7DD-91C1366D61F9}">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9207F637-1C76-41BE-B1A3-97185DAB5676}" type="pres">
      <dgm:prSet presAssocID="{9A9782B6-86B3-46D2-B332-D3C3AE29B34D}" presName="root" presStyleCnt="0">
        <dgm:presLayoutVars>
          <dgm:dir/>
          <dgm:resizeHandles val="exact"/>
        </dgm:presLayoutVars>
      </dgm:prSet>
      <dgm:spPr/>
    </dgm:pt>
    <dgm:pt modelId="{4956C7EB-F345-464C-820E-A87E3A15BB0E}" type="pres">
      <dgm:prSet presAssocID="{230AAE3D-4BA0-4048-B242-CEF3AF1AE800}" presName="compNode" presStyleCnt="0"/>
      <dgm:spPr/>
    </dgm:pt>
    <dgm:pt modelId="{CF5F28C7-D7DD-486F-A17C-94A551F402B2}" type="pres">
      <dgm:prSet presAssocID="{230AAE3D-4BA0-4048-B242-CEF3AF1AE800}" presName="iconBgRect" presStyleLbl="bgShp" presStyleIdx="0" presStyleCnt="3"/>
      <dgm:spPr>
        <a:solidFill>
          <a:srgbClr val="C896DE"/>
        </a:solidFill>
      </dgm:spPr>
    </dgm:pt>
    <dgm:pt modelId="{624DD6CE-EF01-4830-8BDE-4BEF49F65E69}" type="pres">
      <dgm:prSet presAssocID="{230AAE3D-4BA0-4048-B242-CEF3AF1AE8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a:ext>
      </dgm:extLst>
    </dgm:pt>
    <dgm:pt modelId="{1D27084A-EB2A-4583-A8A0-068E4F256355}" type="pres">
      <dgm:prSet presAssocID="{230AAE3D-4BA0-4048-B242-CEF3AF1AE800}" presName="spaceRect" presStyleCnt="0"/>
      <dgm:spPr/>
    </dgm:pt>
    <dgm:pt modelId="{2AB17023-1C1C-4327-A9DD-8ABE3CAF850B}" type="pres">
      <dgm:prSet presAssocID="{230AAE3D-4BA0-4048-B242-CEF3AF1AE800}" presName="textRect" presStyleLbl="revTx" presStyleIdx="0" presStyleCnt="3" custScaleX="192455" custLinFactNeighborX="-567" custLinFactNeighborY="-18108">
        <dgm:presLayoutVars>
          <dgm:chMax val="1"/>
          <dgm:chPref val="1"/>
        </dgm:presLayoutVars>
      </dgm:prSet>
      <dgm:spPr/>
    </dgm:pt>
    <dgm:pt modelId="{6B0A7A05-5826-4A9B-8FEA-F26B7A88F2C4}" type="pres">
      <dgm:prSet presAssocID="{1442529A-1F15-4566-9575-EE1E4735BA9B}" presName="sibTrans" presStyleCnt="0"/>
      <dgm:spPr/>
    </dgm:pt>
    <dgm:pt modelId="{AF7CFECF-27EC-43D3-A943-173C7384BBC2}" type="pres">
      <dgm:prSet presAssocID="{D7551C02-54B1-4B2B-9286-4FFA782CF03D}" presName="compNode" presStyleCnt="0"/>
      <dgm:spPr/>
    </dgm:pt>
    <dgm:pt modelId="{BBE47731-3584-462A-BA83-53314CE3DB82}" type="pres">
      <dgm:prSet presAssocID="{D7551C02-54B1-4B2B-9286-4FFA782CF03D}" presName="iconBgRect" presStyleLbl="bgShp" presStyleIdx="1" presStyleCnt="3"/>
      <dgm:spPr>
        <a:solidFill>
          <a:srgbClr val="C896DE"/>
        </a:solidFill>
      </dgm:spPr>
    </dgm:pt>
    <dgm:pt modelId="{8D11D6BC-3AE2-4AF9-94C5-AD5585631B81}" type="pres">
      <dgm:prSet presAssocID="{D7551C02-54B1-4B2B-9286-4FFA782CF0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search"/>
        </a:ext>
      </dgm:extLst>
    </dgm:pt>
    <dgm:pt modelId="{A20B7A54-CE82-4306-A61E-4DB5DDCEC56E}" type="pres">
      <dgm:prSet presAssocID="{D7551C02-54B1-4B2B-9286-4FFA782CF03D}" presName="spaceRect" presStyleCnt="0"/>
      <dgm:spPr/>
    </dgm:pt>
    <dgm:pt modelId="{275517F8-A54D-4CE5-82FC-7078FA176B6D}" type="pres">
      <dgm:prSet presAssocID="{D7551C02-54B1-4B2B-9286-4FFA782CF03D}" presName="textRect" presStyleLbl="revTx" presStyleIdx="1" presStyleCnt="3" custScaleX="154139" custLinFactNeighborY="-17141">
        <dgm:presLayoutVars>
          <dgm:chMax val="1"/>
          <dgm:chPref val="1"/>
        </dgm:presLayoutVars>
      </dgm:prSet>
      <dgm:spPr/>
    </dgm:pt>
    <dgm:pt modelId="{20DAFA14-DCBF-4F97-BD45-06F9A917A8E8}" type="pres">
      <dgm:prSet presAssocID="{5739B680-962F-409F-87FB-EE03E4EA6185}" presName="sibTrans" presStyleCnt="0"/>
      <dgm:spPr/>
    </dgm:pt>
    <dgm:pt modelId="{E0D32B5A-0074-427F-A461-E89DFBF2AB41}" type="pres">
      <dgm:prSet presAssocID="{1DBAB64E-A267-407B-913D-A95C6AE92118}" presName="compNode" presStyleCnt="0"/>
      <dgm:spPr/>
    </dgm:pt>
    <dgm:pt modelId="{09E9E565-A145-4FCC-A521-882E73E2F044}" type="pres">
      <dgm:prSet presAssocID="{1DBAB64E-A267-407B-913D-A95C6AE92118}" presName="iconBgRect" presStyleLbl="bgShp" presStyleIdx="2" presStyleCnt="3"/>
      <dgm:spPr>
        <a:solidFill>
          <a:srgbClr val="C896DE"/>
        </a:solidFill>
      </dgm:spPr>
    </dgm:pt>
    <dgm:pt modelId="{EA885736-AE1A-4E9F-9F56-35C0F9D5EB6A}" type="pres">
      <dgm:prSet presAssocID="{1DBAB64E-A267-407B-913D-A95C6AE921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B2147877-B805-4EF1-9A03-F7369CBB6442}" type="pres">
      <dgm:prSet presAssocID="{1DBAB64E-A267-407B-913D-A95C6AE92118}" presName="spaceRect" presStyleCnt="0"/>
      <dgm:spPr/>
    </dgm:pt>
    <dgm:pt modelId="{132C4263-74E8-4E66-A3F4-6D77726B278B}" type="pres">
      <dgm:prSet presAssocID="{1DBAB64E-A267-407B-913D-A95C6AE92118}" presName="textRect" presStyleLbl="revTx" presStyleIdx="2" presStyleCnt="3" custScaleX="122064" custLinFactNeighborX="-1723" custLinFactNeighborY="-14824">
        <dgm:presLayoutVars>
          <dgm:chMax val="1"/>
          <dgm:chPref val="1"/>
        </dgm:presLayoutVars>
      </dgm:prSet>
      <dgm:spPr/>
    </dgm:pt>
  </dgm:ptLst>
  <dgm:cxnLst>
    <dgm:cxn modelId="{6CC4310D-741E-4E3C-9BCA-652327360EB4}" srcId="{9A9782B6-86B3-46D2-B332-D3C3AE29B34D}" destId="{230AAE3D-4BA0-4048-B242-CEF3AF1AE800}" srcOrd="0" destOrd="0" parTransId="{1A5340AA-3517-4802-8E4F-A1988D65A59C}" sibTransId="{1442529A-1F15-4566-9575-EE1E4735BA9B}"/>
    <dgm:cxn modelId="{92D47111-4EA1-4DE3-A7DD-91C1366D61F9}" srcId="{9A9782B6-86B3-46D2-B332-D3C3AE29B34D}" destId="{1DBAB64E-A267-407B-913D-A95C6AE92118}" srcOrd="2" destOrd="0" parTransId="{BA0225F4-C349-468D-A3F0-4F8943A565D1}" sibTransId="{B99C20B0-D6F3-412E-8F3C-199216D8BE22}"/>
    <dgm:cxn modelId="{57396512-57F2-4C83-8477-060FE5CCBC03}" type="presOf" srcId="{1DBAB64E-A267-407B-913D-A95C6AE92118}" destId="{132C4263-74E8-4E66-A3F4-6D77726B278B}" srcOrd="0" destOrd="0" presId="urn:microsoft.com/office/officeart/2018/5/layout/IconCircleLabelList"/>
    <dgm:cxn modelId="{420B4A62-5B5D-4F01-B3CF-D12090A76FFC}" srcId="{9A9782B6-86B3-46D2-B332-D3C3AE29B34D}" destId="{D7551C02-54B1-4B2B-9286-4FFA782CF03D}" srcOrd="1" destOrd="0" parTransId="{EA45DBE0-8F99-4A73-87A3-93F744F53A21}" sibTransId="{5739B680-962F-409F-87FB-EE03E4EA6185}"/>
    <dgm:cxn modelId="{0B039267-5031-4E02-911B-2A10B16408B9}" type="presOf" srcId="{9A9782B6-86B3-46D2-B332-D3C3AE29B34D}" destId="{9207F637-1C76-41BE-B1A3-97185DAB5676}" srcOrd="0" destOrd="0" presId="urn:microsoft.com/office/officeart/2018/5/layout/IconCircleLabelList"/>
    <dgm:cxn modelId="{4C6A7CDE-7FB7-4F40-9133-18763D49C2F9}" type="presOf" srcId="{D7551C02-54B1-4B2B-9286-4FFA782CF03D}" destId="{275517F8-A54D-4CE5-82FC-7078FA176B6D}" srcOrd="0" destOrd="0" presId="urn:microsoft.com/office/officeart/2018/5/layout/IconCircleLabelList"/>
    <dgm:cxn modelId="{7C0B9DF7-286D-4788-8927-6A178DB9B9BA}" type="presOf" srcId="{230AAE3D-4BA0-4048-B242-CEF3AF1AE800}" destId="{2AB17023-1C1C-4327-A9DD-8ABE3CAF850B}" srcOrd="0" destOrd="0" presId="urn:microsoft.com/office/officeart/2018/5/layout/IconCircleLabelList"/>
    <dgm:cxn modelId="{ECB9735E-A878-4D24-A40C-339E3C60676C}" type="presParOf" srcId="{9207F637-1C76-41BE-B1A3-97185DAB5676}" destId="{4956C7EB-F345-464C-820E-A87E3A15BB0E}" srcOrd="0" destOrd="0" presId="urn:microsoft.com/office/officeart/2018/5/layout/IconCircleLabelList"/>
    <dgm:cxn modelId="{BAB15129-C291-40F1-A5DA-E88D4169553B}" type="presParOf" srcId="{4956C7EB-F345-464C-820E-A87E3A15BB0E}" destId="{CF5F28C7-D7DD-486F-A17C-94A551F402B2}" srcOrd="0" destOrd="0" presId="urn:microsoft.com/office/officeart/2018/5/layout/IconCircleLabelList"/>
    <dgm:cxn modelId="{CF9CC662-5F05-46A3-814F-EA6377B0AFF2}" type="presParOf" srcId="{4956C7EB-F345-464C-820E-A87E3A15BB0E}" destId="{624DD6CE-EF01-4830-8BDE-4BEF49F65E69}" srcOrd="1" destOrd="0" presId="urn:microsoft.com/office/officeart/2018/5/layout/IconCircleLabelList"/>
    <dgm:cxn modelId="{02BC46F9-253E-4FB7-B881-059FCA064B51}" type="presParOf" srcId="{4956C7EB-F345-464C-820E-A87E3A15BB0E}" destId="{1D27084A-EB2A-4583-A8A0-068E4F256355}" srcOrd="2" destOrd="0" presId="urn:microsoft.com/office/officeart/2018/5/layout/IconCircleLabelList"/>
    <dgm:cxn modelId="{0E23736F-F87D-474A-85AF-81B9A5B4C716}" type="presParOf" srcId="{4956C7EB-F345-464C-820E-A87E3A15BB0E}" destId="{2AB17023-1C1C-4327-A9DD-8ABE3CAF850B}" srcOrd="3" destOrd="0" presId="urn:microsoft.com/office/officeart/2018/5/layout/IconCircleLabelList"/>
    <dgm:cxn modelId="{83592F3E-0BD3-4F1E-A45A-81B20BF0EBF8}" type="presParOf" srcId="{9207F637-1C76-41BE-B1A3-97185DAB5676}" destId="{6B0A7A05-5826-4A9B-8FEA-F26B7A88F2C4}" srcOrd="1" destOrd="0" presId="urn:microsoft.com/office/officeart/2018/5/layout/IconCircleLabelList"/>
    <dgm:cxn modelId="{4A33653F-8820-446E-8C0C-740105B3DF37}" type="presParOf" srcId="{9207F637-1C76-41BE-B1A3-97185DAB5676}" destId="{AF7CFECF-27EC-43D3-A943-173C7384BBC2}" srcOrd="2" destOrd="0" presId="urn:microsoft.com/office/officeart/2018/5/layout/IconCircleLabelList"/>
    <dgm:cxn modelId="{35A87704-EB33-4856-A459-5FFD95BC04A6}" type="presParOf" srcId="{AF7CFECF-27EC-43D3-A943-173C7384BBC2}" destId="{BBE47731-3584-462A-BA83-53314CE3DB82}" srcOrd="0" destOrd="0" presId="urn:microsoft.com/office/officeart/2018/5/layout/IconCircleLabelList"/>
    <dgm:cxn modelId="{C886322E-4BF6-4F9D-8863-08E5B9C7E553}" type="presParOf" srcId="{AF7CFECF-27EC-43D3-A943-173C7384BBC2}" destId="{8D11D6BC-3AE2-4AF9-94C5-AD5585631B81}" srcOrd="1" destOrd="0" presId="urn:microsoft.com/office/officeart/2018/5/layout/IconCircleLabelList"/>
    <dgm:cxn modelId="{A079FA9C-4A62-482D-9733-ED0B37DDB456}" type="presParOf" srcId="{AF7CFECF-27EC-43D3-A943-173C7384BBC2}" destId="{A20B7A54-CE82-4306-A61E-4DB5DDCEC56E}" srcOrd="2" destOrd="0" presId="urn:microsoft.com/office/officeart/2018/5/layout/IconCircleLabelList"/>
    <dgm:cxn modelId="{B6B4F48A-1F59-47F7-80CF-4939629B9F10}" type="presParOf" srcId="{AF7CFECF-27EC-43D3-A943-173C7384BBC2}" destId="{275517F8-A54D-4CE5-82FC-7078FA176B6D}" srcOrd="3" destOrd="0" presId="urn:microsoft.com/office/officeart/2018/5/layout/IconCircleLabelList"/>
    <dgm:cxn modelId="{C4E9ABDB-A490-4CB4-B52B-DDF92A2998B9}" type="presParOf" srcId="{9207F637-1C76-41BE-B1A3-97185DAB5676}" destId="{20DAFA14-DCBF-4F97-BD45-06F9A917A8E8}" srcOrd="3" destOrd="0" presId="urn:microsoft.com/office/officeart/2018/5/layout/IconCircleLabelList"/>
    <dgm:cxn modelId="{307013F9-97A9-4D5E-9C8E-6AC32E92C424}" type="presParOf" srcId="{9207F637-1C76-41BE-B1A3-97185DAB5676}" destId="{E0D32B5A-0074-427F-A461-E89DFBF2AB41}" srcOrd="4" destOrd="0" presId="urn:microsoft.com/office/officeart/2018/5/layout/IconCircleLabelList"/>
    <dgm:cxn modelId="{F77573AF-C06D-4D38-8753-DE0CDFDBBE0E}" type="presParOf" srcId="{E0D32B5A-0074-427F-A461-E89DFBF2AB41}" destId="{09E9E565-A145-4FCC-A521-882E73E2F044}" srcOrd="0" destOrd="0" presId="urn:microsoft.com/office/officeart/2018/5/layout/IconCircleLabelList"/>
    <dgm:cxn modelId="{7FA58C3A-7AEA-44CB-A062-1277288F5E3E}" type="presParOf" srcId="{E0D32B5A-0074-427F-A461-E89DFBF2AB41}" destId="{EA885736-AE1A-4E9F-9F56-35C0F9D5EB6A}" srcOrd="1" destOrd="0" presId="urn:microsoft.com/office/officeart/2018/5/layout/IconCircleLabelList"/>
    <dgm:cxn modelId="{D0C81BC0-EEF2-426F-86BB-CCDFD36D8831}" type="presParOf" srcId="{E0D32B5A-0074-427F-A461-E89DFBF2AB41}" destId="{B2147877-B805-4EF1-9A03-F7369CBB6442}" srcOrd="2" destOrd="0" presId="urn:microsoft.com/office/officeart/2018/5/layout/IconCircleLabelList"/>
    <dgm:cxn modelId="{1AF7E9C8-BAC5-4932-98F0-58D4CEC1FE21}" type="presParOf" srcId="{E0D32B5A-0074-427F-A461-E89DFBF2AB41}" destId="{132C4263-74E8-4E66-A3F4-6D77726B278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9782B6-86B3-46D2-B332-D3C3AE29B34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30AAE3D-4BA0-4048-B242-CEF3AF1AE800}">
      <dgm:prSet custT="1"/>
      <dgm:spPr/>
      <dgm:t>
        <a:bodyPr/>
        <a:lstStyle/>
        <a:p>
          <a:pPr>
            <a:lnSpc>
              <a:spcPct val="100000"/>
            </a:lnSpc>
            <a:defRPr cap="all"/>
          </a:pPr>
          <a:r>
            <a:rPr lang="en-GB" sz="1800" kern="1200" dirty="0">
              <a:solidFill>
                <a:schemeClr val="tx1"/>
              </a:solidFill>
              <a:latin typeface="Arial" panose="020B0604020202020204" pitchFamily="34" charset="0"/>
              <a:cs typeface="Arial" panose="020B0604020202020204" pitchFamily="34" charset="0"/>
            </a:rPr>
            <a:t>Data from </a:t>
          </a:r>
          <a:r>
            <a:rPr lang="en-GB" sz="1800" kern="1200" dirty="0" err="1">
              <a:solidFill>
                <a:schemeClr val="tx1"/>
              </a:solidFill>
              <a:latin typeface="Arial" panose="020B0604020202020204" pitchFamily="34" charset="0"/>
              <a:cs typeface="Arial" panose="020B0604020202020204" pitchFamily="34" charset="0"/>
            </a:rPr>
            <a:t>unwto</a:t>
          </a:r>
          <a:r>
            <a:rPr lang="en-GB" sz="1800" kern="1200" dirty="0">
              <a:solidFill>
                <a:schemeClr val="tx1"/>
              </a:solidFill>
              <a:latin typeface="Arial" panose="020B0604020202020204" pitchFamily="34" charset="0"/>
              <a:cs typeface="Arial" panose="020B0604020202020204" pitchFamily="34" charset="0"/>
            </a:rPr>
            <a:t> and The world bank</a:t>
          </a:r>
          <a:endParaRPr lang="en-US" sz="1200" kern="1200" cap="all" dirty="0">
            <a:solidFill>
              <a:schemeClr val="tx1"/>
            </a:solidFill>
            <a:latin typeface="Arial" panose="020B0604020202020204" pitchFamily="34" charset="0"/>
            <a:ea typeface="+mn-ea"/>
            <a:cs typeface="Arial" panose="020B0604020202020204" pitchFamily="34" charset="0"/>
          </a:endParaRPr>
        </a:p>
      </dgm:t>
    </dgm:pt>
    <dgm:pt modelId="{1A5340AA-3517-4802-8E4F-A1988D65A59C}" type="parTrans" cxnId="{6CC4310D-741E-4E3C-9BCA-652327360EB4}">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442529A-1F15-4566-9575-EE1E4735BA9B}" type="sibTrans" cxnId="{6CC4310D-741E-4E3C-9BCA-652327360EB4}">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D7551C02-54B1-4B2B-9286-4FFA782CF03D}">
      <dgm:prSet custT="1"/>
      <dgm:spPr/>
      <dgm:t>
        <a:bodyPr/>
        <a:lstStyle/>
        <a:p>
          <a:pPr>
            <a:lnSpc>
              <a:spcPct val="100000"/>
            </a:lnSpc>
            <a:defRPr cap="all"/>
          </a:pPr>
          <a:r>
            <a:rPr lang="en-GB" sz="2000" dirty="0">
              <a:solidFill>
                <a:schemeClr val="tx1"/>
              </a:solidFill>
              <a:latin typeface="Arial" panose="020B0604020202020204" pitchFamily="34" charset="0"/>
              <a:cs typeface="Arial" panose="020B0604020202020204" pitchFamily="34" charset="0"/>
            </a:rPr>
            <a:t>53 countries</a:t>
          </a:r>
        </a:p>
      </dgm:t>
    </dgm:pt>
    <dgm:pt modelId="{EA45DBE0-8F99-4A73-87A3-93F744F53A21}" type="parTrans" cxnId="{420B4A62-5B5D-4F01-B3CF-D12090A76FF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5739B680-962F-409F-87FB-EE03E4EA6185}" type="sibTrans" cxnId="{420B4A62-5B5D-4F01-B3CF-D12090A76FF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DBAB64E-A267-407B-913D-A95C6AE92118}">
      <dgm:prSet custT="1"/>
      <dgm:spPr/>
      <dgm:t>
        <a:bodyPr/>
        <a:lstStyle/>
        <a:p>
          <a:pPr>
            <a:lnSpc>
              <a:spcPct val="100000"/>
            </a:lnSpc>
            <a:defRPr cap="all"/>
          </a:pPr>
          <a:r>
            <a:rPr lang="en-GB" sz="1800" dirty="0">
              <a:solidFill>
                <a:schemeClr val="tx1"/>
              </a:solidFill>
              <a:latin typeface="Arial" panose="020B0604020202020204" pitchFamily="34" charset="0"/>
              <a:cs typeface="Arial" panose="020B0604020202020204" pitchFamily="34" charset="0"/>
            </a:rPr>
            <a:t>Main tourism markets and selection of African countries</a:t>
          </a:r>
          <a:endParaRPr lang="en-US" sz="2400" dirty="0">
            <a:solidFill>
              <a:schemeClr val="tx1"/>
            </a:solidFill>
            <a:latin typeface="Arial" panose="020B0604020202020204" pitchFamily="34" charset="0"/>
            <a:cs typeface="Arial" panose="020B0604020202020204" pitchFamily="34" charset="0"/>
          </a:endParaRPr>
        </a:p>
      </dgm:t>
    </dgm:pt>
    <dgm:pt modelId="{BA0225F4-C349-468D-A3F0-4F8943A565D1}" type="parTrans" cxnId="{92D47111-4EA1-4DE3-A7DD-91C1366D61F9}">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99C20B0-D6F3-412E-8F3C-199216D8BE22}" type="sibTrans" cxnId="{92D47111-4EA1-4DE3-A7DD-91C1366D61F9}">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9207F637-1C76-41BE-B1A3-97185DAB5676}" type="pres">
      <dgm:prSet presAssocID="{9A9782B6-86B3-46D2-B332-D3C3AE29B34D}" presName="root" presStyleCnt="0">
        <dgm:presLayoutVars>
          <dgm:dir/>
          <dgm:resizeHandles val="exact"/>
        </dgm:presLayoutVars>
      </dgm:prSet>
      <dgm:spPr/>
    </dgm:pt>
    <dgm:pt modelId="{4956C7EB-F345-464C-820E-A87E3A15BB0E}" type="pres">
      <dgm:prSet presAssocID="{230AAE3D-4BA0-4048-B242-CEF3AF1AE800}" presName="compNode" presStyleCnt="0"/>
      <dgm:spPr/>
    </dgm:pt>
    <dgm:pt modelId="{CF5F28C7-D7DD-486F-A17C-94A551F402B2}" type="pres">
      <dgm:prSet presAssocID="{230AAE3D-4BA0-4048-B242-CEF3AF1AE800}" presName="iconBgRect" presStyleLbl="bgShp" presStyleIdx="0" presStyleCnt="3"/>
      <dgm:spPr>
        <a:solidFill>
          <a:srgbClr val="C896DE"/>
        </a:solidFill>
      </dgm:spPr>
    </dgm:pt>
    <dgm:pt modelId="{624DD6CE-EF01-4830-8BDE-4BEF49F65E69}" type="pres">
      <dgm:prSet presAssocID="{230AAE3D-4BA0-4048-B242-CEF3AF1AE8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a:ext>
      </dgm:extLst>
    </dgm:pt>
    <dgm:pt modelId="{1D27084A-EB2A-4583-A8A0-068E4F256355}" type="pres">
      <dgm:prSet presAssocID="{230AAE3D-4BA0-4048-B242-CEF3AF1AE800}" presName="spaceRect" presStyleCnt="0"/>
      <dgm:spPr/>
    </dgm:pt>
    <dgm:pt modelId="{2AB17023-1C1C-4327-A9DD-8ABE3CAF850B}" type="pres">
      <dgm:prSet presAssocID="{230AAE3D-4BA0-4048-B242-CEF3AF1AE800}" presName="textRect" presStyleLbl="revTx" presStyleIdx="0" presStyleCnt="3" custScaleX="192455" custLinFactNeighborX="-567" custLinFactNeighborY="-18108">
        <dgm:presLayoutVars>
          <dgm:chMax val="1"/>
          <dgm:chPref val="1"/>
        </dgm:presLayoutVars>
      </dgm:prSet>
      <dgm:spPr/>
    </dgm:pt>
    <dgm:pt modelId="{6B0A7A05-5826-4A9B-8FEA-F26B7A88F2C4}" type="pres">
      <dgm:prSet presAssocID="{1442529A-1F15-4566-9575-EE1E4735BA9B}" presName="sibTrans" presStyleCnt="0"/>
      <dgm:spPr/>
    </dgm:pt>
    <dgm:pt modelId="{AF7CFECF-27EC-43D3-A943-173C7384BBC2}" type="pres">
      <dgm:prSet presAssocID="{D7551C02-54B1-4B2B-9286-4FFA782CF03D}" presName="compNode" presStyleCnt="0"/>
      <dgm:spPr/>
    </dgm:pt>
    <dgm:pt modelId="{BBE47731-3584-462A-BA83-53314CE3DB82}" type="pres">
      <dgm:prSet presAssocID="{D7551C02-54B1-4B2B-9286-4FFA782CF03D}" presName="iconBgRect" presStyleLbl="bgShp" presStyleIdx="1" presStyleCnt="3"/>
      <dgm:spPr>
        <a:solidFill>
          <a:srgbClr val="C896DE"/>
        </a:solidFill>
      </dgm:spPr>
    </dgm:pt>
    <dgm:pt modelId="{8D11D6BC-3AE2-4AF9-94C5-AD5585631B81}" type="pres">
      <dgm:prSet presAssocID="{D7551C02-54B1-4B2B-9286-4FFA782CF0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search"/>
        </a:ext>
      </dgm:extLst>
    </dgm:pt>
    <dgm:pt modelId="{A20B7A54-CE82-4306-A61E-4DB5DDCEC56E}" type="pres">
      <dgm:prSet presAssocID="{D7551C02-54B1-4B2B-9286-4FFA782CF03D}" presName="spaceRect" presStyleCnt="0"/>
      <dgm:spPr/>
    </dgm:pt>
    <dgm:pt modelId="{275517F8-A54D-4CE5-82FC-7078FA176B6D}" type="pres">
      <dgm:prSet presAssocID="{D7551C02-54B1-4B2B-9286-4FFA782CF03D}" presName="textRect" presStyleLbl="revTx" presStyleIdx="1" presStyleCnt="3" custScaleX="154139" custLinFactNeighborY="-17141">
        <dgm:presLayoutVars>
          <dgm:chMax val="1"/>
          <dgm:chPref val="1"/>
        </dgm:presLayoutVars>
      </dgm:prSet>
      <dgm:spPr/>
    </dgm:pt>
    <dgm:pt modelId="{20DAFA14-DCBF-4F97-BD45-06F9A917A8E8}" type="pres">
      <dgm:prSet presAssocID="{5739B680-962F-409F-87FB-EE03E4EA6185}" presName="sibTrans" presStyleCnt="0"/>
      <dgm:spPr/>
    </dgm:pt>
    <dgm:pt modelId="{E0D32B5A-0074-427F-A461-E89DFBF2AB41}" type="pres">
      <dgm:prSet presAssocID="{1DBAB64E-A267-407B-913D-A95C6AE92118}" presName="compNode" presStyleCnt="0"/>
      <dgm:spPr/>
    </dgm:pt>
    <dgm:pt modelId="{09E9E565-A145-4FCC-A521-882E73E2F044}" type="pres">
      <dgm:prSet presAssocID="{1DBAB64E-A267-407B-913D-A95C6AE92118}" presName="iconBgRect" presStyleLbl="bgShp" presStyleIdx="2" presStyleCnt="3"/>
      <dgm:spPr>
        <a:solidFill>
          <a:srgbClr val="C896DE"/>
        </a:solidFill>
      </dgm:spPr>
    </dgm:pt>
    <dgm:pt modelId="{EA885736-AE1A-4E9F-9F56-35C0F9D5EB6A}" type="pres">
      <dgm:prSet presAssocID="{1DBAB64E-A267-407B-913D-A95C6AE921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B2147877-B805-4EF1-9A03-F7369CBB6442}" type="pres">
      <dgm:prSet presAssocID="{1DBAB64E-A267-407B-913D-A95C6AE92118}" presName="spaceRect" presStyleCnt="0"/>
      <dgm:spPr/>
    </dgm:pt>
    <dgm:pt modelId="{132C4263-74E8-4E66-A3F4-6D77726B278B}" type="pres">
      <dgm:prSet presAssocID="{1DBAB64E-A267-407B-913D-A95C6AE92118}" presName="textRect" presStyleLbl="revTx" presStyleIdx="2" presStyleCnt="3" custScaleX="143007" custLinFactNeighborX="-1723" custLinFactNeighborY="-14824">
        <dgm:presLayoutVars>
          <dgm:chMax val="1"/>
          <dgm:chPref val="1"/>
        </dgm:presLayoutVars>
      </dgm:prSet>
      <dgm:spPr/>
    </dgm:pt>
  </dgm:ptLst>
  <dgm:cxnLst>
    <dgm:cxn modelId="{6CC4310D-741E-4E3C-9BCA-652327360EB4}" srcId="{9A9782B6-86B3-46D2-B332-D3C3AE29B34D}" destId="{230AAE3D-4BA0-4048-B242-CEF3AF1AE800}" srcOrd="0" destOrd="0" parTransId="{1A5340AA-3517-4802-8E4F-A1988D65A59C}" sibTransId="{1442529A-1F15-4566-9575-EE1E4735BA9B}"/>
    <dgm:cxn modelId="{92D47111-4EA1-4DE3-A7DD-91C1366D61F9}" srcId="{9A9782B6-86B3-46D2-B332-D3C3AE29B34D}" destId="{1DBAB64E-A267-407B-913D-A95C6AE92118}" srcOrd="2" destOrd="0" parTransId="{BA0225F4-C349-468D-A3F0-4F8943A565D1}" sibTransId="{B99C20B0-D6F3-412E-8F3C-199216D8BE22}"/>
    <dgm:cxn modelId="{57396512-57F2-4C83-8477-060FE5CCBC03}" type="presOf" srcId="{1DBAB64E-A267-407B-913D-A95C6AE92118}" destId="{132C4263-74E8-4E66-A3F4-6D77726B278B}" srcOrd="0" destOrd="0" presId="urn:microsoft.com/office/officeart/2018/5/layout/IconCircleLabelList"/>
    <dgm:cxn modelId="{420B4A62-5B5D-4F01-B3CF-D12090A76FFC}" srcId="{9A9782B6-86B3-46D2-B332-D3C3AE29B34D}" destId="{D7551C02-54B1-4B2B-9286-4FFA782CF03D}" srcOrd="1" destOrd="0" parTransId="{EA45DBE0-8F99-4A73-87A3-93F744F53A21}" sibTransId="{5739B680-962F-409F-87FB-EE03E4EA6185}"/>
    <dgm:cxn modelId="{0B039267-5031-4E02-911B-2A10B16408B9}" type="presOf" srcId="{9A9782B6-86B3-46D2-B332-D3C3AE29B34D}" destId="{9207F637-1C76-41BE-B1A3-97185DAB5676}" srcOrd="0" destOrd="0" presId="urn:microsoft.com/office/officeart/2018/5/layout/IconCircleLabelList"/>
    <dgm:cxn modelId="{4C6A7CDE-7FB7-4F40-9133-18763D49C2F9}" type="presOf" srcId="{D7551C02-54B1-4B2B-9286-4FFA782CF03D}" destId="{275517F8-A54D-4CE5-82FC-7078FA176B6D}" srcOrd="0" destOrd="0" presId="urn:microsoft.com/office/officeart/2018/5/layout/IconCircleLabelList"/>
    <dgm:cxn modelId="{7C0B9DF7-286D-4788-8927-6A178DB9B9BA}" type="presOf" srcId="{230AAE3D-4BA0-4048-B242-CEF3AF1AE800}" destId="{2AB17023-1C1C-4327-A9DD-8ABE3CAF850B}" srcOrd="0" destOrd="0" presId="urn:microsoft.com/office/officeart/2018/5/layout/IconCircleLabelList"/>
    <dgm:cxn modelId="{ECB9735E-A878-4D24-A40C-339E3C60676C}" type="presParOf" srcId="{9207F637-1C76-41BE-B1A3-97185DAB5676}" destId="{4956C7EB-F345-464C-820E-A87E3A15BB0E}" srcOrd="0" destOrd="0" presId="urn:microsoft.com/office/officeart/2018/5/layout/IconCircleLabelList"/>
    <dgm:cxn modelId="{BAB15129-C291-40F1-A5DA-E88D4169553B}" type="presParOf" srcId="{4956C7EB-F345-464C-820E-A87E3A15BB0E}" destId="{CF5F28C7-D7DD-486F-A17C-94A551F402B2}" srcOrd="0" destOrd="0" presId="urn:microsoft.com/office/officeart/2018/5/layout/IconCircleLabelList"/>
    <dgm:cxn modelId="{CF9CC662-5F05-46A3-814F-EA6377B0AFF2}" type="presParOf" srcId="{4956C7EB-F345-464C-820E-A87E3A15BB0E}" destId="{624DD6CE-EF01-4830-8BDE-4BEF49F65E69}" srcOrd="1" destOrd="0" presId="urn:microsoft.com/office/officeart/2018/5/layout/IconCircleLabelList"/>
    <dgm:cxn modelId="{02BC46F9-253E-4FB7-B881-059FCA064B51}" type="presParOf" srcId="{4956C7EB-F345-464C-820E-A87E3A15BB0E}" destId="{1D27084A-EB2A-4583-A8A0-068E4F256355}" srcOrd="2" destOrd="0" presId="urn:microsoft.com/office/officeart/2018/5/layout/IconCircleLabelList"/>
    <dgm:cxn modelId="{0E23736F-F87D-474A-85AF-81B9A5B4C716}" type="presParOf" srcId="{4956C7EB-F345-464C-820E-A87E3A15BB0E}" destId="{2AB17023-1C1C-4327-A9DD-8ABE3CAF850B}" srcOrd="3" destOrd="0" presId="urn:microsoft.com/office/officeart/2018/5/layout/IconCircleLabelList"/>
    <dgm:cxn modelId="{83592F3E-0BD3-4F1E-A45A-81B20BF0EBF8}" type="presParOf" srcId="{9207F637-1C76-41BE-B1A3-97185DAB5676}" destId="{6B0A7A05-5826-4A9B-8FEA-F26B7A88F2C4}" srcOrd="1" destOrd="0" presId="urn:microsoft.com/office/officeart/2018/5/layout/IconCircleLabelList"/>
    <dgm:cxn modelId="{4A33653F-8820-446E-8C0C-740105B3DF37}" type="presParOf" srcId="{9207F637-1C76-41BE-B1A3-97185DAB5676}" destId="{AF7CFECF-27EC-43D3-A943-173C7384BBC2}" srcOrd="2" destOrd="0" presId="urn:microsoft.com/office/officeart/2018/5/layout/IconCircleLabelList"/>
    <dgm:cxn modelId="{35A87704-EB33-4856-A459-5FFD95BC04A6}" type="presParOf" srcId="{AF7CFECF-27EC-43D3-A943-173C7384BBC2}" destId="{BBE47731-3584-462A-BA83-53314CE3DB82}" srcOrd="0" destOrd="0" presId="urn:microsoft.com/office/officeart/2018/5/layout/IconCircleLabelList"/>
    <dgm:cxn modelId="{C886322E-4BF6-4F9D-8863-08E5B9C7E553}" type="presParOf" srcId="{AF7CFECF-27EC-43D3-A943-173C7384BBC2}" destId="{8D11D6BC-3AE2-4AF9-94C5-AD5585631B81}" srcOrd="1" destOrd="0" presId="urn:microsoft.com/office/officeart/2018/5/layout/IconCircleLabelList"/>
    <dgm:cxn modelId="{A079FA9C-4A62-482D-9733-ED0B37DDB456}" type="presParOf" srcId="{AF7CFECF-27EC-43D3-A943-173C7384BBC2}" destId="{A20B7A54-CE82-4306-A61E-4DB5DDCEC56E}" srcOrd="2" destOrd="0" presId="urn:microsoft.com/office/officeart/2018/5/layout/IconCircleLabelList"/>
    <dgm:cxn modelId="{B6B4F48A-1F59-47F7-80CF-4939629B9F10}" type="presParOf" srcId="{AF7CFECF-27EC-43D3-A943-173C7384BBC2}" destId="{275517F8-A54D-4CE5-82FC-7078FA176B6D}" srcOrd="3" destOrd="0" presId="urn:microsoft.com/office/officeart/2018/5/layout/IconCircleLabelList"/>
    <dgm:cxn modelId="{C4E9ABDB-A490-4CB4-B52B-DDF92A2998B9}" type="presParOf" srcId="{9207F637-1C76-41BE-B1A3-97185DAB5676}" destId="{20DAFA14-DCBF-4F97-BD45-06F9A917A8E8}" srcOrd="3" destOrd="0" presId="urn:microsoft.com/office/officeart/2018/5/layout/IconCircleLabelList"/>
    <dgm:cxn modelId="{307013F9-97A9-4D5E-9C8E-6AC32E92C424}" type="presParOf" srcId="{9207F637-1C76-41BE-B1A3-97185DAB5676}" destId="{E0D32B5A-0074-427F-A461-E89DFBF2AB41}" srcOrd="4" destOrd="0" presId="urn:microsoft.com/office/officeart/2018/5/layout/IconCircleLabelList"/>
    <dgm:cxn modelId="{F77573AF-C06D-4D38-8753-DE0CDFDBBE0E}" type="presParOf" srcId="{E0D32B5A-0074-427F-A461-E89DFBF2AB41}" destId="{09E9E565-A145-4FCC-A521-882E73E2F044}" srcOrd="0" destOrd="0" presId="urn:microsoft.com/office/officeart/2018/5/layout/IconCircleLabelList"/>
    <dgm:cxn modelId="{7FA58C3A-7AEA-44CB-A062-1277288F5E3E}" type="presParOf" srcId="{E0D32B5A-0074-427F-A461-E89DFBF2AB41}" destId="{EA885736-AE1A-4E9F-9F56-35C0F9D5EB6A}" srcOrd="1" destOrd="0" presId="urn:microsoft.com/office/officeart/2018/5/layout/IconCircleLabelList"/>
    <dgm:cxn modelId="{D0C81BC0-EEF2-426F-86BB-CCDFD36D8831}" type="presParOf" srcId="{E0D32B5A-0074-427F-A461-E89DFBF2AB41}" destId="{B2147877-B805-4EF1-9A03-F7369CBB6442}" srcOrd="2" destOrd="0" presId="urn:microsoft.com/office/officeart/2018/5/layout/IconCircleLabelList"/>
    <dgm:cxn modelId="{1AF7E9C8-BAC5-4932-98F0-58D4CEC1FE21}" type="presParOf" srcId="{E0D32B5A-0074-427F-A461-E89DFBF2AB41}" destId="{132C4263-74E8-4E66-A3F4-6D77726B278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F28C7-D7DD-486F-A17C-94A551F402B2}">
      <dsp:nvSpPr>
        <dsp:cNvPr id="0" name=""/>
        <dsp:cNvSpPr/>
      </dsp:nvSpPr>
      <dsp:spPr>
        <a:xfrm>
          <a:off x="1852683" y="54758"/>
          <a:ext cx="1200937" cy="1200937"/>
        </a:xfrm>
        <a:prstGeom prst="ellipse">
          <a:avLst/>
        </a:prstGeom>
        <a:solidFill>
          <a:srgbClr val="C896DE"/>
        </a:solidFill>
        <a:ln>
          <a:noFill/>
        </a:ln>
        <a:effectLst/>
      </dsp:spPr>
      <dsp:style>
        <a:lnRef idx="0">
          <a:scrgbClr r="0" g="0" b="0"/>
        </a:lnRef>
        <a:fillRef idx="1">
          <a:scrgbClr r="0" g="0" b="0"/>
        </a:fillRef>
        <a:effectRef idx="0">
          <a:scrgbClr r="0" g="0" b="0"/>
        </a:effectRef>
        <a:fontRef idx="minor"/>
      </dsp:style>
    </dsp:sp>
    <dsp:sp modelId="{624DD6CE-EF01-4830-8BDE-4BEF49F65E69}">
      <dsp:nvSpPr>
        <dsp:cNvPr id="0" name=""/>
        <dsp:cNvSpPr/>
      </dsp:nvSpPr>
      <dsp:spPr>
        <a:xfrm>
          <a:off x="2108620" y="310696"/>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B17023-1C1C-4327-A9DD-8ABE3CAF850B}">
      <dsp:nvSpPr>
        <dsp:cNvPr id="0" name=""/>
        <dsp:cNvSpPr/>
      </dsp:nvSpPr>
      <dsp:spPr>
        <a:xfrm>
          <a:off x="547510" y="1494506"/>
          <a:ext cx="3788957" cy="74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solidFill>
                <a:schemeClr val="tx1"/>
              </a:solidFill>
              <a:latin typeface="Arial" panose="020B0604020202020204" pitchFamily="34" charset="0"/>
              <a:cs typeface="Arial" panose="020B0604020202020204" pitchFamily="34" charset="0"/>
            </a:rPr>
            <a:t>Desktop review</a:t>
          </a:r>
        </a:p>
        <a:p>
          <a:pPr marL="0" lvl="0" indent="0" algn="ctr" defTabSz="800100">
            <a:lnSpc>
              <a:spcPct val="100000"/>
            </a:lnSpc>
            <a:spcBef>
              <a:spcPct val="0"/>
            </a:spcBef>
            <a:spcAft>
              <a:spcPct val="35000"/>
            </a:spcAft>
            <a:buNone/>
            <a:defRPr cap="all"/>
          </a:pPr>
          <a:r>
            <a:rPr lang="en-GB" sz="1800" kern="1200" dirty="0">
              <a:solidFill>
                <a:schemeClr val="tx1"/>
              </a:solidFill>
              <a:latin typeface="Arial" panose="020B0604020202020204" pitchFamily="34" charset="0"/>
              <a:cs typeface="Arial" panose="020B0604020202020204" pitchFamily="34" charset="0"/>
            </a:rPr>
            <a:t>(</a:t>
          </a:r>
          <a:r>
            <a:rPr lang="en-GB" sz="1200" kern="1200" cap="all" dirty="0">
              <a:solidFill>
                <a:schemeClr val="tx1"/>
              </a:solidFill>
              <a:latin typeface="Arial" panose="020B0604020202020204" pitchFamily="34" charset="0"/>
              <a:ea typeface="+mn-ea"/>
              <a:cs typeface="Arial" panose="020B0604020202020204" pitchFamily="34" charset="0"/>
            </a:rPr>
            <a:t>Measuring Instrument development )</a:t>
          </a:r>
          <a:endParaRPr lang="en-US" sz="1200" kern="1200" cap="all" dirty="0">
            <a:solidFill>
              <a:schemeClr val="tx1"/>
            </a:solidFill>
            <a:latin typeface="Arial" panose="020B0604020202020204" pitchFamily="34" charset="0"/>
            <a:ea typeface="+mn-ea"/>
            <a:cs typeface="Arial" panose="020B0604020202020204" pitchFamily="34" charset="0"/>
          </a:endParaRPr>
        </a:p>
      </dsp:txBody>
      <dsp:txXfrm>
        <a:off x="547510" y="1494506"/>
        <a:ext cx="3788957" cy="746917"/>
      </dsp:txXfrm>
    </dsp:sp>
    <dsp:sp modelId="{BBE47731-3584-462A-BA83-53314CE3DB82}">
      <dsp:nvSpPr>
        <dsp:cNvPr id="0" name=""/>
        <dsp:cNvSpPr/>
      </dsp:nvSpPr>
      <dsp:spPr>
        <a:xfrm>
          <a:off x="5608999" y="54758"/>
          <a:ext cx="1200937" cy="1200937"/>
        </a:xfrm>
        <a:prstGeom prst="ellipse">
          <a:avLst/>
        </a:prstGeom>
        <a:solidFill>
          <a:srgbClr val="C896DE"/>
        </a:solidFill>
        <a:ln>
          <a:noFill/>
        </a:ln>
        <a:effectLst/>
      </dsp:spPr>
      <dsp:style>
        <a:lnRef idx="0">
          <a:scrgbClr r="0" g="0" b="0"/>
        </a:lnRef>
        <a:fillRef idx="1">
          <a:scrgbClr r="0" g="0" b="0"/>
        </a:fillRef>
        <a:effectRef idx="0">
          <a:scrgbClr r="0" g="0" b="0"/>
        </a:effectRef>
        <a:fontRef idx="minor"/>
      </dsp:style>
    </dsp:sp>
    <dsp:sp modelId="{8D11D6BC-3AE2-4AF9-94C5-AD5585631B81}">
      <dsp:nvSpPr>
        <dsp:cNvPr id="0" name=""/>
        <dsp:cNvSpPr/>
      </dsp:nvSpPr>
      <dsp:spPr>
        <a:xfrm>
          <a:off x="5864936" y="310696"/>
          <a:ext cx="689062" cy="68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517F8-A54D-4CE5-82FC-7078FA176B6D}">
      <dsp:nvSpPr>
        <dsp:cNvPr id="0" name=""/>
        <dsp:cNvSpPr/>
      </dsp:nvSpPr>
      <dsp:spPr>
        <a:xfrm>
          <a:off x="4692162" y="1501729"/>
          <a:ext cx="3034611" cy="74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solidFill>
                <a:schemeClr val="tx1"/>
              </a:solidFill>
              <a:latin typeface="Arial" panose="020B0604020202020204" pitchFamily="34" charset="0"/>
              <a:cs typeface="Arial" panose="020B0604020202020204" pitchFamily="34" charset="0"/>
            </a:rPr>
            <a:t>Quantitative SURVEY</a:t>
          </a:r>
        </a:p>
        <a:p>
          <a:pPr marL="0" lvl="0" indent="0" algn="ctr" defTabSz="889000">
            <a:lnSpc>
              <a:spcPct val="100000"/>
            </a:lnSpc>
            <a:spcBef>
              <a:spcPct val="0"/>
            </a:spcBef>
            <a:spcAft>
              <a:spcPct val="35000"/>
            </a:spcAft>
            <a:buNone/>
            <a:defRPr cap="all"/>
          </a:pPr>
          <a:r>
            <a:rPr lang="en-GB" sz="1400" kern="1200" dirty="0">
              <a:solidFill>
                <a:schemeClr val="tx1"/>
              </a:solidFill>
              <a:latin typeface="Arial" panose="020B0604020202020204" pitchFamily="34" charset="0"/>
              <a:cs typeface="Arial" panose="020B0604020202020204" pitchFamily="34" charset="0"/>
            </a:rPr>
            <a:t>(n = 1316)</a:t>
          </a:r>
          <a:endParaRPr lang="en-US" sz="2000" kern="1200" dirty="0">
            <a:solidFill>
              <a:schemeClr val="tx1"/>
            </a:solidFill>
            <a:latin typeface="Arial" panose="020B0604020202020204" pitchFamily="34" charset="0"/>
            <a:cs typeface="Arial" panose="020B0604020202020204" pitchFamily="34" charset="0"/>
          </a:endParaRPr>
        </a:p>
      </dsp:txBody>
      <dsp:txXfrm>
        <a:off x="4692162" y="1501729"/>
        <a:ext cx="3034611" cy="746917"/>
      </dsp:txXfrm>
    </dsp:sp>
    <dsp:sp modelId="{09E9E565-A145-4FCC-A521-882E73E2F044}">
      <dsp:nvSpPr>
        <dsp:cNvPr id="0" name=""/>
        <dsp:cNvSpPr/>
      </dsp:nvSpPr>
      <dsp:spPr>
        <a:xfrm>
          <a:off x="8672403" y="54758"/>
          <a:ext cx="1200937" cy="1200937"/>
        </a:xfrm>
        <a:prstGeom prst="ellipse">
          <a:avLst/>
        </a:prstGeom>
        <a:solidFill>
          <a:srgbClr val="C896DE"/>
        </a:solidFill>
        <a:ln>
          <a:noFill/>
        </a:ln>
        <a:effectLst/>
      </dsp:spPr>
      <dsp:style>
        <a:lnRef idx="0">
          <a:scrgbClr r="0" g="0" b="0"/>
        </a:lnRef>
        <a:fillRef idx="1">
          <a:scrgbClr r="0" g="0" b="0"/>
        </a:fillRef>
        <a:effectRef idx="0">
          <a:scrgbClr r="0" g="0" b="0"/>
        </a:effectRef>
        <a:fontRef idx="minor"/>
      </dsp:style>
    </dsp:sp>
    <dsp:sp modelId="{EA885736-AE1A-4E9F-9F56-35C0F9D5EB6A}">
      <dsp:nvSpPr>
        <dsp:cNvPr id="0" name=""/>
        <dsp:cNvSpPr/>
      </dsp:nvSpPr>
      <dsp:spPr>
        <a:xfrm>
          <a:off x="8928341" y="310696"/>
          <a:ext cx="689062" cy="689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C4263-74E8-4E66-A3F4-6D77726B278B}">
      <dsp:nvSpPr>
        <dsp:cNvPr id="0" name=""/>
        <dsp:cNvSpPr/>
      </dsp:nvSpPr>
      <dsp:spPr>
        <a:xfrm>
          <a:off x="8071304" y="1629758"/>
          <a:ext cx="2403135" cy="74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solidFill>
                <a:schemeClr val="tx1"/>
              </a:solidFill>
              <a:latin typeface="Arial" panose="020B0604020202020204" pitchFamily="34" charset="0"/>
              <a:cs typeface="Arial" panose="020B0604020202020204" pitchFamily="34" charset="0"/>
            </a:rPr>
            <a:t>DATA ANALYSIS </a:t>
          </a:r>
        </a:p>
        <a:p>
          <a:pPr marL="0" lvl="0" indent="0" algn="ctr" defTabSz="800100">
            <a:lnSpc>
              <a:spcPct val="100000"/>
            </a:lnSpc>
            <a:spcBef>
              <a:spcPct val="0"/>
            </a:spcBef>
            <a:spcAft>
              <a:spcPct val="35000"/>
            </a:spcAft>
            <a:buNone/>
            <a:defRPr cap="all"/>
          </a:pPr>
          <a:r>
            <a:rPr lang="en-GB" sz="1800" kern="1200" dirty="0">
              <a:solidFill>
                <a:schemeClr val="tx1"/>
              </a:solidFill>
              <a:latin typeface="Arial" panose="020B0604020202020204" pitchFamily="34" charset="0"/>
              <a:cs typeface="Arial" panose="020B0604020202020204" pitchFamily="34" charset="0"/>
            </a:rPr>
            <a:t>(MRA)</a:t>
          </a:r>
          <a:endParaRPr lang="en-US" sz="2400" kern="1200" dirty="0">
            <a:solidFill>
              <a:schemeClr val="tx1"/>
            </a:solidFill>
            <a:latin typeface="Arial" panose="020B0604020202020204" pitchFamily="34" charset="0"/>
            <a:cs typeface="Arial" panose="020B0604020202020204" pitchFamily="34" charset="0"/>
          </a:endParaRPr>
        </a:p>
      </dsp:txBody>
      <dsp:txXfrm>
        <a:off x="8071304" y="1629758"/>
        <a:ext cx="2403135" cy="746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F28C7-D7DD-486F-A17C-94A551F402B2}">
      <dsp:nvSpPr>
        <dsp:cNvPr id="0" name=""/>
        <dsp:cNvSpPr/>
      </dsp:nvSpPr>
      <dsp:spPr>
        <a:xfrm>
          <a:off x="1747698" y="54758"/>
          <a:ext cx="1200937" cy="1200937"/>
        </a:xfrm>
        <a:prstGeom prst="ellipse">
          <a:avLst/>
        </a:prstGeom>
        <a:solidFill>
          <a:srgbClr val="C896DE"/>
        </a:solidFill>
        <a:ln>
          <a:noFill/>
        </a:ln>
        <a:effectLst/>
      </dsp:spPr>
      <dsp:style>
        <a:lnRef idx="0">
          <a:scrgbClr r="0" g="0" b="0"/>
        </a:lnRef>
        <a:fillRef idx="1">
          <a:scrgbClr r="0" g="0" b="0"/>
        </a:fillRef>
        <a:effectRef idx="0">
          <a:scrgbClr r="0" g="0" b="0"/>
        </a:effectRef>
        <a:fontRef idx="minor"/>
      </dsp:style>
    </dsp:sp>
    <dsp:sp modelId="{624DD6CE-EF01-4830-8BDE-4BEF49F65E69}">
      <dsp:nvSpPr>
        <dsp:cNvPr id="0" name=""/>
        <dsp:cNvSpPr/>
      </dsp:nvSpPr>
      <dsp:spPr>
        <a:xfrm>
          <a:off x="2003636" y="310696"/>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B17023-1C1C-4327-A9DD-8ABE3CAF850B}">
      <dsp:nvSpPr>
        <dsp:cNvPr id="0" name=""/>
        <dsp:cNvSpPr/>
      </dsp:nvSpPr>
      <dsp:spPr>
        <a:xfrm>
          <a:off x="442525" y="1494506"/>
          <a:ext cx="3788957" cy="74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solidFill>
                <a:schemeClr val="tx1"/>
              </a:solidFill>
              <a:latin typeface="Arial" panose="020B0604020202020204" pitchFamily="34" charset="0"/>
              <a:cs typeface="Arial" panose="020B0604020202020204" pitchFamily="34" charset="0"/>
            </a:rPr>
            <a:t>Desktop review</a:t>
          </a:r>
        </a:p>
        <a:p>
          <a:pPr marL="0" lvl="0" indent="0" algn="ctr" defTabSz="800100">
            <a:lnSpc>
              <a:spcPct val="100000"/>
            </a:lnSpc>
            <a:spcBef>
              <a:spcPct val="0"/>
            </a:spcBef>
            <a:spcAft>
              <a:spcPct val="35000"/>
            </a:spcAft>
            <a:buNone/>
            <a:defRPr cap="all"/>
          </a:pPr>
          <a:r>
            <a:rPr lang="en-GB" sz="1800" kern="1200" dirty="0">
              <a:solidFill>
                <a:schemeClr val="tx1"/>
              </a:solidFill>
              <a:latin typeface="Arial" panose="020B0604020202020204" pitchFamily="34" charset="0"/>
              <a:cs typeface="Arial" panose="020B0604020202020204" pitchFamily="34" charset="0"/>
            </a:rPr>
            <a:t>(</a:t>
          </a:r>
          <a:r>
            <a:rPr lang="en-GB" sz="1200" kern="1200" cap="all" dirty="0">
              <a:solidFill>
                <a:schemeClr val="tx1"/>
              </a:solidFill>
              <a:latin typeface="Arial" panose="020B0604020202020204" pitchFamily="34" charset="0"/>
              <a:ea typeface="+mn-ea"/>
              <a:cs typeface="Arial" panose="020B0604020202020204" pitchFamily="34" charset="0"/>
            </a:rPr>
            <a:t>Measuring Instrument development )</a:t>
          </a:r>
          <a:endParaRPr lang="en-US" sz="1200" kern="1200" cap="all" dirty="0">
            <a:solidFill>
              <a:schemeClr val="tx1"/>
            </a:solidFill>
            <a:latin typeface="Arial" panose="020B0604020202020204" pitchFamily="34" charset="0"/>
            <a:ea typeface="+mn-ea"/>
            <a:cs typeface="Arial" panose="020B0604020202020204" pitchFamily="34" charset="0"/>
          </a:endParaRPr>
        </a:p>
      </dsp:txBody>
      <dsp:txXfrm>
        <a:off x="442525" y="1494506"/>
        <a:ext cx="3788957" cy="746917"/>
      </dsp:txXfrm>
    </dsp:sp>
    <dsp:sp modelId="{BBE47731-3584-462A-BA83-53314CE3DB82}">
      <dsp:nvSpPr>
        <dsp:cNvPr id="0" name=""/>
        <dsp:cNvSpPr/>
      </dsp:nvSpPr>
      <dsp:spPr>
        <a:xfrm>
          <a:off x="5504014" y="54758"/>
          <a:ext cx="1200937" cy="1200937"/>
        </a:xfrm>
        <a:prstGeom prst="ellipse">
          <a:avLst/>
        </a:prstGeom>
        <a:solidFill>
          <a:srgbClr val="C896DE"/>
        </a:solidFill>
        <a:ln>
          <a:noFill/>
        </a:ln>
        <a:effectLst/>
      </dsp:spPr>
      <dsp:style>
        <a:lnRef idx="0">
          <a:scrgbClr r="0" g="0" b="0"/>
        </a:lnRef>
        <a:fillRef idx="1">
          <a:scrgbClr r="0" g="0" b="0"/>
        </a:fillRef>
        <a:effectRef idx="0">
          <a:scrgbClr r="0" g="0" b="0"/>
        </a:effectRef>
        <a:fontRef idx="minor"/>
      </dsp:style>
    </dsp:sp>
    <dsp:sp modelId="{8D11D6BC-3AE2-4AF9-94C5-AD5585631B81}">
      <dsp:nvSpPr>
        <dsp:cNvPr id="0" name=""/>
        <dsp:cNvSpPr/>
      </dsp:nvSpPr>
      <dsp:spPr>
        <a:xfrm>
          <a:off x="5759952" y="310696"/>
          <a:ext cx="689062" cy="68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517F8-A54D-4CE5-82FC-7078FA176B6D}">
      <dsp:nvSpPr>
        <dsp:cNvPr id="0" name=""/>
        <dsp:cNvSpPr/>
      </dsp:nvSpPr>
      <dsp:spPr>
        <a:xfrm>
          <a:off x="4587177" y="1501729"/>
          <a:ext cx="3034611" cy="74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solidFill>
                <a:schemeClr val="tx1"/>
              </a:solidFill>
              <a:latin typeface="Arial" panose="020B0604020202020204" pitchFamily="34" charset="0"/>
              <a:cs typeface="Arial" panose="020B0604020202020204" pitchFamily="34" charset="0"/>
            </a:rPr>
            <a:t>Quantitative SURVEY</a:t>
          </a:r>
        </a:p>
        <a:p>
          <a:pPr marL="0" lvl="0" indent="0" algn="ctr" defTabSz="889000">
            <a:lnSpc>
              <a:spcPct val="100000"/>
            </a:lnSpc>
            <a:spcBef>
              <a:spcPct val="0"/>
            </a:spcBef>
            <a:spcAft>
              <a:spcPct val="35000"/>
            </a:spcAft>
            <a:buNone/>
            <a:defRPr cap="all"/>
          </a:pPr>
          <a:r>
            <a:rPr lang="en-GB" sz="1400" kern="1200" dirty="0">
              <a:solidFill>
                <a:schemeClr val="tx1"/>
              </a:solidFill>
              <a:latin typeface="Arial" panose="020B0604020202020204" pitchFamily="34" charset="0"/>
              <a:cs typeface="Arial" panose="020B0604020202020204" pitchFamily="34" charset="0"/>
            </a:rPr>
            <a:t>(n= 700)</a:t>
          </a:r>
          <a:endParaRPr lang="en-US" sz="2000" kern="1200" dirty="0">
            <a:solidFill>
              <a:schemeClr val="tx1"/>
            </a:solidFill>
            <a:latin typeface="Arial" panose="020B0604020202020204" pitchFamily="34" charset="0"/>
            <a:cs typeface="Arial" panose="020B0604020202020204" pitchFamily="34" charset="0"/>
          </a:endParaRPr>
        </a:p>
      </dsp:txBody>
      <dsp:txXfrm>
        <a:off x="4587177" y="1501729"/>
        <a:ext cx="3034611" cy="746917"/>
      </dsp:txXfrm>
    </dsp:sp>
    <dsp:sp modelId="{09E9E565-A145-4FCC-A521-882E73E2F044}">
      <dsp:nvSpPr>
        <dsp:cNvPr id="0" name=""/>
        <dsp:cNvSpPr/>
      </dsp:nvSpPr>
      <dsp:spPr>
        <a:xfrm>
          <a:off x="8567419" y="54758"/>
          <a:ext cx="1200937" cy="1200937"/>
        </a:xfrm>
        <a:prstGeom prst="ellipse">
          <a:avLst/>
        </a:prstGeom>
        <a:solidFill>
          <a:srgbClr val="C896DE"/>
        </a:solidFill>
        <a:ln>
          <a:noFill/>
        </a:ln>
        <a:effectLst/>
      </dsp:spPr>
      <dsp:style>
        <a:lnRef idx="0">
          <a:scrgbClr r="0" g="0" b="0"/>
        </a:lnRef>
        <a:fillRef idx="1">
          <a:scrgbClr r="0" g="0" b="0"/>
        </a:fillRef>
        <a:effectRef idx="0">
          <a:scrgbClr r="0" g="0" b="0"/>
        </a:effectRef>
        <a:fontRef idx="minor"/>
      </dsp:style>
    </dsp:sp>
    <dsp:sp modelId="{EA885736-AE1A-4E9F-9F56-35C0F9D5EB6A}">
      <dsp:nvSpPr>
        <dsp:cNvPr id="0" name=""/>
        <dsp:cNvSpPr/>
      </dsp:nvSpPr>
      <dsp:spPr>
        <a:xfrm>
          <a:off x="8823356" y="310696"/>
          <a:ext cx="689062" cy="689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C4263-74E8-4E66-A3F4-6D77726B278B}">
      <dsp:nvSpPr>
        <dsp:cNvPr id="0" name=""/>
        <dsp:cNvSpPr/>
      </dsp:nvSpPr>
      <dsp:spPr>
        <a:xfrm>
          <a:off x="7932398" y="1519035"/>
          <a:ext cx="2403135" cy="74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solidFill>
                <a:schemeClr val="tx1"/>
              </a:solidFill>
              <a:latin typeface="Arial" panose="020B0604020202020204" pitchFamily="34" charset="0"/>
              <a:cs typeface="Arial" panose="020B0604020202020204" pitchFamily="34" charset="0"/>
            </a:rPr>
            <a:t>DATA ANALYSIS </a:t>
          </a:r>
        </a:p>
        <a:p>
          <a:pPr marL="0" lvl="0" indent="0" algn="ctr" defTabSz="800100">
            <a:lnSpc>
              <a:spcPct val="100000"/>
            </a:lnSpc>
            <a:spcBef>
              <a:spcPct val="0"/>
            </a:spcBef>
            <a:spcAft>
              <a:spcPct val="35000"/>
            </a:spcAft>
            <a:buNone/>
            <a:defRPr cap="all"/>
          </a:pPr>
          <a:r>
            <a:rPr lang="en-GB" sz="1800" kern="1200" dirty="0">
              <a:solidFill>
                <a:schemeClr val="tx1"/>
              </a:solidFill>
              <a:latin typeface="Arial" panose="020B0604020202020204" pitchFamily="34" charset="0"/>
              <a:cs typeface="Arial" panose="020B0604020202020204" pitchFamily="34" charset="0"/>
            </a:rPr>
            <a:t>(MRA)</a:t>
          </a:r>
          <a:endParaRPr lang="en-US" sz="2400" kern="1200" dirty="0">
            <a:solidFill>
              <a:schemeClr val="tx1"/>
            </a:solidFill>
            <a:latin typeface="Arial" panose="020B0604020202020204" pitchFamily="34" charset="0"/>
            <a:cs typeface="Arial" panose="020B0604020202020204" pitchFamily="34" charset="0"/>
          </a:endParaRPr>
        </a:p>
      </dsp:txBody>
      <dsp:txXfrm>
        <a:off x="7932398" y="1519035"/>
        <a:ext cx="2403135" cy="746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F28C7-D7DD-486F-A17C-94A551F402B2}">
      <dsp:nvSpPr>
        <dsp:cNvPr id="0" name=""/>
        <dsp:cNvSpPr/>
      </dsp:nvSpPr>
      <dsp:spPr>
        <a:xfrm>
          <a:off x="1430968" y="121021"/>
          <a:ext cx="1235250" cy="1235250"/>
        </a:xfrm>
        <a:prstGeom prst="ellipse">
          <a:avLst/>
        </a:prstGeom>
        <a:solidFill>
          <a:srgbClr val="C896DE"/>
        </a:solidFill>
        <a:ln>
          <a:noFill/>
        </a:ln>
        <a:effectLst/>
      </dsp:spPr>
      <dsp:style>
        <a:lnRef idx="0">
          <a:scrgbClr r="0" g="0" b="0"/>
        </a:lnRef>
        <a:fillRef idx="1">
          <a:scrgbClr r="0" g="0" b="0"/>
        </a:fillRef>
        <a:effectRef idx="0">
          <a:scrgbClr r="0" g="0" b="0"/>
        </a:effectRef>
        <a:fontRef idx="minor"/>
      </dsp:style>
    </dsp:sp>
    <dsp:sp modelId="{624DD6CE-EF01-4830-8BDE-4BEF49F65E69}">
      <dsp:nvSpPr>
        <dsp:cNvPr id="0" name=""/>
        <dsp:cNvSpPr/>
      </dsp:nvSpPr>
      <dsp:spPr>
        <a:xfrm>
          <a:off x="1694218" y="384271"/>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B17023-1C1C-4327-A9DD-8ABE3CAF850B}">
      <dsp:nvSpPr>
        <dsp:cNvPr id="0" name=""/>
        <dsp:cNvSpPr/>
      </dsp:nvSpPr>
      <dsp:spPr>
        <a:xfrm>
          <a:off x="88505" y="1605602"/>
          <a:ext cx="3897213" cy="7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solidFill>
                <a:schemeClr val="tx1"/>
              </a:solidFill>
              <a:latin typeface="Arial" panose="020B0604020202020204" pitchFamily="34" charset="0"/>
              <a:cs typeface="Arial" panose="020B0604020202020204" pitchFamily="34" charset="0"/>
            </a:rPr>
            <a:t>Data from </a:t>
          </a:r>
          <a:r>
            <a:rPr lang="en-GB" sz="1800" kern="1200" dirty="0" err="1">
              <a:solidFill>
                <a:schemeClr val="tx1"/>
              </a:solidFill>
              <a:latin typeface="Arial" panose="020B0604020202020204" pitchFamily="34" charset="0"/>
              <a:cs typeface="Arial" panose="020B0604020202020204" pitchFamily="34" charset="0"/>
            </a:rPr>
            <a:t>unwto</a:t>
          </a:r>
          <a:r>
            <a:rPr lang="en-GB" sz="1800" kern="1200" dirty="0">
              <a:solidFill>
                <a:schemeClr val="tx1"/>
              </a:solidFill>
              <a:latin typeface="Arial" panose="020B0604020202020204" pitchFamily="34" charset="0"/>
              <a:cs typeface="Arial" panose="020B0604020202020204" pitchFamily="34" charset="0"/>
            </a:rPr>
            <a:t> and The world bank</a:t>
          </a:r>
          <a:endParaRPr lang="en-US" sz="1200" kern="1200" cap="all" dirty="0">
            <a:solidFill>
              <a:schemeClr val="tx1"/>
            </a:solidFill>
            <a:latin typeface="Arial" panose="020B0604020202020204" pitchFamily="34" charset="0"/>
            <a:ea typeface="+mn-ea"/>
            <a:cs typeface="Arial" panose="020B0604020202020204" pitchFamily="34" charset="0"/>
          </a:endParaRPr>
        </a:p>
      </dsp:txBody>
      <dsp:txXfrm>
        <a:off x="88505" y="1605602"/>
        <a:ext cx="3897213" cy="747835"/>
      </dsp:txXfrm>
    </dsp:sp>
    <dsp:sp modelId="{BBE47731-3584-462A-BA83-53314CE3DB82}">
      <dsp:nvSpPr>
        <dsp:cNvPr id="0" name=""/>
        <dsp:cNvSpPr/>
      </dsp:nvSpPr>
      <dsp:spPr>
        <a:xfrm>
          <a:off x="5294608" y="121021"/>
          <a:ext cx="1235250" cy="1235250"/>
        </a:xfrm>
        <a:prstGeom prst="ellipse">
          <a:avLst/>
        </a:prstGeom>
        <a:solidFill>
          <a:srgbClr val="C896DE"/>
        </a:solidFill>
        <a:ln>
          <a:noFill/>
        </a:ln>
        <a:effectLst/>
      </dsp:spPr>
      <dsp:style>
        <a:lnRef idx="0">
          <a:scrgbClr r="0" g="0" b="0"/>
        </a:lnRef>
        <a:fillRef idx="1">
          <a:scrgbClr r="0" g="0" b="0"/>
        </a:fillRef>
        <a:effectRef idx="0">
          <a:scrgbClr r="0" g="0" b="0"/>
        </a:effectRef>
        <a:fontRef idx="minor"/>
      </dsp:style>
    </dsp:sp>
    <dsp:sp modelId="{8D11D6BC-3AE2-4AF9-94C5-AD5585631B81}">
      <dsp:nvSpPr>
        <dsp:cNvPr id="0" name=""/>
        <dsp:cNvSpPr/>
      </dsp:nvSpPr>
      <dsp:spPr>
        <a:xfrm>
          <a:off x="5557858" y="384271"/>
          <a:ext cx="708750" cy="708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517F8-A54D-4CE5-82FC-7078FA176B6D}">
      <dsp:nvSpPr>
        <dsp:cNvPr id="0" name=""/>
        <dsp:cNvSpPr/>
      </dsp:nvSpPr>
      <dsp:spPr>
        <a:xfrm>
          <a:off x="4351575" y="1612834"/>
          <a:ext cx="3121314" cy="7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solidFill>
                <a:schemeClr val="tx1"/>
              </a:solidFill>
              <a:latin typeface="Arial" panose="020B0604020202020204" pitchFamily="34" charset="0"/>
              <a:cs typeface="Arial" panose="020B0604020202020204" pitchFamily="34" charset="0"/>
            </a:rPr>
            <a:t>53 countries</a:t>
          </a:r>
        </a:p>
      </dsp:txBody>
      <dsp:txXfrm>
        <a:off x="4351575" y="1612834"/>
        <a:ext cx="3121314" cy="747835"/>
      </dsp:txXfrm>
    </dsp:sp>
    <dsp:sp modelId="{09E9E565-A145-4FCC-A521-882E73E2F044}">
      <dsp:nvSpPr>
        <dsp:cNvPr id="0" name=""/>
        <dsp:cNvSpPr/>
      </dsp:nvSpPr>
      <dsp:spPr>
        <a:xfrm>
          <a:off x="8657586" y="121021"/>
          <a:ext cx="1235250" cy="1235250"/>
        </a:xfrm>
        <a:prstGeom prst="ellipse">
          <a:avLst/>
        </a:prstGeom>
        <a:solidFill>
          <a:srgbClr val="C896DE"/>
        </a:solidFill>
        <a:ln>
          <a:noFill/>
        </a:ln>
        <a:effectLst/>
      </dsp:spPr>
      <dsp:style>
        <a:lnRef idx="0">
          <a:scrgbClr r="0" g="0" b="0"/>
        </a:lnRef>
        <a:fillRef idx="1">
          <a:scrgbClr r="0" g="0" b="0"/>
        </a:fillRef>
        <a:effectRef idx="0">
          <a:scrgbClr r="0" g="0" b="0"/>
        </a:effectRef>
        <a:fontRef idx="minor"/>
      </dsp:style>
    </dsp:sp>
    <dsp:sp modelId="{EA885736-AE1A-4E9F-9F56-35C0F9D5EB6A}">
      <dsp:nvSpPr>
        <dsp:cNvPr id="0" name=""/>
        <dsp:cNvSpPr/>
      </dsp:nvSpPr>
      <dsp:spPr>
        <a:xfrm>
          <a:off x="8920836" y="384271"/>
          <a:ext cx="708750" cy="708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C4263-74E8-4E66-A3F4-6D77726B278B}">
      <dsp:nvSpPr>
        <dsp:cNvPr id="0" name=""/>
        <dsp:cNvSpPr/>
      </dsp:nvSpPr>
      <dsp:spPr>
        <a:xfrm>
          <a:off x="7792374" y="1630161"/>
          <a:ext cx="2895891" cy="7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solidFill>
                <a:schemeClr val="tx1"/>
              </a:solidFill>
              <a:latin typeface="Arial" panose="020B0604020202020204" pitchFamily="34" charset="0"/>
              <a:cs typeface="Arial" panose="020B0604020202020204" pitchFamily="34" charset="0"/>
            </a:rPr>
            <a:t>Main tourism markets and selection of African countries</a:t>
          </a:r>
          <a:endParaRPr lang="en-US" sz="2400" kern="1200" dirty="0">
            <a:solidFill>
              <a:schemeClr val="tx1"/>
            </a:solidFill>
            <a:latin typeface="Arial" panose="020B0604020202020204" pitchFamily="34" charset="0"/>
            <a:cs typeface="Arial" panose="020B0604020202020204" pitchFamily="34" charset="0"/>
          </a:endParaRPr>
        </a:p>
      </dsp:txBody>
      <dsp:txXfrm>
        <a:off x="7792374" y="1630161"/>
        <a:ext cx="2895891" cy="74783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5F688285-5851-4C91-BAB5-0330854CC28D}" type="datetimeFigureOut">
              <a:rPr lang="en-ZA" smtClean="0"/>
              <a:t>2025/10/23</a:t>
            </a:fld>
            <a:endParaRPr lang="en-ZA"/>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66270B5A-80FC-4E2F-88DF-4847C78B6BC1}" type="slidenum">
              <a:rPr lang="en-ZA" smtClean="0"/>
              <a:t>‹#›</a:t>
            </a:fld>
            <a:endParaRPr lang="en-ZA"/>
          </a:p>
        </p:txBody>
      </p:sp>
    </p:spTree>
    <p:extLst>
      <p:ext uri="{BB962C8B-B14F-4D97-AF65-F5344CB8AC3E}">
        <p14:creationId xmlns:p14="http://schemas.microsoft.com/office/powerpoint/2010/main" val="776054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C696F781-C774-354D-A82E-25D0CDEA6942}" type="datetimeFigureOut">
              <a:rPr lang="en-US" smtClean="0"/>
              <a:t>10/23/2025</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4FC15650-CA33-A740-ADD5-EB46FA1DD63F}" type="slidenum">
              <a:rPr lang="en-US" smtClean="0"/>
              <a:t>‹#›</a:t>
            </a:fld>
            <a:endParaRPr lang="en-US"/>
          </a:p>
        </p:txBody>
      </p:sp>
    </p:spTree>
    <p:extLst>
      <p:ext uri="{BB962C8B-B14F-4D97-AF65-F5344CB8AC3E}">
        <p14:creationId xmlns:p14="http://schemas.microsoft.com/office/powerpoint/2010/main" val="109571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FC15650-CA33-A740-ADD5-EB46FA1DD63F}" type="slidenum">
              <a:rPr lang="en-US" smtClean="0"/>
              <a:t>1</a:t>
            </a:fld>
            <a:endParaRPr lang="en-US"/>
          </a:p>
        </p:txBody>
      </p:sp>
    </p:spTree>
    <p:extLst>
      <p:ext uri="{BB962C8B-B14F-4D97-AF65-F5344CB8AC3E}">
        <p14:creationId xmlns:p14="http://schemas.microsoft.com/office/powerpoint/2010/main" val="195931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95BCC-ED8E-48CA-8219-87B2293D3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A176C-33A0-E212-1D94-713B85654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52C43-D554-6650-1CF6-A9FA9D333372}"/>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AB512B0C-AF2E-540D-B9A4-69EA150D5788}"/>
              </a:ext>
            </a:extLst>
          </p:cNvPr>
          <p:cNvSpPr>
            <a:spLocks noGrp="1"/>
          </p:cNvSpPr>
          <p:nvPr>
            <p:ph type="sldNum" sz="quarter" idx="5"/>
          </p:nvPr>
        </p:nvSpPr>
        <p:spPr/>
        <p:txBody>
          <a:bodyPr/>
          <a:lstStyle/>
          <a:p>
            <a:fld id="{4FC15650-CA33-A740-ADD5-EB46FA1DD63F}" type="slidenum">
              <a:rPr lang="en-US" smtClean="0"/>
              <a:t>13</a:t>
            </a:fld>
            <a:endParaRPr lang="en-US"/>
          </a:p>
        </p:txBody>
      </p:sp>
    </p:spTree>
    <p:extLst>
      <p:ext uri="{BB962C8B-B14F-4D97-AF65-F5344CB8AC3E}">
        <p14:creationId xmlns:p14="http://schemas.microsoft.com/office/powerpoint/2010/main" val="294255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9D4FC-F6FD-A264-1C1B-126981A53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FF10D-A988-401A-C708-81CBCF08A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1A59C-AC6B-321C-81B0-F7F45082537D}"/>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4932F678-AAE4-6E07-88A1-B43B968602EB}"/>
              </a:ext>
            </a:extLst>
          </p:cNvPr>
          <p:cNvSpPr>
            <a:spLocks noGrp="1"/>
          </p:cNvSpPr>
          <p:nvPr>
            <p:ph type="sldNum" sz="quarter" idx="5"/>
          </p:nvPr>
        </p:nvSpPr>
        <p:spPr/>
        <p:txBody>
          <a:bodyPr/>
          <a:lstStyle/>
          <a:p>
            <a:fld id="{4FC15650-CA33-A740-ADD5-EB46FA1DD63F}" type="slidenum">
              <a:rPr lang="en-US" smtClean="0"/>
              <a:t>14</a:t>
            </a:fld>
            <a:endParaRPr lang="en-US"/>
          </a:p>
        </p:txBody>
      </p:sp>
    </p:spTree>
    <p:extLst>
      <p:ext uri="{BB962C8B-B14F-4D97-AF65-F5344CB8AC3E}">
        <p14:creationId xmlns:p14="http://schemas.microsoft.com/office/powerpoint/2010/main" val="111098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3A9B4-2A69-F63A-A1D8-16BD502BE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44CDB-D9B4-708C-6FD9-163CC6957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CA241-8BE5-B946-DC64-CA2AACCD54D5}"/>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35CE1FF1-5E7B-40A0-B060-C9B6C193B455}"/>
              </a:ext>
            </a:extLst>
          </p:cNvPr>
          <p:cNvSpPr>
            <a:spLocks noGrp="1"/>
          </p:cNvSpPr>
          <p:nvPr>
            <p:ph type="sldNum" sz="quarter" idx="5"/>
          </p:nvPr>
        </p:nvSpPr>
        <p:spPr/>
        <p:txBody>
          <a:bodyPr/>
          <a:lstStyle/>
          <a:p>
            <a:fld id="{4FC15650-CA33-A740-ADD5-EB46FA1DD63F}" type="slidenum">
              <a:rPr lang="en-US" smtClean="0"/>
              <a:t>15</a:t>
            </a:fld>
            <a:endParaRPr lang="en-US"/>
          </a:p>
        </p:txBody>
      </p:sp>
    </p:spTree>
    <p:extLst>
      <p:ext uri="{BB962C8B-B14F-4D97-AF65-F5344CB8AC3E}">
        <p14:creationId xmlns:p14="http://schemas.microsoft.com/office/powerpoint/2010/main" val="733936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C7486-0A1D-85E9-8B31-AD5FD469A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63607-D522-8E8B-0386-EF50AEF09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5D480-F6D1-60C0-87F6-831193508D72}"/>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B6E9CF56-D876-2383-415F-6CDD1CC8BA5E}"/>
              </a:ext>
            </a:extLst>
          </p:cNvPr>
          <p:cNvSpPr>
            <a:spLocks noGrp="1"/>
          </p:cNvSpPr>
          <p:nvPr>
            <p:ph type="sldNum" sz="quarter" idx="5"/>
          </p:nvPr>
        </p:nvSpPr>
        <p:spPr/>
        <p:txBody>
          <a:bodyPr/>
          <a:lstStyle/>
          <a:p>
            <a:fld id="{4FC15650-CA33-A740-ADD5-EB46FA1DD63F}" type="slidenum">
              <a:rPr lang="en-US" smtClean="0"/>
              <a:t>16</a:t>
            </a:fld>
            <a:endParaRPr lang="en-US"/>
          </a:p>
        </p:txBody>
      </p:sp>
    </p:spTree>
    <p:extLst>
      <p:ext uri="{BB962C8B-B14F-4D97-AF65-F5344CB8AC3E}">
        <p14:creationId xmlns:p14="http://schemas.microsoft.com/office/powerpoint/2010/main" val="192293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1FD48-A55B-3A8F-38DE-415188185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277E1-C48A-4CA4-9796-983B798775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DDFABD-479A-3A55-3D70-78B355145EE3}"/>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B5E7F98C-9361-489B-9AC8-D7F5562A59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15650-CA33-A740-ADD5-EB46FA1DD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430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A1C89-2D2C-8735-8B72-75171B727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99F01-9BD2-C791-737C-CD9639C4A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A0A1A-07A9-EE90-B6C5-5174B3E725F4}"/>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EFB181E5-7EF5-7F4C-1F10-FE0D68E59D0A}"/>
              </a:ext>
            </a:extLst>
          </p:cNvPr>
          <p:cNvSpPr>
            <a:spLocks noGrp="1"/>
          </p:cNvSpPr>
          <p:nvPr>
            <p:ph type="sldNum" sz="quarter" idx="5"/>
          </p:nvPr>
        </p:nvSpPr>
        <p:spPr/>
        <p:txBody>
          <a:bodyPr/>
          <a:lstStyle/>
          <a:p>
            <a:fld id="{4FC15650-CA33-A740-ADD5-EB46FA1DD63F}" type="slidenum">
              <a:rPr lang="en-US" smtClean="0"/>
              <a:t>18</a:t>
            </a:fld>
            <a:endParaRPr lang="en-US"/>
          </a:p>
        </p:txBody>
      </p:sp>
    </p:spTree>
    <p:extLst>
      <p:ext uri="{BB962C8B-B14F-4D97-AF65-F5344CB8AC3E}">
        <p14:creationId xmlns:p14="http://schemas.microsoft.com/office/powerpoint/2010/main" val="3302785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198DB-1624-F705-C4B5-8E27767624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6336C-DBF7-1C30-185B-2715BAC26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C7374-AA14-8C69-054E-C674734C63C3}"/>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0DBD1269-B446-972F-3FB0-4C70C9FCA232}"/>
              </a:ext>
            </a:extLst>
          </p:cNvPr>
          <p:cNvSpPr>
            <a:spLocks noGrp="1"/>
          </p:cNvSpPr>
          <p:nvPr>
            <p:ph type="sldNum" sz="quarter" idx="5"/>
          </p:nvPr>
        </p:nvSpPr>
        <p:spPr/>
        <p:txBody>
          <a:bodyPr/>
          <a:lstStyle/>
          <a:p>
            <a:fld id="{4FC15650-CA33-A740-ADD5-EB46FA1DD63F}" type="slidenum">
              <a:rPr lang="en-US" smtClean="0"/>
              <a:t>19</a:t>
            </a:fld>
            <a:endParaRPr lang="en-US"/>
          </a:p>
        </p:txBody>
      </p:sp>
    </p:spTree>
    <p:extLst>
      <p:ext uri="{BB962C8B-B14F-4D97-AF65-F5344CB8AC3E}">
        <p14:creationId xmlns:p14="http://schemas.microsoft.com/office/powerpoint/2010/main" val="1851390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FDD86-B398-E309-2C00-CE0A2EA47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487DC-2C8C-3CDF-4F2A-8CF8BF933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33307-63DE-23A8-C002-1ABA3538B942}"/>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C732CA98-1B64-BFF7-2242-40E718434BA8}"/>
              </a:ext>
            </a:extLst>
          </p:cNvPr>
          <p:cNvSpPr>
            <a:spLocks noGrp="1"/>
          </p:cNvSpPr>
          <p:nvPr>
            <p:ph type="sldNum" sz="quarter" idx="5"/>
          </p:nvPr>
        </p:nvSpPr>
        <p:spPr/>
        <p:txBody>
          <a:bodyPr/>
          <a:lstStyle/>
          <a:p>
            <a:fld id="{4FC15650-CA33-A740-ADD5-EB46FA1DD63F}" type="slidenum">
              <a:rPr lang="en-US" smtClean="0"/>
              <a:t>20</a:t>
            </a:fld>
            <a:endParaRPr lang="en-US"/>
          </a:p>
        </p:txBody>
      </p:sp>
    </p:spTree>
    <p:extLst>
      <p:ext uri="{BB962C8B-B14F-4D97-AF65-F5344CB8AC3E}">
        <p14:creationId xmlns:p14="http://schemas.microsoft.com/office/powerpoint/2010/main" val="826986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BC4BE-1001-E82D-810B-8F48B0B28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CBF19-30A5-1E03-BE79-CF5AD5EDB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38FDC-6D16-9E89-C9D9-920920FAB5D1}"/>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5CF9D6DB-9FC8-711B-DED8-1E68ADB17CBB}"/>
              </a:ext>
            </a:extLst>
          </p:cNvPr>
          <p:cNvSpPr>
            <a:spLocks noGrp="1"/>
          </p:cNvSpPr>
          <p:nvPr>
            <p:ph type="sldNum" sz="quarter" idx="5"/>
          </p:nvPr>
        </p:nvSpPr>
        <p:spPr/>
        <p:txBody>
          <a:bodyPr/>
          <a:lstStyle/>
          <a:p>
            <a:fld id="{4FC15650-CA33-A740-ADD5-EB46FA1DD63F}" type="slidenum">
              <a:rPr lang="en-US" smtClean="0"/>
              <a:t>21</a:t>
            </a:fld>
            <a:endParaRPr lang="en-US"/>
          </a:p>
        </p:txBody>
      </p:sp>
    </p:spTree>
    <p:extLst>
      <p:ext uri="{BB962C8B-B14F-4D97-AF65-F5344CB8AC3E}">
        <p14:creationId xmlns:p14="http://schemas.microsoft.com/office/powerpoint/2010/main" val="4090237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0CEF0-60F7-57A1-5720-3BE0DE989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3BA37-727C-341E-B8A4-FD8ACA5B6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502ED-E9B6-FA8B-9790-BFB98829A2D1}"/>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21C022BE-832C-4BC4-5BDF-9E3BA6FB1EF2}"/>
              </a:ext>
            </a:extLst>
          </p:cNvPr>
          <p:cNvSpPr>
            <a:spLocks noGrp="1"/>
          </p:cNvSpPr>
          <p:nvPr>
            <p:ph type="sldNum" sz="quarter" idx="5"/>
          </p:nvPr>
        </p:nvSpPr>
        <p:spPr/>
        <p:txBody>
          <a:bodyPr/>
          <a:lstStyle/>
          <a:p>
            <a:fld id="{4FC15650-CA33-A740-ADD5-EB46FA1DD63F}" type="slidenum">
              <a:rPr lang="en-US" smtClean="0"/>
              <a:t>22</a:t>
            </a:fld>
            <a:endParaRPr lang="en-US"/>
          </a:p>
        </p:txBody>
      </p:sp>
    </p:spTree>
    <p:extLst>
      <p:ext uri="{BB962C8B-B14F-4D97-AF65-F5344CB8AC3E}">
        <p14:creationId xmlns:p14="http://schemas.microsoft.com/office/powerpoint/2010/main" val="412569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FC15650-CA33-A740-ADD5-EB46FA1DD63F}" type="slidenum">
              <a:rPr lang="en-US" smtClean="0"/>
              <a:t>2</a:t>
            </a:fld>
            <a:endParaRPr lang="en-US"/>
          </a:p>
        </p:txBody>
      </p:sp>
    </p:spTree>
    <p:extLst>
      <p:ext uri="{BB962C8B-B14F-4D97-AF65-F5344CB8AC3E}">
        <p14:creationId xmlns:p14="http://schemas.microsoft.com/office/powerpoint/2010/main" val="1549306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5FFF2-6ECA-1B9C-EBAC-2C6613BA2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F190B-7EDC-6946-5F60-F82D1DD4C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9C3F6-D8A8-6D31-0CAC-E1979D621503}"/>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C58BC21A-D642-471A-A263-D4AC655A92EA}"/>
              </a:ext>
            </a:extLst>
          </p:cNvPr>
          <p:cNvSpPr>
            <a:spLocks noGrp="1"/>
          </p:cNvSpPr>
          <p:nvPr>
            <p:ph type="sldNum" sz="quarter" idx="5"/>
          </p:nvPr>
        </p:nvSpPr>
        <p:spPr/>
        <p:txBody>
          <a:bodyPr/>
          <a:lstStyle/>
          <a:p>
            <a:fld id="{4FC15650-CA33-A740-ADD5-EB46FA1DD63F}" type="slidenum">
              <a:rPr lang="en-US" smtClean="0"/>
              <a:t>23</a:t>
            </a:fld>
            <a:endParaRPr lang="en-US"/>
          </a:p>
        </p:txBody>
      </p:sp>
    </p:spTree>
    <p:extLst>
      <p:ext uri="{BB962C8B-B14F-4D97-AF65-F5344CB8AC3E}">
        <p14:creationId xmlns:p14="http://schemas.microsoft.com/office/powerpoint/2010/main" val="183507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C5A4A-013A-A653-D5EC-99F26B43B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220FA-1ABA-F4B8-9606-D23B0CBFA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E2DBC-79F0-A95D-C0B6-22722F7B516E}"/>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93D2EC99-F94C-9FF7-B795-5ACB15CEF849}"/>
              </a:ext>
            </a:extLst>
          </p:cNvPr>
          <p:cNvSpPr>
            <a:spLocks noGrp="1"/>
          </p:cNvSpPr>
          <p:nvPr>
            <p:ph type="sldNum" sz="quarter" idx="5"/>
          </p:nvPr>
        </p:nvSpPr>
        <p:spPr/>
        <p:txBody>
          <a:bodyPr/>
          <a:lstStyle/>
          <a:p>
            <a:fld id="{4FC15650-CA33-A740-ADD5-EB46FA1DD63F}" type="slidenum">
              <a:rPr lang="en-US" smtClean="0"/>
              <a:t>6</a:t>
            </a:fld>
            <a:endParaRPr lang="en-US"/>
          </a:p>
        </p:txBody>
      </p:sp>
    </p:spTree>
    <p:extLst>
      <p:ext uri="{BB962C8B-B14F-4D97-AF65-F5344CB8AC3E}">
        <p14:creationId xmlns:p14="http://schemas.microsoft.com/office/powerpoint/2010/main" val="30903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51420-F73E-32AE-57F4-91B5AAC39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E4D17-3EAF-D573-6C2A-AC97F3179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C551D-D99B-DEE8-91B9-CEAD06222F21}"/>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C8A24016-C979-3DB0-D2B8-517FBB4E5EEF}"/>
              </a:ext>
            </a:extLst>
          </p:cNvPr>
          <p:cNvSpPr>
            <a:spLocks noGrp="1"/>
          </p:cNvSpPr>
          <p:nvPr>
            <p:ph type="sldNum" sz="quarter" idx="5"/>
          </p:nvPr>
        </p:nvSpPr>
        <p:spPr/>
        <p:txBody>
          <a:bodyPr/>
          <a:lstStyle/>
          <a:p>
            <a:fld id="{4FC15650-CA33-A740-ADD5-EB46FA1DD63F}" type="slidenum">
              <a:rPr lang="en-US" smtClean="0"/>
              <a:t>7</a:t>
            </a:fld>
            <a:endParaRPr lang="en-US"/>
          </a:p>
        </p:txBody>
      </p:sp>
    </p:spTree>
    <p:extLst>
      <p:ext uri="{BB962C8B-B14F-4D97-AF65-F5344CB8AC3E}">
        <p14:creationId xmlns:p14="http://schemas.microsoft.com/office/powerpoint/2010/main" val="146576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1D9B-9CFE-1853-5A87-84ACFF762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0160E-B5D3-DA9B-1C44-B7D77091EE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3F666-6990-FD8D-4B6E-2EDA48F3F57C}"/>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5C98E58D-4856-F26A-9BBF-51A16884DC28}"/>
              </a:ext>
            </a:extLst>
          </p:cNvPr>
          <p:cNvSpPr>
            <a:spLocks noGrp="1"/>
          </p:cNvSpPr>
          <p:nvPr>
            <p:ph type="sldNum" sz="quarter" idx="5"/>
          </p:nvPr>
        </p:nvSpPr>
        <p:spPr/>
        <p:txBody>
          <a:bodyPr/>
          <a:lstStyle/>
          <a:p>
            <a:fld id="{4FC15650-CA33-A740-ADD5-EB46FA1DD63F}" type="slidenum">
              <a:rPr lang="en-US" smtClean="0"/>
              <a:t>8</a:t>
            </a:fld>
            <a:endParaRPr lang="en-US"/>
          </a:p>
        </p:txBody>
      </p:sp>
    </p:spTree>
    <p:extLst>
      <p:ext uri="{BB962C8B-B14F-4D97-AF65-F5344CB8AC3E}">
        <p14:creationId xmlns:p14="http://schemas.microsoft.com/office/powerpoint/2010/main" val="229388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3B56F-6BBC-E5AE-9594-8780A40FE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7797B-8A84-0021-F4F6-66B0E8D02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0F26A-C47E-46A6-82C4-DB7B4F4058E1}"/>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03A638E0-A426-B19F-B9A4-9C4C9B2831B7}"/>
              </a:ext>
            </a:extLst>
          </p:cNvPr>
          <p:cNvSpPr>
            <a:spLocks noGrp="1"/>
          </p:cNvSpPr>
          <p:nvPr>
            <p:ph type="sldNum" sz="quarter" idx="5"/>
          </p:nvPr>
        </p:nvSpPr>
        <p:spPr/>
        <p:txBody>
          <a:bodyPr/>
          <a:lstStyle/>
          <a:p>
            <a:fld id="{4FC15650-CA33-A740-ADD5-EB46FA1DD63F}" type="slidenum">
              <a:rPr lang="en-US" smtClean="0"/>
              <a:t>9</a:t>
            </a:fld>
            <a:endParaRPr lang="en-US"/>
          </a:p>
        </p:txBody>
      </p:sp>
    </p:spTree>
    <p:extLst>
      <p:ext uri="{BB962C8B-B14F-4D97-AF65-F5344CB8AC3E}">
        <p14:creationId xmlns:p14="http://schemas.microsoft.com/office/powerpoint/2010/main" val="196290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BCFC2-8C34-D01F-6C95-E0538F27A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2B261-C89F-AD33-B07A-019BF2817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63ECD6-1DE3-7A67-2890-0D990A7C05CB}"/>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898C13AD-9C7E-648F-12FA-65E558A4B86B}"/>
              </a:ext>
            </a:extLst>
          </p:cNvPr>
          <p:cNvSpPr>
            <a:spLocks noGrp="1"/>
          </p:cNvSpPr>
          <p:nvPr>
            <p:ph type="sldNum" sz="quarter" idx="5"/>
          </p:nvPr>
        </p:nvSpPr>
        <p:spPr/>
        <p:txBody>
          <a:bodyPr/>
          <a:lstStyle/>
          <a:p>
            <a:fld id="{4FC15650-CA33-A740-ADD5-EB46FA1DD63F}" type="slidenum">
              <a:rPr lang="en-US" smtClean="0"/>
              <a:t>10</a:t>
            </a:fld>
            <a:endParaRPr lang="en-US"/>
          </a:p>
        </p:txBody>
      </p:sp>
    </p:spTree>
    <p:extLst>
      <p:ext uri="{BB962C8B-B14F-4D97-AF65-F5344CB8AC3E}">
        <p14:creationId xmlns:p14="http://schemas.microsoft.com/office/powerpoint/2010/main" val="371752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20BB1-0C02-BF03-9B3C-164B15702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E10B3-26CD-2C17-6A9C-60FA65F5E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C5F09-278E-4DB9-19D8-12D41D4334EC}"/>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ECF0EE56-CC61-B2A3-7441-F9443733FC42}"/>
              </a:ext>
            </a:extLst>
          </p:cNvPr>
          <p:cNvSpPr>
            <a:spLocks noGrp="1"/>
          </p:cNvSpPr>
          <p:nvPr>
            <p:ph type="sldNum" sz="quarter" idx="5"/>
          </p:nvPr>
        </p:nvSpPr>
        <p:spPr/>
        <p:txBody>
          <a:bodyPr/>
          <a:lstStyle/>
          <a:p>
            <a:fld id="{4FC15650-CA33-A740-ADD5-EB46FA1DD63F}" type="slidenum">
              <a:rPr lang="en-US" smtClean="0"/>
              <a:t>11</a:t>
            </a:fld>
            <a:endParaRPr lang="en-US"/>
          </a:p>
        </p:txBody>
      </p:sp>
    </p:spTree>
    <p:extLst>
      <p:ext uri="{BB962C8B-B14F-4D97-AF65-F5344CB8AC3E}">
        <p14:creationId xmlns:p14="http://schemas.microsoft.com/office/powerpoint/2010/main" val="196903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CCCAF-5B25-3EEE-C8C5-B48CA7248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5CAB3-5753-212B-1DA8-E540734B2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A7858-85FA-F780-77A1-644945DED808}"/>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C7CA9382-33AE-6461-42F6-3E86424E56FD}"/>
              </a:ext>
            </a:extLst>
          </p:cNvPr>
          <p:cNvSpPr>
            <a:spLocks noGrp="1"/>
          </p:cNvSpPr>
          <p:nvPr>
            <p:ph type="sldNum" sz="quarter" idx="5"/>
          </p:nvPr>
        </p:nvSpPr>
        <p:spPr/>
        <p:txBody>
          <a:bodyPr/>
          <a:lstStyle/>
          <a:p>
            <a:fld id="{4FC15650-CA33-A740-ADD5-EB46FA1DD63F}" type="slidenum">
              <a:rPr lang="en-US" smtClean="0"/>
              <a:t>12</a:t>
            </a:fld>
            <a:endParaRPr lang="en-US"/>
          </a:p>
        </p:txBody>
      </p:sp>
    </p:spTree>
    <p:extLst>
      <p:ext uri="{BB962C8B-B14F-4D97-AF65-F5344CB8AC3E}">
        <p14:creationId xmlns:p14="http://schemas.microsoft.com/office/powerpoint/2010/main" val="73262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5DC4A6-D2E3-A6BA-8E03-92D56E775326}"/>
              </a:ext>
            </a:extLst>
          </p:cNvPr>
          <p:cNvPicPr>
            <a:picLocks noChangeAspect="1"/>
          </p:cNvPicPr>
          <p:nvPr userDrawn="1"/>
        </p:nvPicPr>
        <p:blipFill>
          <a:blip r:embed="rId3"/>
          <a:srcRect/>
          <a:stretch/>
        </p:blipFill>
        <p:spPr>
          <a:xfrm>
            <a:off x="0" y="1714"/>
            <a:ext cx="12191998" cy="6854572"/>
          </a:xfrm>
          <a:prstGeom prst="rect">
            <a:avLst/>
          </a:prstGeom>
        </p:spPr>
      </p:pic>
      <p:sp>
        <p:nvSpPr>
          <p:cNvPr id="2" name="Title 1"/>
          <p:cNvSpPr>
            <a:spLocks noGrp="1"/>
          </p:cNvSpPr>
          <p:nvPr>
            <p:ph type="ctrTitle" hasCustomPrompt="1"/>
          </p:nvPr>
        </p:nvSpPr>
        <p:spPr>
          <a:xfrm>
            <a:off x="496656" y="3674170"/>
            <a:ext cx="5424750" cy="917592"/>
          </a:xfrm>
        </p:spPr>
        <p:txBody>
          <a:bodyPr anchor="b">
            <a:noAutofit/>
          </a:bodyPr>
          <a:lstStyle>
            <a:lvl1pPr algn="l">
              <a:defRPr sz="32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hasCustomPrompt="1"/>
          </p:nvPr>
        </p:nvSpPr>
        <p:spPr>
          <a:xfrm>
            <a:off x="496656" y="4685674"/>
            <a:ext cx="5424750" cy="819133"/>
          </a:xfrm>
        </p:spPr>
        <p:txBody>
          <a:bodyPr>
            <a:normAutofit/>
          </a:bodyPr>
          <a:lstStyle>
            <a:lvl1pPr marL="0" indent="0" algn="l">
              <a:buNone/>
              <a:defRPr sz="2400" b="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5DC4A6-D2E3-A6BA-8E03-92D56E775326}"/>
              </a:ext>
            </a:extLst>
          </p:cNvPr>
          <p:cNvPicPr>
            <a:picLocks noChangeAspect="1"/>
          </p:cNvPicPr>
          <p:nvPr userDrawn="1"/>
        </p:nvPicPr>
        <p:blipFill>
          <a:blip r:embed="rId3"/>
          <a:srcRect/>
          <a:stretch/>
        </p:blipFill>
        <p:spPr>
          <a:xfrm>
            <a:off x="0" y="1714"/>
            <a:ext cx="12191998" cy="6854572"/>
          </a:xfrm>
          <a:prstGeom prst="rect">
            <a:avLst/>
          </a:prstGeom>
        </p:spPr>
      </p:pic>
      <p:sp>
        <p:nvSpPr>
          <p:cNvPr id="2" name="Title 1"/>
          <p:cNvSpPr>
            <a:spLocks noGrp="1"/>
          </p:cNvSpPr>
          <p:nvPr>
            <p:ph type="ctrTitle" hasCustomPrompt="1"/>
          </p:nvPr>
        </p:nvSpPr>
        <p:spPr>
          <a:xfrm>
            <a:off x="4212388" y="611374"/>
            <a:ext cx="7431464" cy="917592"/>
          </a:xfrm>
        </p:spPr>
        <p:txBody>
          <a:bodyPr anchor="b">
            <a:noAutofit/>
          </a:bodyPr>
          <a:lstStyle>
            <a:lvl1pPr algn="l">
              <a:defRPr sz="32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hasCustomPrompt="1"/>
          </p:nvPr>
        </p:nvSpPr>
        <p:spPr>
          <a:xfrm>
            <a:off x="4212388" y="1622878"/>
            <a:ext cx="7431464" cy="819133"/>
          </a:xfrm>
        </p:spPr>
        <p:txBody>
          <a:bodyPr>
            <a:normAutofit/>
          </a:bodyPr>
          <a:lstStyle>
            <a:lvl1pPr marL="0" indent="0" algn="l">
              <a:buNone/>
              <a:defRPr sz="2400" b="0" i="1">
                <a:solidFill>
                  <a:srgbClr val="00889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11487121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06" y="365127"/>
            <a:ext cx="11278389" cy="898066"/>
          </a:xfrm>
        </p:spPr>
        <p:txBody>
          <a:bodyPr anchor="t">
            <a:normAutofit/>
          </a:bodyPr>
          <a:lstStyle>
            <a:lvl1pPr>
              <a:defRPr sz="3000" b="1" i="0">
                <a:solidFill>
                  <a:srgbClr val="6C3D91"/>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56806" y="1460981"/>
            <a:ext cx="11278389" cy="4515613"/>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89438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55719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4733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5120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24285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539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8861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06" y="365127"/>
            <a:ext cx="11278389" cy="898066"/>
          </a:xfrm>
        </p:spPr>
        <p:txBody>
          <a:bodyPr anchor="t">
            <a:normAutofit/>
          </a:bodyPr>
          <a:lstStyle>
            <a:lvl1pPr>
              <a:defRPr sz="3000" b="1" i="0">
                <a:solidFill>
                  <a:srgbClr val="6C3D91"/>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56806" y="1460981"/>
            <a:ext cx="11278389" cy="4515613"/>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69216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282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20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B42A02-A6ED-8777-CAE2-050C5F6EA1D1}"/>
              </a:ext>
            </a:extLst>
          </p:cNvPr>
          <p:cNvPicPr>
            <a:picLocks noChangeAspect="1"/>
          </p:cNvPicPr>
          <p:nvPr userDrawn="1"/>
        </p:nvPicPr>
        <p:blipFill>
          <a:blip r:embed="rId13"/>
          <a:srcRect/>
          <a:stretch/>
        </p:blipFill>
        <p:spPr>
          <a:xfrm>
            <a:off x="0" y="1713"/>
            <a:ext cx="12192000" cy="6854572"/>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2210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B42A02-A6ED-8777-CAE2-050C5F6EA1D1}"/>
              </a:ext>
            </a:extLst>
          </p:cNvPr>
          <p:cNvPicPr>
            <a:picLocks noChangeAspect="1"/>
          </p:cNvPicPr>
          <p:nvPr userDrawn="1"/>
        </p:nvPicPr>
        <p:blipFill>
          <a:blip r:embed="rId13"/>
          <a:srcRect/>
          <a:stretch/>
        </p:blipFill>
        <p:spPr>
          <a:xfrm>
            <a:off x="0" y="1713"/>
            <a:ext cx="12192000" cy="6854572"/>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9619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search?client=firefox-b-d&amp;cs=1&amp;sca_esv=cba1f4f3559086d0&amp;q=Artificial+Intelligence+%28AI%29&amp;sa=X&amp;ved=2ahUKEwiww6rI7_WPAxVYU0EAHR2sPa0QxccNegQILRAB&amp;mstk=AUtExfBA7Tditpih7_SXQX4mbjLlGaxdlT2ILw_QzC6n3oMBL9ZmenH5kBvZvrDkin70UrYZ_pEHSciCt4f-wZ1rq1eI0nzU7C7rXB-Oa-u4Yh7VXZHPZC1ZEonRN9_JwMDG8FUdWErU_vUE2bNMPjcb9mvmx22etmk4_EbEcyqN-CM268AqsL7tbtFKY4WKtHwNhkLe&amp;csui=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Tafadzwa.Matiza@nwu.ac.za" TargetMode="External"/><Relationship Id="rId2" Type="http://schemas.openxmlformats.org/officeDocument/2006/relationships/hyperlink" Target="mailto:Elmarie.Slabbert@nwu.ac.z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910" y="4854810"/>
            <a:ext cx="5508697" cy="460572"/>
          </a:xfrm>
        </p:spPr>
        <p:txBody>
          <a:bodyPr>
            <a:normAutofit/>
          </a:bodyPr>
          <a:lstStyle/>
          <a:p>
            <a:r>
              <a:rPr lang="en-US" dirty="0">
                <a:solidFill>
                  <a:schemeClr val="bg1"/>
                </a:solidFill>
              </a:rPr>
              <a:t>NORTH-WEST </a:t>
            </a:r>
            <a:r>
              <a:rPr lang="en-US" dirty="0"/>
              <a:t>UNIVERSITY - TREES</a:t>
            </a:r>
          </a:p>
        </p:txBody>
      </p:sp>
      <p:sp>
        <p:nvSpPr>
          <p:cNvPr id="5" name="TextBox 4">
            <a:extLst>
              <a:ext uri="{FF2B5EF4-FFF2-40B4-BE49-F238E27FC236}">
                <a16:creationId xmlns:a16="http://schemas.microsoft.com/office/drawing/2014/main" id="{9BF81198-D0A1-DF20-4994-83740A04858A}"/>
              </a:ext>
            </a:extLst>
          </p:cNvPr>
          <p:cNvSpPr txBox="1"/>
          <p:nvPr/>
        </p:nvSpPr>
        <p:spPr>
          <a:xfrm>
            <a:off x="-81169" y="2574318"/>
            <a:ext cx="6097656" cy="2265492"/>
          </a:xfrm>
          <a:prstGeom prst="rect">
            <a:avLst/>
          </a:prstGeom>
          <a:noFill/>
        </p:spPr>
        <p:txBody>
          <a:bodyPr wrap="square">
            <a:spAutoFit/>
          </a:bodyPr>
          <a:lstStyle/>
          <a:p>
            <a:pPr algn="ctr" fontAlgn="base">
              <a:lnSpc>
                <a:spcPct val="115000"/>
              </a:lnSpc>
              <a:spcBef>
                <a:spcPts val="575"/>
              </a:spcBef>
              <a:spcAft>
                <a:spcPts val="1200"/>
              </a:spcAft>
            </a:pPr>
            <a:r>
              <a:rPr lang="en-ZA" sz="2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ASSESSING THE IMPACT OF VISA REQUIREMENTS ON TRAVEL AND TOURISM DEMAND</a:t>
            </a:r>
          </a:p>
          <a:p>
            <a:pPr algn="ctr" fontAlgn="base">
              <a:lnSpc>
                <a:spcPct val="115000"/>
              </a:lnSpc>
              <a:spcBef>
                <a:spcPts val="575"/>
              </a:spcBef>
              <a:spcAft>
                <a:spcPts val="1200"/>
              </a:spcAft>
            </a:pPr>
            <a:r>
              <a:rPr lang="en-ZA" sz="2800" b="1"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24/10/2025</a:t>
            </a:r>
            <a:endParaRPr lang="en-ZA" sz="2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483C00CA-1ABD-847E-C2D3-A65D03B107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3370" y="5315382"/>
            <a:ext cx="3228577" cy="1436953"/>
          </a:xfrm>
          <a:prstGeom prst="rect">
            <a:avLst/>
          </a:prstGeom>
          <a:noFill/>
          <a:ln>
            <a:noFill/>
          </a:ln>
        </p:spPr>
      </p:pic>
    </p:spTree>
    <p:custDataLst>
      <p:tags r:id="rId1"/>
    </p:custDataLst>
    <p:extLst>
      <p:ext uri="{BB962C8B-B14F-4D97-AF65-F5344CB8AC3E}">
        <p14:creationId xmlns:p14="http://schemas.microsoft.com/office/powerpoint/2010/main" val="175377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40525-67A1-5235-6294-C7B9D5F3EE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CD1F3-1DAE-084C-6723-738B7F996A51}"/>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C5AB3F06-C964-5CD4-9A1E-64DC66F3DD65}"/>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4" name="Table 3">
            <a:extLst>
              <a:ext uri="{FF2B5EF4-FFF2-40B4-BE49-F238E27FC236}">
                <a16:creationId xmlns:a16="http://schemas.microsoft.com/office/drawing/2014/main" id="{40E6B18A-92DD-BD31-5C87-D73C646C00F3}"/>
              </a:ext>
            </a:extLst>
          </p:cNvPr>
          <p:cNvGraphicFramePr>
            <a:graphicFrameLocks noGrp="1"/>
          </p:cNvGraphicFramePr>
          <p:nvPr>
            <p:extLst>
              <p:ext uri="{D42A27DB-BD31-4B8C-83A1-F6EECF244321}">
                <p14:modId xmlns:p14="http://schemas.microsoft.com/office/powerpoint/2010/main" val="305363631"/>
              </p:ext>
            </p:extLst>
          </p:nvPr>
        </p:nvGraphicFramePr>
        <p:xfrm>
          <a:off x="536319" y="914400"/>
          <a:ext cx="11005824" cy="5731262"/>
        </p:xfrm>
        <a:graphic>
          <a:graphicData uri="http://schemas.openxmlformats.org/drawingml/2006/table">
            <a:tbl>
              <a:tblPr firstRow="1" firstCol="1" bandRow="1"/>
              <a:tblGrid>
                <a:gridCol w="2365907">
                  <a:extLst>
                    <a:ext uri="{9D8B030D-6E8A-4147-A177-3AD203B41FA5}">
                      <a16:colId xmlns:a16="http://schemas.microsoft.com/office/drawing/2014/main" val="2659329907"/>
                    </a:ext>
                  </a:extLst>
                </a:gridCol>
                <a:gridCol w="3657600">
                  <a:extLst>
                    <a:ext uri="{9D8B030D-6E8A-4147-A177-3AD203B41FA5}">
                      <a16:colId xmlns:a16="http://schemas.microsoft.com/office/drawing/2014/main" val="3393455494"/>
                    </a:ext>
                  </a:extLst>
                </a:gridCol>
                <a:gridCol w="4982317">
                  <a:extLst>
                    <a:ext uri="{9D8B030D-6E8A-4147-A177-3AD203B41FA5}">
                      <a16:colId xmlns:a16="http://schemas.microsoft.com/office/drawing/2014/main" val="3466796555"/>
                    </a:ext>
                  </a:extLst>
                </a:gridCol>
              </a:tblGrid>
              <a:tr h="222370">
                <a:tc>
                  <a:txBody>
                    <a:bodyPr/>
                    <a:lstStyle/>
                    <a:p>
                      <a:pPr algn="l">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l">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l">
                        <a:lnSpc>
                          <a:spcPct val="100000"/>
                        </a:lnSpc>
                        <a:spcAft>
                          <a:spcPts val="800"/>
                        </a:spcAft>
                        <a:buNone/>
                      </a:pPr>
                      <a:r>
                        <a:rPr lang="en-ZA" sz="14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Empirical</a:t>
                      </a:r>
                      <a:endParaRPr lang="en-ZA" sz="14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254047">
                <a:tc gridSpan="2">
                  <a:txBody>
                    <a:bodyPr/>
                    <a:lstStyle/>
                    <a:p>
                      <a:pPr algn="l">
                        <a:lnSpc>
                          <a:spcPct val="100000"/>
                        </a:lnSpc>
                        <a:spcAft>
                          <a:spcPts val="800"/>
                        </a:spcAft>
                        <a:buNone/>
                      </a:pPr>
                      <a:r>
                        <a:rPr lang="en-GB" sz="1400" b="1" kern="100" dirty="0">
                          <a:effectLst/>
                          <a:latin typeface="Arial" panose="020B0604020202020204" pitchFamily="34" charset="0"/>
                          <a:ea typeface="Aptos" panose="020B0004020202020204" pitchFamily="34" charset="0"/>
                          <a:cs typeface="Arial" panose="020B0604020202020204" pitchFamily="34" charset="0"/>
                        </a:rPr>
                        <a:t>Demand-oriented objectives were studied</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a:txBody>
                    <a:bodyPr/>
                    <a:lstStyle/>
                    <a:p>
                      <a:pPr algn="l">
                        <a:lnSpc>
                          <a:spcPct val="100000"/>
                        </a:lnSpc>
                        <a:spcAft>
                          <a:spcPts val="800"/>
                        </a:spcAft>
                        <a:buNone/>
                      </a:pPr>
                      <a:r>
                        <a:rPr lang="en-GB" sz="1400" b="1" kern="100">
                          <a:effectLst/>
                          <a:latin typeface="Arial" panose="020B0604020202020204" pitchFamily="34" charset="0"/>
                          <a:ea typeface="Aptos" panose="020B0004020202020204" pitchFamily="34" charset="0"/>
                          <a:cs typeface="Arial" panose="020B0604020202020204" pitchFamily="34" charset="0"/>
                        </a:rPr>
                        <a:t> </a:t>
                      </a:r>
                      <a:endParaRPr lang="en-ZA" sz="14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0412578"/>
                  </a:ext>
                </a:extLst>
              </a:tr>
              <a:tr h="5254845">
                <a:tc>
                  <a:txBody>
                    <a:bodyPr/>
                    <a:lstStyle/>
                    <a:p>
                      <a:pPr algn="l"/>
                      <a:r>
                        <a:rPr lang="en-ZA" sz="1400" kern="1200" dirty="0">
                          <a:solidFill>
                            <a:schemeClr val="tx1"/>
                          </a:solidFill>
                          <a:effectLst/>
                          <a:latin typeface="Arial" panose="020B0604020202020204" pitchFamily="34" charset="0"/>
                          <a:ea typeface="+mn-ea"/>
                          <a:cs typeface="Arial" panose="020B0604020202020204" pitchFamily="34" charset="0"/>
                        </a:rPr>
                        <a:t>Identify practical visa facilitation demand aspects that may enhance South Africa's competitiveness (Primary data—empirical survey study).</a:t>
                      </a: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50000"/>
                        </a:lnSpc>
                        <a:buFont typeface="Symbol" panose="05050102010706020507" pitchFamily="18" charset="2"/>
                        <a:buChar char=""/>
                      </a:pPr>
                      <a:r>
                        <a:rPr lang="en-GB" sz="1400" dirty="0">
                          <a:effectLst/>
                          <a:latin typeface="Arial" panose="020B0604020202020204" pitchFamily="34" charset="0"/>
                          <a:ea typeface="Arial Narrow" panose="020B0606020202030204" pitchFamily="34" charset="0"/>
                          <a:cs typeface="Arial" panose="020B0604020202020204" pitchFamily="34" charset="0"/>
                        </a:rPr>
                        <a:t>Improving the nature of visas available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50000"/>
                        </a:lnSpc>
                        <a:buFont typeface="Symbol" panose="05050102010706020507" pitchFamily="18" charset="2"/>
                        <a:buChar char=""/>
                      </a:pPr>
                      <a:r>
                        <a:rPr lang="en-US" sz="1400" dirty="0">
                          <a:effectLst/>
                          <a:latin typeface="Arial" panose="020B0604020202020204" pitchFamily="34" charset="0"/>
                          <a:ea typeface="Arial Narrow" panose="020B0606020202030204" pitchFamily="34" charset="0"/>
                          <a:cs typeface="Arial" panose="020B0604020202020204" pitchFamily="34" charset="0"/>
                        </a:rPr>
                        <a:t>Reducing the administrative burden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50000"/>
                        </a:lnSpc>
                        <a:buFont typeface="Symbol" panose="05050102010706020507" pitchFamily="18" charset="2"/>
                        <a:buChar char=""/>
                      </a:pPr>
                      <a:r>
                        <a:rPr lang="en-US" sz="1400" dirty="0">
                          <a:effectLst/>
                          <a:latin typeface="Arial" panose="020B0604020202020204" pitchFamily="34" charset="0"/>
                          <a:ea typeface="Arial Narrow" panose="020B0606020202030204" pitchFamily="34" charset="0"/>
                          <a:cs typeface="Arial" panose="020B0604020202020204" pitchFamily="34" charset="0"/>
                        </a:rPr>
                        <a:t>Greater, but considered visa </a:t>
                      </a:r>
                      <a:r>
                        <a:rPr lang="en-US" sz="1400" dirty="0" err="1">
                          <a:effectLst/>
                          <a:latin typeface="Arial" panose="020B0604020202020204" pitchFamily="34" charset="0"/>
                          <a:ea typeface="Arial Narrow" panose="020B0606020202030204" pitchFamily="34" charset="0"/>
                          <a:cs typeface="Arial" panose="020B0604020202020204" pitchFamily="34" charset="0"/>
                        </a:rPr>
                        <a:t>liberalisation</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50000"/>
                        </a:lnSpc>
                        <a:buFont typeface="Symbol" panose="05050102010706020507" pitchFamily="18" charset="2"/>
                        <a:buChar char=""/>
                      </a:pPr>
                      <a:r>
                        <a:rPr lang="en-GB" sz="1400" dirty="0">
                          <a:effectLst/>
                          <a:latin typeface="Arial" panose="020B0604020202020204" pitchFamily="34" charset="0"/>
                          <a:ea typeface="Arial Narrow" panose="020B0606020202030204" pitchFamily="34" charset="0"/>
                          <a:cs typeface="Arial" panose="020B0604020202020204" pitchFamily="34" charset="0"/>
                        </a:rPr>
                        <a:t>The TTO was particularly attractive and positively influenced (Chinese and Nigerian markets), and not so much the Indian market in terms of destination choice</a:t>
                      </a:r>
                    </a:p>
                    <a:p>
                      <a:pPr marL="0" lvl="0" indent="0" algn="l">
                        <a:lnSpc>
                          <a:spcPct val="15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50000"/>
                        </a:lnSpc>
                        <a:buFont typeface="Symbol" panose="05050102010706020507" pitchFamily="18" charset="2"/>
                        <a:buChar char=""/>
                      </a:pPr>
                      <a:r>
                        <a:rPr lang="en-US" sz="1400" dirty="0">
                          <a:effectLst/>
                          <a:latin typeface="Arial" panose="020B0604020202020204" pitchFamily="34" charset="0"/>
                          <a:ea typeface="Arial Narrow" panose="020B0606020202030204" pitchFamily="34" charset="0"/>
                          <a:cs typeface="Arial" panose="020B0604020202020204" pitchFamily="34" charset="0"/>
                        </a:rPr>
                        <a:t>South Africa’s TTO had a positive effect on Nigerian respondents' intrinsic motivation, but not across the other markets (China and India). Interesting since China and India have newly launched TTO schemes, yet Nigerians have no access to a TTO scheme</a:t>
                      </a:r>
                    </a:p>
                    <a:p>
                      <a:pPr marL="0" lvl="0" indent="0" algn="l">
                        <a:lnSpc>
                          <a:spcPct val="15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50000"/>
                        </a:lnSpc>
                        <a:buFont typeface="Symbol" panose="05050102010706020507" pitchFamily="18" charset="2"/>
                        <a:buChar char=""/>
                      </a:pPr>
                      <a:r>
                        <a:rPr lang="en-US" sz="1400" dirty="0">
                          <a:effectLst/>
                          <a:latin typeface="Arial" panose="020B0604020202020204" pitchFamily="34" charset="0"/>
                          <a:ea typeface="Arial Narrow" panose="020B0606020202030204" pitchFamily="34" charset="0"/>
                          <a:cs typeface="Arial" panose="020B0604020202020204" pitchFamily="34" charset="0"/>
                        </a:rPr>
                        <a:t>Traditional barriers associated with visa application, as well as visa regime aspects specifically related to South Africa, did not influence the destination choice of respondents across all markets in terms of destination choice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bl>
          </a:graphicData>
        </a:graphic>
      </p:graphicFrame>
    </p:spTree>
    <p:extLst>
      <p:ext uri="{BB962C8B-B14F-4D97-AF65-F5344CB8AC3E}">
        <p14:creationId xmlns:p14="http://schemas.microsoft.com/office/powerpoint/2010/main" val="17292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31B1D-20BE-B47E-711D-AFF5B3ABB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877D0-8878-1025-148A-D9E1EA508CDF}"/>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DAF76EDD-E49F-65E7-499A-B7C3DAE4B807}"/>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4" name="Table 3">
            <a:extLst>
              <a:ext uri="{FF2B5EF4-FFF2-40B4-BE49-F238E27FC236}">
                <a16:creationId xmlns:a16="http://schemas.microsoft.com/office/drawing/2014/main" id="{B69768B2-DE07-1D75-0382-9554146ECD47}"/>
              </a:ext>
            </a:extLst>
          </p:cNvPr>
          <p:cNvGraphicFramePr>
            <a:graphicFrameLocks noGrp="1"/>
          </p:cNvGraphicFramePr>
          <p:nvPr>
            <p:extLst>
              <p:ext uri="{D42A27DB-BD31-4B8C-83A1-F6EECF244321}">
                <p14:modId xmlns:p14="http://schemas.microsoft.com/office/powerpoint/2010/main" val="4082099752"/>
              </p:ext>
            </p:extLst>
          </p:nvPr>
        </p:nvGraphicFramePr>
        <p:xfrm>
          <a:off x="536319" y="914400"/>
          <a:ext cx="11005824" cy="5752732"/>
        </p:xfrm>
        <a:graphic>
          <a:graphicData uri="http://schemas.openxmlformats.org/drawingml/2006/table">
            <a:tbl>
              <a:tblPr firstRow="1" firstCol="1" bandRow="1"/>
              <a:tblGrid>
                <a:gridCol w="1918646">
                  <a:extLst>
                    <a:ext uri="{9D8B030D-6E8A-4147-A177-3AD203B41FA5}">
                      <a16:colId xmlns:a16="http://schemas.microsoft.com/office/drawing/2014/main" val="2659329907"/>
                    </a:ext>
                  </a:extLst>
                </a:gridCol>
                <a:gridCol w="3786809">
                  <a:extLst>
                    <a:ext uri="{9D8B030D-6E8A-4147-A177-3AD203B41FA5}">
                      <a16:colId xmlns:a16="http://schemas.microsoft.com/office/drawing/2014/main" val="3621628651"/>
                    </a:ext>
                  </a:extLst>
                </a:gridCol>
                <a:gridCol w="5300369">
                  <a:extLst>
                    <a:ext uri="{9D8B030D-6E8A-4147-A177-3AD203B41FA5}">
                      <a16:colId xmlns:a16="http://schemas.microsoft.com/office/drawing/2014/main" val="3466796555"/>
                    </a:ext>
                  </a:extLst>
                </a:gridCol>
              </a:tblGrid>
              <a:tr h="222370">
                <a:tc>
                  <a:txBody>
                    <a:bodyPr/>
                    <a:lstStyle/>
                    <a:p>
                      <a:pPr algn="just">
                        <a:lnSpc>
                          <a:spcPct val="100000"/>
                        </a:lnSpc>
                        <a:spcAft>
                          <a:spcPts val="800"/>
                        </a:spcAft>
                        <a:buNone/>
                      </a:pPr>
                      <a:r>
                        <a:rPr lang="en-ZA" sz="16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just">
                        <a:lnSpc>
                          <a:spcPct val="100000"/>
                        </a:lnSpc>
                        <a:spcAft>
                          <a:spcPts val="800"/>
                        </a:spcAft>
                        <a:buNone/>
                      </a:pPr>
                      <a:r>
                        <a:rPr lang="en-ZA" sz="16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just">
                        <a:lnSpc>
                          <a:spcPct val="100000"/>
                        </a:lnSpc>
                        <a:spcAft>
                          <a:spcPts val="800"/>
                        </a:spcAft>
                        <a:buNone/>
                      </a:pPr>
                      <a:r>
                        <a:rPr lang="en-ZA" sz="16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Empirical</a:t>
                      </a:r>
                      <a:endParaRPr lang="en-ZA" sz="16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254047">
                <a:tc gridSpan="2">
                  <a:txBody>
                    <a:bodyPr/>
                    <a:lstStyle/>
                    <a:p>
                      <a:pPr algn="just">
                        <a:lnSpc>
                          <a:spcPct val="100000"/>
                        </a:lnSpc>
                        <a:spcAft>
                          <a:spcPts val="800"/>
                        </a:spcAft>
                        <a:buNone/>
                      </a:pPr>
                      <a:r>
                        <a:rPr lang="en-GB" sz="1600" b="1" kern="100" dirty="0">
                          <a:effectLst/>
                          <a:latin typeface="Arial" panose="020B0604020202020204" pitchFamily="34" charset="0"/>
                          <a:ea typeface="Aptos" panose="020B0004020202020204" pitchFamily="34" charset="0"/>
                          <a:cs typeface="Arial" panose="020B0604020202020204" pitchFamily="34" charset="0"/>
                        </a:rPr>
                        <a:t>Supply-oriented objectives were studied</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a:txBody>
                    <a:bodyPr/>
                    <a:lstStyle/>
                    <a:p>
                      <a:pPr algn="just">
                        <a:lnSpc>
                          <a:spcPct val="100000"/>
                        </a:lnSpc>
                        <a:spcAft>
                          <a:spcPts val="800"/>
                        </a:spcAft>
                        <a:buNone/>
                      </a:pPr>
                      <a:r>
                        <a:rPr lang="en-GB" sz="1600" b="1" kern="100">
                          <a:effectLst/>
                          <a:latin typeface="Arial" panose="020B0604020202020204" pitchFamily="34" charset="0"/>
                          <a:ea typeface="Aptos" panose="020B0004020202020204" pitchFamily="34" charset="0"/>
                          <a:cs typeface="Arial" panose="020B0604020202020204" pitchFamily="34" charset="0"/>
                        </a:rPr>
                        <a:t> </a:t>
                      </a:r>
                      <a:endParaRPr lang="en-ZA" sz="16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0412578"/>
                  </a:ext>
                </a:extLst>
              </a:tr>
              <a:tr h="5254845">
                <a:tc>
                  <a:txBody>
                    <a:bodyPr/>
                    <a:lstStyle/>
                    <a:p>
                      <a:pPr>
                        <a:lnSpc>
                          <a:spcPct val="100000"/>
                        </a:lnSpc>
                      </a:pPr>
                      <a:r>
                        <a:rPr lang="en-GB" sz="1600" kern="1200" dirty="0">
                          <a:solidFill>
                            <a:schemeClr val="tx1"/>
                          </a:solidFill>
                          <a:effectLst/>
                          <a:latin typeface="Arial" panose="020B0604020202020204" pitchFamily="34" charset="0"/>
                          <a:ea typeface="+mn-ea"/>
                          <a:cs typeface="Arial" panose="020B0604020202020204" pitchFamily="34" charset="0"/>
                        </a:rPr>
                        <a:t>Identify and analyse best practices in visa facilitation implemented by destinations competing with South Africa.</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just">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Typically, visa exemption had a positive influence on destination choice across all markets surveyed  in terms of destination choice and desire to travel to South Africa</a:t>
                      </a:r>
                    </a:p>
                    <a:p>
                      <a:pPr marL="0" lvl="0" indent="0" algn="just">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South Africa’s visa regime, in comparison to other destinations, positively influences the desire to travel to South Africa</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0000"/>
                        </a:lnSpc>
                        <a:buNone/>
                      </a:pPr>
                      <a:r>
                        <a:rPr lang="en-ZA" sz="1600" dirty="0">
                          <a:effectLst/>
                          <a:latin typeface="Arial" panose="020B0604020202020204" pitchFamily="34" charset="0"/>
                          <a:ea typeface="Times New Roman" panose="02020603050405020304" pitchFamily="18" charset="0"/>
                          <a:cs typeface="Arial" panose="020B0604020202020204" pitchFamily="34" charset="0"/>
                        </a:rPr>
                        <a:t>Benchmarking with other destination visa regimes</a:t>
                      </a:r>
                    </a:p>
                    <a:p>
                      <a:pPr marL="342900" lvl="0" indent="-342900" algn="just">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China = </a:t>
                      </a:r>
                      <a:r>
                        <a:rPr lang="en-GB" sz="1600" dirty="0">
                          <a:effectLst/>
                          <a:latin typeface="Arial" panose="020B0604020202020204" pitchFamily="34" charset="0"/>
                          <a:ea typeface="Times New Roman" panose="02020603050405020304" pitchFamily="18" charset="0"/>
                          <a:cs typeface="Arial" panose="020B0604020202020204" pitchFamily="34" charset="0"/>
                        </a:rPr>
                        <a:t>South Africa’s visa application process seems more</a:t>
                      </a:r>
                      <a:r>
                        <a:rPr lang="en-GB" sz="1600" i="1" dirty="0">
                          <a:effectLst/>
                          <a:latin typeface="Arial" panose="020B0604020202020204" pitchFamily="34" charset="0"/>
                          <a:ea typeface="Times New Roman" panose="02020603050405020304" pitchFamily="18" charset="0"/>
                          <a:cs typeface="Arial" panose="020B0604020202020204" pitchFamily="34" charset="0"/>
                        </a:rPr>
                        <a:t> </a:t>
                      </a:r>
                      <a:r>
                        <a:rPr lang="en-GB" sz="1600" dirty="0">
                          <a:effectLst/>
                          <a:latin typeface="Arial" panose="020B0604020202020204" pitchFamily="34" charset="0"/>
                          <a:ea typeface="Times New Roman" panose="02020603050405020304" pitchFamily="18" charset="0"/>
                          <a:cs typeface="Arial" panose="020B0604020202020204" pitchFamily="34" charset="0"/>
                        </a:rPr>
                        <a:t>lenient compared to other countries (visa easier to attain) and more reasonable in terms of availability/accessibility of required documentation during the visa application process </a:t>
                      </a:r>
                    </a:p>
                    <a:p>
                      <a:pPr marL="0" lvl="0" indent="0" algn="just">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India = </a:t>
                      </a:r>
                      <a:r>
                        <a:rPr lang="en-GB" sz="1600" dirty="0">
                          <a:effectLst/>
                          <a:latin typeface="Arial" panose="020B0604020202020204" pitchFamily="34" charset="0"/>
                          <a:ea typeface="Times New Roman" panose="02020603050405020304" pitchFamily="18" charset="0"/>
                          <a:cs typeface="Arial" panose="020B0604020202020204" pitchFamily="34" charset="0"/>
                        </a:rPr>
                        <a:t>South Africa’s visa application process seems more reasonable in terms of availability/accessibility of required documentation during the visa application process, and more affordable</a:t>
                      </a:r>
                    </a:p>
                    <a:p>
                      <a:pPr marL="0" lvl="0" indent="0" algn="just">
                        <a:lnSpc>
                          <a:spcPct val="100000"/>
                        </a:lnSpc>
                        <a:buFont typeface="Symbol" panose="05050102010706020507" pitchFamily="18" charset="2"/>
                        <a:buNone/>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Nigeria = </a:t>
                      </a:r>
                      <a:r>
                        <a:rPr lang="en-GB" sz="1600" dirty="0">
                          <a:effectLst/>
                          <a:latin typeface="Arial" panose="020B0604020202020204" pitchFamily="34" charset="0"/>
                          <a:ea typeface="Times New Roman" panose="02020603050405020304" pitchFamily="18" charset="0"/>
                          <a:cs typeface="Arial" panose="020B0604020202020204" pitchFamily="34" charset="0"/>
                        </a:rPr>
                        <a:t>South Africa’s visa application process seems more advanced in terms of technology that facilitates digital application processes and is more affordable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bl>
          </a:graphicData>
        </a:graphic>
      </p:graphicFrame>
    </p:spTree>
    <p:extLst>
      <p:ext uri="{BB962C8B-B14F-4D97-AF65-F5344CB8AC3E}">
        <p14:creationId xmlns:p14="http://schemas.microsoft.com/office/powerpoint/2010/main" val="310093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CCB02-CA24-BB6D-6B1E-A81A02DF1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B0261-EED1-70D9-6ABE-847B5E339540}"/>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70ED4130-CCB2-168B-DECA-E1DF6D38180D}"/>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4" name="Table 3">
            <a:extLst>
              <a:ext uri="{FF2B5EF4-FFF2-40B4-BE49-F238E27FC236}">
                <a16:creationId xmlns:a16="http://schemas.microsoft.com/office/drawing/2014/main" id="{076B8519-C898-B292-1C0C-54681FD77444}"/>
              </a:ext>
            </a:extLst>
          </p:cNvPr>
          <p:cNvGraphicFramePr>
            <a:graphicFrameLocks noGrp="1"/>
          </p:cNvGraphicFramePr>
          <p:nvPr>
            <p:extLst>
              <p:ext uri="{D42A27DB-BD31-4B8C-83A1-F6EECF244321}">
                <p14:modId xmlns:p14="http://schemas.microsoft.com/office/powerpoint/2010/main" val="3479118110"/>
              </p:ext>
            </p:extLst>
          </p:nvPr>
        </p:nvGraphicFramePr>
        <p:xfrm>
          <a:off x="536319" y="914400"/>
          <a:ext cx="11005824" cy="5720671"/>
        </p:xfrm>
        <a:graphic>
          <a:graphicData uri="http://schemas.openxmlformats.org/drawingml/2006/table">
            <a:tbl>
              <a:tblPr firstRow="1" firstCol="1" bandRow="1"/>
              <a:tblGrid>
                <a:gridCol w="2087611">
                  <a:extLst>
                    <a:ext uri="{9D8B030D-6E8A-4147-A177-3AD203B41FA5}">
                      <a16:colId xmlns:a16="http://schemas.microsoft.com/office/drawing/2014/main" val="2659329907"/>
                    </a:ext>
                  </a:extLst>
                </a:gridCol>
                <a:gridCol w="4432853">
                  <a:extLst>
                    <a:ext uri="{9D8B030D-6E8A-4147-A177-3AD203B41FA5}">
                      <a16:colId xmlns:a16="http://schemas.microsoft.com/office/drawing/2014/main" val="3709827652"/>
                    </a:ext>
                  </a:extLst>
                </a:gridCol>
                <a:gridCol w="4485360">
                  <a:extLst>
                    <a:ext uri="{9D8B030D-6E8A-4147-A177-3AD203B41FA5}">
                      <a16:colId xmlns:a16="http://schemas.microsoft.com/office/drawing/2014/main" val="3466796555"/>
                    </a:ext>
                  </a:extLst>
                </a:gridCol>
              </a:tblGrid>
              <a:tr h="222370">
                <a:tc>
                  <a:txBody>
                    <a:bodyPr/>
                    <a:lstStyle/>
                    <a:p>
                      <a:pPr algn="just">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just">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just">
                        <a:lnSpc>
                          <a:spcPct val="100000"/>
                        </a:lnSpc>
                        <a:spcAft>
                          <a:spcPts val="800"/>
                        </a:spcAft>
                        <a:buNone/>
                      </a:pPr>
                      <a:r>
                        <a:rPr lang="en-ZA" sz="14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Empirical</a:t>
                      </a:r>
                      <a:endParaRPr lang="en-ZA" sz="14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243456">
                <a:tc gridSpan="2">
                  <a:txBody>
                    <a:bodyPr/>
                    <a:lstStyle/>
                    <a:p>
                      <a:pPr algn="just">
                        <a:lnSpc>
                          <a:spcPct val="100000"/>
                        </a:lnSpc>
                        <a:spcAft>
                          <a:spcPts val="800"/>
                        </a:spcAft>
                        <a:buNone/>
                      </a:pPr>
                      <a:r>
                        <a:rPr lang="en-GB" sz="1400" b="1" kern="100" dirty="0">
                          <a:effectLst/>
                          <a:latin typeface="Arial" panose="020B0604020202020204" pitchFamily="34" charset="0"/>
                          <a:ea typeface="Aptos" panose="020B0004020202020204" pitchFamily="34" charset="0"/>
                          <a:cs typeface="Arial" panose="020B0604020202020204" pitchFamily="34" charset="0"/>
                        </a:rPr>
                        <a:t>Supply-oriented objectives were studied</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a:txBody>
                    <a:bodyPr/>
                    <a:lstStyle/>
                    <a:p>
                      <a:pPr algn="just">
                        <a:lnSpc>
                          <a:spcPct val="100000"/>
                        </a:lnSpc>
                        <a:spcAft>
                          <a:spcPts val="800"/>
                        </a:spcAft>
                        <a:buNone/>
                      </a:pPr>
                      <a:r>
                        <a:rPr lang="en-GB" sz="1400" b="1" kern="100">
                          <a:effectLst/>
                          <a:latin typeface="Arial" panose="020B0604020202020204" pitchFamily="34" charset="0"/>
                          <a:ea typeface="Aptos" panose="020B0004020202020204" pitchFamily="34" charset="0"/>
                          <a:cs typeface="Arial" panose="020B0604020202020204" pitchFamily="34" charset="0"/>
                        </a:rPr>
                        <a:t> </a:t>
                      </a:r>
                      <a:endParaRPr lang="en-ZA" sz="14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0412578"/>
                  </a:ext>
                </a:extLst>
              </a:tr>
              <a:tr h="5254845">
                <a:tc>
                  <a:txBody>
                    <a:bodyPr/>
                    <a:lstStyle/>
                    <a:p>
                      <a:pPr marR="73025" algn="just">
                        <a:lnSpc>
                          <a:spcPct val="100000"/>
                        </a:lnSpc>
                        <a:buNone/>
                        <a:tabLst>
                          <a:tab pos="30162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Assess</a:t>
                      </a:r>
                      <a:r>
                        <a:rPr lang="en-GB" sz="1400" spc="2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which</a:t>
                      </a:r>
                      <a:r>
                        <a:rPr lang="en-GB" sz="1400" spc="185"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visa</a:t>
                      </a:r>
                      <a:r>
                        <a:rPr lang="en-GB" sz="1400" spc="185"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category</a:t>
                      </a:r>
                      <a:r>
                        <a:rPr lang="en-GB" sz="1400" spc="2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is</a:t>
                      </a:r>
                      <a:r>
                        <a:rPr lang="en-GB" sz="1400" spc="2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the</a:t>
                      </a:r>
                      <a:r>
                        <a:rPr lang="en-GB" sz="1400" spc="2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most</a:t>
                      </a:r>
                      <a:r>
                        <a:rPr lang="en-GB" sz="1400" spc="195"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efficient</a:t>
                      </a:r>
                      <a:r>
                        <a:rPr lang="en-GB" sz="1400" spc="2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and</a:t>
                      </a:r>
                      <a:r>
                        <a:rPr lang="en-GB" sz="1400" spc="2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the</a:t>
                      </a:r>
                      <a:r>
                        <a:rPr lang="en-GB" sz="1400" spc="2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least</a:t>
                      </a:r>
                      <a:r>
                        <a:rPr lang="en-GB" sz="1400" spc="2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efficient</a:t>
                      </a:r>
                      <a:r>
                        <a:rPr lang="en-GB" sz="1400" spc="2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in</a:t>
                      </a:r>
                      <a:r>
                        <a:rPr lang="en-GB" sz="1400" spc="185"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facilitating</a:t>
                      </a:r>
                      <a:r>
                        <a:rPr lang="en-GB" sz="1400" spc="2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ease</a:t>
                      </a:r>
                      <a:r>
                        <a:rPr lang="en-GB" sz="1400" spc="2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of </a:t>
                      </a:r>
                      <a:r>
                        <a:rPr lang="en-GB" sz="1400" spc="-10" dirty="0">
                          <a:effectLst/>
                          <a:latin typeface="Arial" panose="020B0604020202020204" pitchFamily="34" charset="0"/>
                          <a:ea typeface="Times New Roman" panose="02020603050405020304" pitchFamily="18" charset="0"/>
                          <a:cs typeface="Arial" panose="020B0604020202020204" pitchFamily="34" charset="0"/>
                        </a:rPr>
                        <a:t>access.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just">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Using panel data of 194 origin countries travelling to 163 destination countries from 2016 to 2021, they show that visa restrictions reduce tourism flows by 52-63%</a:t>
                      </a:r>
                    </a:p>
                    <a:p>
                      <a:pPr marL="0" lvl="0" indent="0" algn="just">
                        <a:lnSpc>
                          <a:spcPct val="10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Flexible procedures, such as e-Visas and visas-on-arrival, reduce the negative effects</a:t>
                      </a:r>
                    </a:p>
                    <a:p>
                      <a:pPr marL="0" lvl="0" indent="0" algn="just">
                        <a:lnSpc>
                          <a:spcPct val="10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negative effects of visas are more pronounced in developing countries than in developed countries, and more flexible procedures reduce the effects for developing countries, although it is less effective than in developed countries</a:t>
                      </a:r>
                    </a:p>
                    <a:p>
                      <a:pPr marL="0" lvl="0" indent="0" algn="just">
                        <a:lnSpc>
                          <a:spcPct val="100000"/>
                        </a:lnSpc>
                        <a:buFont typeface="Symbol" panose="05050102010706020507" pitchFamily="18" charset="2"/>
                        <a:buNone/>
                      </a:pP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traditional visa has the greatest negative effect, regardless of estimation method. The results for the on-arrival visa are not conclusive but both the </a:t>
                      </a:r>
                      <a:r>
                        <a:rPr lang="en-GB"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eVisa</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ETA are therefore better alternatives to the traditional visa, showing no negative effects on tourism flows between the countries in the sample, which include South Africa and all our main tourism markets.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just">
                        <a:lnSpc>
                          <a:spcPct val="10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Effectiveness in the visa process is critical to visitors</a:t>
                      </a:r>
                    </a:p>
                    <a:p>
                      <a:pPr marL="0" lvl="0" indent="0" algn="just">
                        <a:lnSpc>
                          <a:spcPct val="10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More flexible and accessible visa types, such as the </a:t>
                      </a:r>
                      <a:r>
                        <a:rPr lang="en-ZA" sz="1400" dirty="0" err="1">
                          <a:effectLst/>
                          <a:latin typeface="Arial" panose="020B0604020202020204" pitchFamily="34" charset="0"/>
                          <a:ea typeface="Times New Roman" panose="02020603050405020304" pitchFamily="18" charset="0"/>
                          <a:cs typeface="Arial" panose="020B0604020202020204" pitchFamily="34" charset="0"/>
                        </a:rPr>
                        <a:t>eVisa</a:t>
                      </a:r>
                      <a:r>
                        <a:rPr lang="en-ZA" sz="1400" dirty="0">
                          <a:effectLst/>
                          <a:latin typeface="Arial" panose="020B0604020202020204" pitchFamily="34" charset="0"/>
                          <a:ea typeface="Times New Roman" panose="02020603050405020304" pitchFamily="18" charset="0"/>
                          <a:cs typeface="Arial" panose="020B0604020202020204" pitchFamily="34" charset="0"/>
                        </a:rPr>
                        <a:t> and electronic travel authorisation, do not show a negative effect on tourism flows</a:t>
                      </a:r>
                    </a:p>
                    <a:p>
                      <a:pPr marL="342900" lvl="0" indent="-342900" algn="just">
                        <a:lnSpc>
                          <a:spcPct val="100000"/>
                        </a:lnSpc>
                        <a:buFont typeface="Symbol" panose="05050102010706020507" pitchFamily="18" charset="2"/>
                        <a:buChar char=""/>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It is not the fact that a visa is needed to enter South Africa that leads tourists to reconsider, but the application process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bl>
          </a:graphicData>
        </a:graphic>
      </p:graphicFrame>
    </p:spTree>
    <p:extLst>
      <p:ext uri="{BB962C8B-B14F-4D97-AF65-F5344CB8AC3E}">
        <p14:creationId xmlns:p14="http://schemas.microsoft.com/office/powerpoint/2010/main" val="64305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3B9CB-BCF1-DF17-D236-77664EDC1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3C8D0-5807-15E9-E5E0-A002497DAFDE}"/>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46B06EBD-EEDC-9D66-ADCF-22F47D7F7432}"/>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4" name="Table 3">
            <a:extLst>
              <a:ext uri="{FF2B5EF4-FFF2-40B4-BE49-F238E27FC236}">
                <a16:creationId xmlns:a16="http://schemas.microsoft.com/office/drawing/2014/main" id="{86DFA2D8-8DBE-326D-0786-9A07014552EF}"/>
              </a:ext>
            </a:extLst>
          </p:cNvPr>
          <p:cNvGraphicFramePr>
            <a:graphicFrameLocks noGrp="1"/>
          </p:cNvGraphicFramePr>
          <p:nvPr>
            <p:extLst>
              <p:ext uri="{D42A27DB-BD31-4B8C-83A1-F6EECF244321}">
                <p14:modId xmlns:p14="http://schemas.microsoft.com/office/powerpoint/2010/main" val="3138461248"/>
              </p:ext>
            </p:extLst>
          </p:nvPr>
        </p:nvGraphicFramePr>
        <p:xfrm>
          <a:off x="593088" y="743923"/>
          <a:ext cx="11005824" cy="5845409"/>
        </p:xfrm>
        <a:graphic>
          <a:graphicData uri="http://schemas.openxmlformats.org/drawingml/2006/table">
            <a:tbl>
              <a:tblPr firstRow="1" firstCol="1" bandRow="1"/>
              <a:tblGrid>
                <a:gridCol w="1834925">
                  <a:extLst>
                    <a:ext uri="{9D8B030D-6E8A-4147-A177-3AD203B41FA5}">
                      <a16:colId xmlns:a16="http://schemas.microsoft.com/office/drawing/2014/main" val="2659329907"/>
                    </a:ext>
                  </a:extLst>
                </a:gridCol>
                <a:gridCol w="5525437">
                  <a:extLst>
                    <a:ext uri="{9D8B030D-6E8A-4147-A177-3AD203B41FA5}">
                      <a16:colId xmlns:a16="http://schemas.microsoft.com/office/drawing/2014/main" val="2216051611"/>
                    </a:ext>
                  </a:extLst>
                </a:gridCol>
                <a:gridCol w="3645462">
                  <a:extLst>
                    <a:ext uri="{9D8B030D-6E8A-4147-A177-3AD203B41FA5}">
                      <a16:colId xmlns:a16="http://schemas.microsoft.com/office/drawing/2014/main" val="3466796555"/>
                    </a:ext>
                  </a:extLst>
                </a:gridCol>
              </a:tblGrid>
              <a:tr h="165131">
                <a:tc>
                  <a:txBody>
                    <a:bodyPr/>
                    <a:lstStyle/>
                    <a:p>
                      <a:pPr algn="l">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l">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1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l">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165131">
                <a:tc gridSpan="2">
                  <a:txBody>
                    <a:bodyPr/>
                    <a:lstStyle/>
                    <a:p>
                      <a:pPr algn="l">
                        <a:lnSpc>
                          <a:spcPct val="100000"/>
                        </a:lnSpc>
                        <a:spcAft>
                          <a:spcPts val="800"/>
                        </a:spcAft>
                        <a:buNone/>
                      </a:pPr>
                      <a:r>
                        <a:rPr lang="en-GB" sz="1400" b="1" kern="100" dirty="0">
                          <a:effectLst/>
                          <a:latin typeface="Arial" panose="020B0604020202020204" pitchFamily="34" charset="0"/>
                          <a:ea typeface="Aptos" panose="020B0004020202020204" pitchFamily="34" charset="0"/>
                          <a:cs typeface="Arial" panose="020B0604020202020204" pitchFamily="34" charset="0"/>
                        </a:rPr>
                        <a:t>Supply-oriented objectives were studied</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a:txBody>
                    <a:bodyPr/>
                    <a:lstStyle/>
                    <a:p>
                      <a:pPr algn="l">
                        <a:lnSpc>
                          <a:spcPct val="100000"/>
                        </a:lnSpc>
                        <a:spcAft>
                          <a:spcPts val="800"/>
                        </a:spcAft>
                        <a:buNone/>
                      </a:pPr>
                      <a:r>
                        <a:rPr lang="en-GB" sz="1400" b="1" kern="100">
                          <a:effectLst/>
                          <a:latin typeface="Arial" panose="020B0604020202020204" pitchFamily="34" charset="0"/>
                          <a:ea typeface="Aptos" panose="020B0004020202020204" pitchFamily="34" charset="0"/>
                          <a:cs typeface="Arial" panose="020B0604020202020204" pitchFamily="34" charset="0"/>
                        </a:rPr>
                        <a:t> </a:t>
                      </a:r>
                      <a:endParaRPr lang="en-ZA" sz="14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0412578"/>
                  </a:ext>
                </a:extLst>
              </a:tr>
              <a:tr h="5418689">
                <a:tc>
                  <a:txBody>
                    <a:bodyPr/>
                    <a:lstStyle/>
                    <a:p>
                      <a:pPr algn="l"/>
                      <a:r>
                        <a:rPr lang="en-GB" sz="1400" kern="1200" dirty="0">
                          <a:solidFill>
                            <a:schemeClr val="tx1"/>
                          </a:solidFill>
                          <a:effectLst/>
                          <a:latin typeface="Arial" panose="020B0604020202020204" pitchFamily="34" charset="0"/>
                          <a:ea typeface="+mn-ea"/>
                          <a:cs typeface="Arial" panose="020B0604020202020204" pitchFamily="34" charset="0"/>
                        </a:rPr>
                        <a:t>Determine how other visa regimes have modernised visa systems using technology.</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lvl="0" indent="0" algn="l">
                        <a:lnSpc>
                          <a:spcPct val="150000"/>
                        </a:lnSpc>
                        <a:buFont typeface="Symbol" panose="05050102010706020507" pitchFamily="18" charset="2"/>
                        <a:buNone/>
                      </a:pPr>
                      <a:r>
                        <a:rPr lang="en-ZA" sz="1400" b="1" dirty="0">
                          <a:effectLst/>
                          <a:latin typeface="Arial" panose="020B0604020202020204" pitchFamily="34" charset="0"/>
                          <a:ea typeface="Times New Roman" panose="02020603050405020304" pitchFamily="18" charset="0"/>
                          <a:cs typeface="Arial" panose="020B0604020202020204" pitchFamily="34" charset="0"/>
                        </a:rPr>
                        <a:t>European Union: </a:t>
                      </a:r>
                    </a:p>
                    <a:p>
                      <a:pPr marL="342900" lvl="0" indent="-342900" algn="l">
                        <a:lnSpc>
                          <a:spcPct val="15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In the European Union, an Entry/Exit system (EES) replaced manual passport stamping – entry and exit are digitised using biometric information</a:t>
                      </a:r>
                    </a:p>
                    <a:p>
                      <a:pPr marL="342900" lvl="0" indent="-342900" algn="l">
                        <a:lnSpc>
                          <a:spcPct val="15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VIS (Visa Information System) stores biometric and visa-related data, which streamlines border checks and reduces fraud</a:t>
                      </a:r>
                    </a:p>
                    <a:p>
                      <a:pPr marL="342900" lvl="0" indent="-342900" algn="l">
                        <a:lnSpc>
                          <a:spcPct val="15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European Travel Information and Authorisation System will require visa-exempt travellers to obtain pre-travel authorisation line – this facilitates early screening.</a:t>
                      </a:r>
                    </a:p>
                    <a:p>
                      <a:pPr marL="0" lvl="0" indent="0" algn="l">
                        <a:lnSpc>
                          <a:spcPct val="150000"/>
                        </a:lnSpc>
                        <a:buFont typeface="Symbol" panose="05050102010706020507" pitchFamily="18" charset="2"/>
                        <a:buNone/>
                      </a:pPr>
                      <a:r>
                        <a:rPr lang="en-ZA" sz="1400" b="1" dirty="0">
                          <a:effectLst/>
                          <a:latin typeface="Arial" panose="020B0604020202020204" pitchFamily="34" charset="0"/>
                          <a:ea typeface="Times New Roman" panose="02020603050405020304" pitchFamily="18" charset="0"/>
                          <a:cs typeface="Arial" panose="020B0604020202020204" pitchFamily="34" charset="0"/>
                        </a:rPr>
                        <a:t>US:</a:t>
                      </a:r>
                    </a:p>
                    <a:p>
                      <a:pPr marL="342900" lvl="0" indent="-342900" algn="l">
                        <a:lnSpc>
                          <a:spcPct val="150000"/>
                        </a:lnSpc>
                        <a:buFont typeface="Symbol" panose="05050102010706020507" pitchFamily="18" charset="2"/>
                        <a:buChar char=""/>
                      </a:pPr>
                      <a:r>
                        <a:rPr lang="en-ZA" sz="1400" dirty="0" err="1">
                          <a:effectLst/>
                          <a:latin typeface="Arial" panose="020B0604020202020204" pitchFamily="34" charset="0"/>
                          <a:ea typeface="Times New Roman" panose="02020603050405020304" pitchFamily="18" charset="0"/>
                          <a:cs typeface="Arial" panose="020B0604020202020204" pitchFamily="34" charset="0"/>
                        </a:rPr>
                        <a:t>eVisas</a:t>
                      </a:r>
                      <a:r>
                        <a:rPr lang="en-ZA" sz="1400" dirty="0">
                          <a:effectLst/>
                          <a:latin typeface="Arial" panose="020B0604020202020204" pitchFamily="34" charset="0"/>
                          <a:ea typeface="Times New Roman" panose="02020603050405020304" pitchFamily="18" charset="0"/>
                          <a:cs typeface="Arial" panose="020B0604020202020204" pitchFamily="34" charset="0"/>
                        </a:rPr>
                        <a:t> are being used in the US, thus largely electronic, allowing for online submissions, secure digital payments, and remote document uploads, which reduces processing time and in-person requirements</a:t>
                      </a:r>
                    </a:p>
                    <a:p>
                      <a:pPr marL="342900" lvl="0" indent="-342900" algn="l">
                        <a:lnSpc>
                          <a:spcPct val="15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Digital facial photos are being used as well as electronic fingerprints</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UK:</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ePassport Gates – automated barriers that use facial recognition to match the traveller’s biometric passport chip data.</a:t>
                      </a:r>
                    </a:p>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France:</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Automated Border Gates – self-service gates verifying identity through facial recognition</a:t>
                      </a:r>
                    </a:p>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Australia: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Australia pioneered e-visas, and since 2015, all visas are    issued electronically, linked to the traveller’s passport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5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5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5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5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5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l">
                        <a:lnSpc>
                          <a:spcPct val="15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bl>
          </a:graphicData>
        </a:graphic>
      </p:graphicFrame>
    </p:spTree>
    <p:extLst>
      <p:ext uri="{BB962C8B-B14F-4D97-AF65-F5344CB8AC3E}">
        <p14:creationId xmlns:p14="http://schemas.microsoft.com/office/powerpoint/2010/main" val="92192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4FC3-C022-9463-B924-1D3647072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EBC65-C3EC-72C2-97F5-430FDEF75990}"/>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9F9B4CCA-6C68-F6DC-6DC1-1FC3813BC625}"/>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4" name="Table 3">
            <a:extLst>
              <a:ext uri="{FF2B5EF4-FFF2-40B4-BE49-F238E27FC236}">
                <a16:creationId xmlns:a16="http://schemas.microsoft.com/office/drawing/2014/main" id="{6733C5E1-3FCC-DC37-0D62-E2C674F09DBA}"/>
              </a:ext>
            </a:extLst>
          </p:cNvPr>
          <p:cNvGraphicFramePr>
            <a:graphicFrameLocks noGrp="1"/>
          </p:cNvGraphicFramePr>
          <p:nvPr>
            <p:extLst>
              <p:ext uri="{D42A27DB-BD31-4B8C-83A1-F6EECF244321}">
                <p14:modId xmlns:p14="http://schemas.microsoft.com/office/powerpoint/2010/main" val="41003095"/>
              </p:ext>
            </p:extLst>
          </p:nvPr>
        </p:nvGraphicFramePr>
        <p:xfrm>
          <a:off x="536319" y="914400"/>
          <a:ext cx="11005824" cy="5595477"/>
        </p:xfrm>
        <a:graphic>
          <a:graphicData uri="http://schemas.openxmlformats.org/drawingml/2006/table">
            <a:tbl>
              <a:tblPr firstRow="1" firstCol="1" bandRow="1"/>
              <a:tblGrid>
                <a:gridCol w="1988220">
                  <a:extLst>
                    <a:ext uri="{9D8B030D-6E8A-4147-A177-3AD203B41FA5}">
                      <a16:colId xmlns:a16="http://schemas.microsoft.com/office/drawing/2014/main" val="2659329907"/>
                    </a:ext>
                  </a:extLst>
                </a:gridCol>
                <a:gridCol w="4880113">
                  <a:extLst>
                    <a:ext uri="{9D8B030D-6E8A-4147-A177-3AD203B41FA5}">
                      <a16:colId xmlns:a16="http://schemas.microsoft.com/office/drawing/2014/main" val="3550815277"/>
                    </a:ext>
                  </a:extLst>
                </a:gridCol>
                <a:gridCol w="4137491">
                  <a:extLst>
                    <a:ext uri="{9D8B030D-6E8A-4147-A177-3AD203B41FA5}">
                      <a16:colId xmlns:a16="http://schemas.microsoft.com/office/drawing/2014/main" val="3466796555"/>
                    </a:ext>
                  </a:extLst>
                </a:gridCol>
              </a:tblGrid>
              <a:tr h="199363">
                <a:tc>
                  <a:txBody>
                    <a:bodyPr/>
                    <a:lstStyle/>
                    <a:p>
                      <a:pPr algn="l">
                        <a:lnSpc>
                          <a:spcPct val="100000"/>
                        </a:lnSpc>
                        <a:spcAft>
                          <a:spcPts val="800"/>
                        </a:spcAft>
                        <a:buNone/>
                      </a:pPr>
                      <a:r>
                        <a:rPr lang="en-ZA" sz="18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8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l">
                        <a:lnSpc>
                          <a:spcPct val="100000"/>
                        </a:lnSpc>
                        <a:spcAft>
                          <a:spcPts val="800"/>
                        </a:spcAft>
                        <a:buNone/>
                      </a:pPr>
                      <a:r>
                        <a:rPr lang="en-ZA" sz="18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8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l">
                        <a:lnSpc>
                          <a:spcPct val="100000"/>
                        </a:lnSpc>
                        <a:spcAft>
                          <a:spcPts val="800"/>
                        </a:spcAft>
                        <a:buNone/>
                      </a:pPr>
                      <a:r>
                        <a:rPr lang="en-ZA" sz="18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8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199363">
                <a:tc gridSpan="2">
                  <a:txBody>
                    <a:bodyPr/>
                    <a:lstStyle/>
                    <a:p>
                      <a:pPr algn="l">
                        <a:lnSpc>
                          <a:spcPct val="100000"/>
                        </a:lnSpc>
                        <a:spcAft>
                          <a:spcPts val="800"/>
                        </a:spcAft>
                        <a:buNone/>
                      </a:pPr>
                      <a:r>
                        <a:rPr lang="en-GB" sz="1800" b="1" kern="100" dirty="0">
                          <a:effectLst/>
                          <a:latin typeface="Arial" panose="020B0604020202020204" pitchFamily="34" charset="0"/>
                          <a:ea typeface="Aptos" panose="020B0004020202020204" pitchFamily="34" charset="0"/>
                          <a:cs typeface="Arial" panose="020B0604020202020204" pitchFamily="34" charset="0"/>
                        </a:rPr>
                        <a:t>Supply-oriented objectives were studied</a:t>
                      </a:r>
                      <a:endParaRPr lang="en-ZA" sz="18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a:txBody>
                    <a:bodyPr/>
                    <a:lstStyle/>
                    <a:p>
                      <a:pPr algn="l">
                        <a:lnSpc>
                          <a:spcPct val="100000"/>
                        </a:lnSpc>
                        <a:spcAft>
                          <a:spcPts val="800"/>
                        </a:spcAft>
                        <a:buNone/>
                      </a:pPr>
                      <a:r>
                        <a:rPr lang="en-GB" sz="1800" b="1" kern="100">
                          <a:effectLst/>
                          <a:latin typeface="Arial" panose="020B0604020202020204" pitchFamily="34" charset="0"/>
                          <a:ea typeface="Aptos" panose="020B0004020202020204" pitchFamily="34" charset="0"/>
                          <a:cs typeface="Arial" panose="020B0604020202020204" pitchFamily="34" charset="0"/>
                        </a:rPr>
                        <a:t> </a:t>
                      </a:r>
                      <a:endParaRPr lang="en-ZA" sz="18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0412578"/>
                  </a:ext>
                </a:extLst>
              </a:tr>
              <a:tr h="5046837">
                <a:tc>
                  <a:txBody>
                    <a:bodyPr/>
                    <a:lstStyle/>
                    <a:p>
                      <a:pPr algn="l">
                        <a:lnSpc>
                          <a:spcPct val="150000"/>
                        </a:lnSpc>
                        <a:buNone/>
                        <a:tabLst>
                          <a:tab pos="301625" algn="l"/>
                        </a:tabLst>
                      </a:pP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Assess</a:t>
                      </a:r>
                      <a:r>
                        <a:rPr lang="en-GB" sz="1800" spc="-25"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the</a:t>
                      </a:r>
                      <a:r>
                        <a:rPr lang="en-GB" sz="1800" spc="-2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efficacy of</a:t>
                      </a:r>
                      <a:r>
                        <a:rPr lang="en-GB" sz="1800" spc="-25"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the</a:t>
                      </a:r>
                      <a:r>
                        <a:rPr lang="en-GB" sz="1800" spc="-2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regional</a:t>
                      </a:r>
                      <a:r>
                        <a:rPr lang="en-GB" sz="1800" spc="-5"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visa</a:t>
                      </a:r>
                      <a:r>
                        <a:rPr lang="en-GB" sz="1800" spc="-2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approach</a:t>
                      </a:r>
                      <a:r>
                        <a:rPr lang="en-GB" sz="1800" spc="-2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in</a:t>
                      </a:r>
                      <a:r>
                        <a:rPr lang="en-GB" sz="1800" spc="-15"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promoting</a:t>
                      </a:r>
                      <a:r>
                        <a:rPr lang="en-GB" sz="1800" spc="-2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800" dirty="0">
                          <a:effectLst/>
                          <a:latin typeface="Arial Narrow" panose="020B0606020202030204" pitchFamily="34" charset="0"/>
                          <a:ea typeface="Times New Roman" panose="02020603050405020304" pitchFamily="18" charset="0"/>
                          <a:cs typeface="Times New Roman" panose="02020603050405020304" pitchFamily="18" charset="0"/>
                        </a:rPr>
                        <a:t>regional</a:t>
                      </a:r>
                      <a:r>
                        <a:rPr lang="en-GB" sz="1800" spc="-5"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800" spc="-10" dirty="0">
                          <a:effectLst/>
                          <a:latin typeface="Arial Narrow" panose="020B0606020202030204" pitchFamily="34" charset="0"/>
                          <a:ea typeface="Times New Roman" panose="02020603050405020304" pitchFamily="18" charset="0"/>
                          <a:cs typeface="Times New Roman" panose="02020603050405020304" pitchFamily="18" charset="0"/>
                        </a:rPr>
                        <a:t>tourism.</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50000"/>
                        </a:lnSpc>
                        <a:buFont typeface="Symbol" panose="05050102010706020507" pitchFamily="18" charset="2"/>
                        <a:buChar char=""/>
                      </a:pPr>
                      <a:r>
                        <a:rPr lang="en-GB" sz="1800" dirty="0">
                          <a:effectLst/>
                          <a:latin typeface="Arial Narrow" panose="020B0606020202030204" pitchFamily="34" charset="0"/>
                          <a:ea typeface="Times New Roman" panose="02020603050405020304" pitchFamily="18" charset="0"/>
                          <a:cs typeface="Arial" panose="020B0604020202020204" pitchFamily="34" charset="0"/>
                        </a:rPr>
                        <a:t>Africans can travel visa-free or obtain a visa on arrival in only 54% of other African nations, hence intra-Africa travel still has some limitations</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p>
                      <a:pPr marL="342900" lvl="0" indent="-342900" algn="l">
                        <a:lnSpc>
                          <a:spcPct val="150000"/>
                        </a:lnSpc>
                        <a:buFont typeface="Symbol" panose="05050102010706020507" pitchFamily="18" charset="2"/>
                        <a:buChar char=""/>
                      </a:pPr>
                      <a:r>
                        <a:rPr lang="en-GB" sz="1800" dirty="0">
                          <a:effectLst/>
                          <a:latin typeface="Arial Narrow" panose="020B0606020202030204" pitchFamily="34" charset="0"/>
                          <a:ea typeface="Times New Roman" panose="02020603050405020304" pitchFamily="18" charset="0"/>
                          <a:cs typeface="Arial" panose="020B0604020202020204" pitchFamily="34" charset="0"/>
                        </a:rPr>
                        <a:t>Multilateral visa systems (MVS) - an agreement between multiple countries where citizens from participating nations can travel to each other's territories with a single visa</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p>
                      <a:pPr marL="342900" lvl="0" indent="-342900" algn="l">
                        <a:lnSpc>
                          <a:spcPct val="150000"/>
                        </a:lnSpc>
                        <a:buFont typeface="Symbol" panose="05050102010706020507" pitchFamily="18" charset="2"/>
                        <a:buChar char=""/>
                      </a:pPr>
                      <a:r>
                        <a:rPr lang="en-ZA" sz="1800" dirty="0">
                          <a:effectLst/>
                          <a:latin typeface="Arial Narrow" panose="020B0606020202030204" pitchFamily="34" charset="0"/>
                          <a:ea typeface="Times New Roman" panose="02020603050405020304" pitchFamily="18" charset="0"/>
                          <a:cs typeface="Arial" panose="020B0604020202020204" pitchFamily="34" charset="0"/>
                        </a:rPr>
                        <a:t>Regional competitors such as Angola, Botswana, Namibia, Zambia, and Zimbabwe have expanded a Schengen-style single visa, enhancing tourism by allowing easier cross-border travel within these nations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MVSs have become critical to regional tourism development, with significant implications for tourism demand (</a:t>
                      </a:r>
                      <a:r>
                        <a:rPr kumimoji="0" lang="en-GB" sz="1800" b="0" i="0" u="none" strike="noStrike" kern="1200" cap="none" spc="0" normalizeH="0" baseline="0" noProof="0" dirty="0" err="1">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e.g</a:t>
                      </a: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 intra-regional tourism in the Schengen region in Europe)</a:t>
                      </a:r>
                      <a:endPar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Consider eliminating the requirement for a visa for applicants who already hold residency (but not citizenship) in another SADC state</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bl>
          </a:graphicData>
        </a:graphic>
      </p:graphicFrame>
    </p:spTree>
    <p:extLst>
      <p:ext uri="{BB962C8B-B14F-4D97-AF65-F5344CB8AC3E}">
        <p14:creationId xmlns:p14="http://schemas.microsoft.com/office/powerpoint/2010/main" val="133596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A2D38-B340-25D9-078C-692FA3FC4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1BDF7-5487-01C2-B5C6-44BB05FFC437}"/>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92E22007-77C9-53FF-C6C5-5C70743CC237}"/>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4" name="Table 3">
            <a:extLst>
              <a:ext uri="{FF2B5EF4-FFF2-40B4-BE49-F238E27FC236}">
                <a16:creationId xmlns:a16="http://schemas.microsoft.com/office/drawing/2014/main" id="{2A68EBD3-1D92-EC37-5237-4A8A0C7D9B01}"/>
              </a:ext>
            </a:extLst>
          </p:cNvPr>
          <p:cNvGraphicFramePr>
            <a:graphicFrameLocks noGrp="1"/>
          </p:cNvGraphicFramePr>
          <p:nvPr>
            <p:extLst>
              <p:ext uri="{D42A27DB-BD31-4B8C-83A1-F6EECF244321}">
                <p14:modId xmlns:p14="http://schemas.microsoft.com/office/powerpoint/2010/main" val="3743955625"/>
              </p:ext>
            </p:extLst>
          </p:nvPr>
        </p:nvGraphicFramePr>
        <p:xfrm>
          <a:off x="536319" y="1102361"/>
          <a:ext cx="9840580" cy="3654361"/>
        </p:xfrm>
        <a:graphic>
          <a:graphicData uri="http://schemas.openxmlformats.org/drawingml/2006/table">
            <a:tbl>
              <a:tblPr firstRow="1" firstCol="1" bandRow="1"/>
              <a:tblGrid>
                <a:gridCol w="2998010">
                  <a:extLst>
                    <a:ext uri="{9D8B030D-6E8A-4147-A177-3AD203B41FA5}">
                      <a16:colId xmlns:a16="http://schemas.microsoft.com/office/drawing/2014/main" val="2659329907"/>
                    </a:ext>
                  </a:extLst>
                </a:gridCol>
                <a:gridCol w="6842570">
                  <a:extLst>
                    <a:ext uri="{9D8B030D-6E8A-4147-A177-3AD203B41FA5}">
                      <a16:colId xmlns:a16="http://schemas.microsoft.com/office/drawing/2014/main" val="3217537579"/>
                    </a:ext>
                  </a:extLst>
                </a:gridCol>
              </a:tblGrid>
              <a:tr h="0">
                <a:tc>
                  <a:txBody>
                    <a:bodyPr/>
                    <a:lstStyle/>
                    <a:p>
                      <a:pPr algn="just">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just">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149536">
                <a:tc gridSpan="2">
                  <a:txBody>
                    <a:bodyPr/>
                    <a:lstStyle/>
                    <a:p>
                      <a:pPr algn="just">
                        <a:lnSpc>
                          <a:spcPct val="100000"/>
                        </a:lnSpc>
                        <a:spcAft>
                          <a:spcPts val="800"/>
                        </a:spcAft>
                        <a:buNone/>
                      </a:pPr>
                      <a:r>
                        <a:rPr lang="en-GB" sz="1400" b="1" kern="100" dirty="0">
                          <a:effectLst/>
                          <a:latin typeface="Arial" panose="020B0604020202020204" pitchFamily="34" charset="0"/>
                          <a:ea typeface="Aptos" panose="020B0004020202020204" pitchFamily="34" charset="0"/>
                          <a:cs typeface="Arial" panose="020B0604020202020204" pitchFamily="34" charset="0"/>
                        </a:rPr>
                        <a:t>Supply-oriented objectives were studied</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extLst>
                  <a:ext uri="{0D108BD9-81ED-4DB2-BD59-A6C34878D82A}">
                    <a16:rowId xmlns:a16="http://schemas.microsoft.com/office/drawing/2014/main" val="2870412578"/>
                  </a:ext>
                </a:extLst>
              </a:tr>
              <a:tr h="3227641">
                <a:tc>
                  <a:txBody>
                    <a:bodyPr/>
                    <a:lstStyle/>
                    <a:p>
                      <a:pPr algn="just">
                        <a:lnSpc>
                          <a:spcPct val="100000"/>
                        </a:lnSpc>
                        <a:buNone/>
                        <a:tabLst>
                          <a:tab pos="30162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Assess</a:t>
                      </a:r>
                      <a:r>
                        <a:rPr lang="en-GB" sz="1400" spc="-35"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the</a:t>
                      </a:r>
                      <a:r>
                        <a:rPr lang="en-GB" sz="1400" spc="-2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acceptable</a:t>
                      </a:r>
                      <a:r>
                        <a:rPr lang="en-GB" sz="1400" spc="-2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turnaround</a:t>
                      </a:r>
                      <a:r>
                        <a:rPr lang="en-GB" sz="1400" spc="-2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times</a:t>
                      </a:r>
                      <a:r>
                        <a:rPr lang="en-GB" sz="1400" spc="-5"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for</a:t>
                      </a:r>
                      <a:r>
                        <a:rPr lang="en-GB" sz="1400" spc="-2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visa</a:t>
                      </a:r>
                      <a:r>
                        <a:rPr lang="en-GB" sz="1400" spc="-2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processing</a:t>
                      </a:r>
                      <a:r>
                        <a:rPr lang="en-GB" sz="1400" spc="-2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by</a:t>
                      </a:r>
                      <a:r>
                        <a:rPr lang="en-GB" sz="1400" spc="-5"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the</a:t>
                      </a:r>
                      <a:r>
                        <a:rPr lang="en-GB" sz="1400" spc="-2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visa</a:t>
                      </a:r>
                      <a:r>
                        <a:rPr lang="en-GB" sz="1400" spc="-2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regimes</a:t>
                      </a:r>
                      <a:r>
                        <a:rPr lang="en-GB" sz="1400" spc="-5"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being</a:t>
                      </a:r>
                      <a:r>
                        <a:rPr lang="en-GB" sz="1400" spc="-15" dirty="0">
                          <a:effectLst/>
                          <a:latin typeface="Arial" panose="020B0604020202020204" pitchFamily="34" charset="0"/>
                          <a:ea typeface="Times New Roman" panose="02020603050405020304" pitchFamily="18" charset="0"/>
                          <a:cs typeface="Arial" panose="020B0604020202020204" pitchFamily="34" charset="0"/>
                        </a:rPr>
                        <a:t> </a:t>
                      </a:r>
                      <a:r>
                        <a:rPr lang="en-GB" sz="1400" spc="-10" dirty="0">
                          <a:effectLst/>
                          <a:latin typeface="Arial" panose="020B0604020202020204" pitchFamily="34" charset="0"/>
                          <a:ea typeface="Times New Roman" panose="02020603050405020304" pitchFamily="18" charset="0"/>
                          <a:cs typeface="Arial" panose="020B0604020202020204" pitchFamily="34" charset="0"/>
                        </a:rPr>
                        <a:t>studied.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just">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Inefficiencies in the South African e-visa system indicate that in the first year of its launch, only 49% of the visa applications submitted were processed, with a 93% rejection rate primarily due to the expired timelines for the travel period applied for (WCDEDT, 2024). </a:t>
                      </a:r>
                    </a:p>
                    <a:p>
                      <a:pPr marL="0" lvl="0" indent="0" algn="just">
                        <a:lnSpc>
                          <a:spcPct val="100000"/>
                        </a:lnSpc>
                        <a:buFont typeface="Symbol" panose="05050102010706020507" pitchFamily="18" charset="2"/>
                        <a:buNone/>
                      </a:pP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The average acceptable standard processing time is between 15 and 21 days from submission, but electronic visas are issued within minutes.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bl>
          </a:graphicData>
        </a:graphic>
      </p:graphicFrame>
    </p:spTree>
    <p:extLst>
      <p:ext uri="{BB962C8B-B14F-4D97-AF65-F5344CB8AC3E}">
        <p14:creationId xmlns:p14="http://schemas.microsoft.com/office/powerpoint/2010/main" val="896925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68065-6025-A33A-406F-B607B1BE3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E2C96-53D7-48BF-AC27-6C9FD135E183}"/>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E2AF28F0-88BD-B333-B852-DD2A1B266F31}"/>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4" name="Table 3">
            <a:extLst>
              <a:ext uri="{FF2B5EF4-FFF2-40B4-BE49-F238E27FC236}">
                <a16:creationId xmlns:a16="http://schemas.microsoft.com/office/drawing/2014/main" id="{F9B8397E-CE73-DD16-2D41-3A2B57977AE6}"/>
              </a:ext>
            </a:extLst>
          </p:cNvPr>
          <p:cNvGraphicFramePr>
            <a:graphicFrameLocks noGrp="1"/>
          </p:cNvGraphicFramePr>
          <p:nvPr>
            <p:extLst>
              <p:ext uri="{D42A27DB-BD31-4B8C-83A1-F6EECF244321}">
                <p14:modId xmlns:p14="http://schemas.microsoft.com/office/powerpoint/2010/main" val="898500289"/>
              </p:ext>
            </p:extLst>
          </p:nvPr>
        </p:nvGraphicFramePr>
        <p:xfrm>
          <a:off x="536319" y="914400"/>
          <a:ext cx="10662512" cy="5721055"/>
        </p:xfrm>
        <a:graphic>
          <a:graphicData uri="http://schemas.openxmlformats.org/drawingml/2006/table">
            <a:tbl>
              <a:tblPr firstRow="1" firstCol="1" bandRow="1"/>
              <a:tblGrid>
                <a:gridCol w="3177488">
                  <a:extLst>
                    <a:ext uri="{9D8B030D-6E8A-4147-A177-3AD203B41FA5}">
                      <a16:colId xmlns:a16="http://schemas.microsoft.com/office/drawing/2014/main" val="2659329907"/>
                    </a:ext>
                  </a:extLst>
                </a:gridCol>
                <a:gridCol w="7485024">
                  <a:extLst>
                    <a:ext uri="{9D8B030D-6E8A-4147-A177-3AD203B41FA5}">
                      <a16:colId xmlns:a16="http://schemas.microsoft.com/office/drawing/2014/main" val="3905548217"/>
                    </a:ext>
                  </a:extLst>
                </a:gridCol>
              </a:tblGrid>
              <a:tr h="222370">
                <a:tc>
                  <a:txBody>
                    <a:bodyPr/>
                    <a:lstStyle/>
                    <a:p>
                      <a:pPr algn="just">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just">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243456">
                <a:tc gridSpan="2">
                  <a:txBody>
                    <a:bodyPr/>
                    <a:lstStyle/>
                    <a:p>
                      <a:pPr algn="just">
                        <a:lnSpc>
                          <a:spcPct val="100000"/>
                        </a:lnSpc>
                        <a:spcAft>
                          <a:spcPts val="800"/>
                        </a:spcAft>
                        <a:buNone/>
                      </a:pPr>
                      <a:r>
                        <a:rPr lang="en-GB" sz="1600" b="1" kern="100" dirty="0">
                          <a:effectLst/>
                          <a:latin typeface="Arial" panose="020B0604020202020204" pitchFamily="34" charset="0"/>
                          <a:ea typeface="Aptos" panose="020B0004020202020204" pitchFamily="34" charset="0"/>
                          <a:cs typeface="Arial" panose="020B0604020202020204" pitchFamily="34" charset="0"/>
                        </a:rPr>
                        <a:t>Supply-oriented objectives were studied</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extLst>
                  <a:ext uri="{0D108BD9-81ED-4DB2-BD59-A6C34878D82A}">
                    <a16:rowId xmlns:a16="http://schemas.microsoft.com/office/drawing/2014/main" val="2870412578"/>
                  </a:ext>
                </a:extLst>
              </a:tr>
              <a:tr h="5254845">
                <a:tc>
                  <a:txBody>
                    <a:bodyPr/>
                    <a:lstStyle/>
                    <a:p>
                      <a:pPr algn="just">
                        <a:lnSpc>
                          <a:spcPct val="100000"/>
                        </a:lnSpc>
                        <a:buNone/>
                        <a:tabLst>
                          <a:tab pos="301625"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Other findings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lvl="0" indent="0" algn="just">
                        <a:lnSpc>
                          <a:spcPct val="100000"/>
                        </a:lnSpc>
                        <a:buFont typeface="Symbol" panose="05050102010706020507" pitchFamily="18" charset="2"/>
                        <a:buNone/>
                      </a:pPr>
                      <a:r>
                        <a:rPr lang="en-GB" sz="1600" dirty="0">
                          <a:effectLst/>
                          <a:latin typeface="Arial" panose="020B0604020202020204" pitchFamily="34" charset="0"/>
                          <a:ea typeface="Times New Roman" panose="02020603050405020304" pitchFamily="18" charset="0"/>
                          <a:cs typeface="Arial" panose="020B0604020202020204" pitchFamily="34" charset="0"/>
                        </a:rPr>
                        <a:t>Challenges associated with South African visa processing (WC-DEDT, 2024:6):</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Ineffective process characterised by a long and complex application process</a:t>
                      </a:r>
                    </a:p>
                    <a:p>
                      <a:pPr marL="0" lvl="0" indent="0" algn="just">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Lack of standardisation of processing times</a:t>
                      </a:r>
                    </a:p>
                    <a:p>
                      <a:pPr marL="0" lvl="0" indent="0" algn="just">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Absence of recourse or effective escalation mechanisms </a:t>
                      </a:r>
                    </a:p>
                    <a:p>
                      <a:pPr marL="0" lvl="0" indent="0" algn="just">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Inconsistencies in the application of immigration laws due to potential discrepancies between the prescriptions of the law and the officials’ interpretation when processing applications</a:t>
                      </a:r>
                    </a:p>
                    <a:p>
                      <a:pPr marL="0" lvl="0" indent="0" algn="just">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Outdated and disparate technology systems that create bottlenecks and reduce efficiencies in visa application processing </a:t>
                      </a:r>
                    </a:p>
                    <a:p>
                      <a:pPr marL="0" lvl="0" indent="0" algn="just">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Slow execution of the introduction of new visa categories for the changing global environment</a:t>
                      </a:r>
                    </a:p>
                    <a:p>
                      <a:pPr marL="0" lvl="0" indent="0" algn="just">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Visa regimes significantly affect tourism demand, but the impact varies due to factors like administration, politics, security, and economic development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bl>
          </a:graphicData>
        </a:graphic>
      </p:graphicFrame>
    </p:spTree>
    <p:extLst>
      <p:ext uri="{BB962C8B-B14F-4D97-AF65-F5344CB8AC3E}">
        <p14:creationId xmlns:p14="http://schemas.microsoft.com/office/powerpoint/2010/main" val="66029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59A0-B536-F1A4-E918-B80D22EA5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CEC11-6209-9211-0B9C-77253867CB56}"/>
              </a:ext>
            </a:extLst>
          </p:cNvPr>
          <p:cNvSpPr>
            <a:spLocks noGrp="1"/>
          </p:cNvSpPr>
          <p:nvPr>
            <p:ph type="title"/>
          </p:nvPr>
        </p:nvSpPr>
        <p:spPr>
          <a:xfrm>
            <a:off x="1318981" y="1306264"/>
            <a:ext cx="9395011" cy="483476"/>
          </a:xfrm>
        </p:spPr>
        <p:txBody>
          <a:bodyPr>
            <a:normAutofit fontScale="90000"/>
          </a:bodyPr>
          <a:lstStyle/>
          <a:p>
            <a:r>
              <a:rPr lang="en-US" sz="3600" dirty="0"/>
              <a:t>KEY FINDINGS AND INSIGHTS</a:t>
            </a:r>
            <a:br>
              <a:rPr lang="en-US" sz="3600" dirty="0"/>
            </a:br>
            <a:br>
              <a:rPr lang="en-US" sz="3600" dirty="0"/>
            </a:br>
            <a:r>
              <a:rPr lang="en-US" sz="3600" dirty="0"/>
              <a:t>DIGITAL NOMAD VISA REGIME STUDY</a:t>
            </a:r>
            <a:endParaRPr lang="en-ZA" sz="3600" dirty="0"/>
          </a:p>
        </p:txBody>
      </p:sp>
      <p:sp>
        <p:nvSpPr>
          <p:cNvPr id="3" name="Content Placeholder 2">
            <a:extLst>
              <a:ext uri="{FF2B5EF4-FFF2-40B4-BE49-F238E27FC236}">
                <a16:creationId xmlns:a16="http://schemas.microsoft.com/office/drawing/2014/main" id="{400364C7-BD7D-05C7-D495-6E4DC08EFF16}"/>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spTree>
    <p:extLst>
      <p:ext uri="{BB962C8B-B14F-4D97-AF65-F5344CB8AC3E}">
        <p14:creationId xmlns:p14="http://schemas.microsoft.com/office/powerpoint/2010/main" val="213344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59EE5-EF1D-93E9-3CC5-292B9756C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8980D-79FE-24F5-F281-B3234451EC39}"/>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118997D4-EEC8-6FAD-9740-27B882332095}"/>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4" name="Table 3">
            <a:extLst>
              <a:ext uri="{FF2B5EF4-FFF2-40B4-BE49-F238E27FC236}">
                <a16:creationId xmlns:a16="http://schemas.microsoft.com/office/drawing/2014/main" id="{733B8787-5688-53CB-72F4-95051BBF5ABD}"/>
              </a:ext>
            </a:extLst>
          </p:cNvPr>
          <p:cNvGraphicFramePr>
            <a:graphicFrameLocks noGrp="1"/>
          </p:cNvGraphicFramePr>
          <p:nvPr>
            <p:extLst>
              <p:ext uri="{D42A27DB-BD31-4B8C-83A1-F6EECF244321}">
                <p14:modId xmlns:p14="http://schemas.microsoft.com/office/powerpoint/2010/main" val="3500188192"/>
              </p:ext>
            </p:extLst>
          </p:nvPr>
        </p:nvGraphicFramePr>
        <p:xfrm>
          <a:off x="536319" y="914400"/>
          <a:ext cx="11422800" cy="5742525"/>
        </p:xfrm>
        <a:graphic>
          <a:graphicData uri="http://schemas.openxmlformats.org/drawingml/2006/table">
            <a:tbl>
              <a:tblPr firstRow="1" firstCol="1" bandRow="1"/>
              <a:tblGrid>
                <a:gridCol w="1764392">
                  <a:extLst>
                    <a:ext uri="{9D8B030D-6E8A-4147-A177-3AD203B41FA5}">
                      <a16:colId xmlns:a16="http://schemas.microsoft.com/office/drawing/2014/main" val="2659329907"/>
                    </a:ext>
                  </a:extLst>
                </a:gridCol>
                <a:gridCol w="4920586">
                  <a:extLst>
                    <a:ext uri="{9D8B030D-6E8A-4147-A177-3AD203B41FA5}">
                      <a16:colId xmlns:a16="http://schemas.microsoft.com/office/drawing/2014/main" val="1124634521"/>
                    </a:ext>
                  </a:extLst>
                </a:gridCol>
                <a:gridCol w="4737822">
                  <a:extLst>
                    <a:ext uri="{9D8B030D-6E8A-4147-A177-3AD203B41FA5}">
                      <a16:colId xmlns:a16="http://schemas.microsoft.com/office/drawing/2014/main" val="3466796555"/>
                    </a:ext>
                  </a:extLst>
                </a:gridCol>
              </a:tblGrid>
              <a:tr h="222370">
                <a:tc>
                  <a:txBody>
                    <a:bodyPr/>
                    <a:lstStyle/>
                    <a:p>
                      <a:pPr algn="just">
                        <a:lnSpc>
                          <a:spcPct val="100000"/>
                        </a:lnSpc>
                        <a:spcAft>
                          <a:spcPts val="800"/>
                        </a:spcAft>
                        <a:buNone/>
                      </a:pPr>
                      <a:r>
                        <a:rPr lang="en-ZA" sz="16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just">
                        <a:lnSpc>
                          <a:spcPct val="100000"/>
                        </a:lnSpc>
                        <a:spcAft>
                          <a:spcPts val="800"/>
                        </a:spcAft>
                        <a:buNone/>
                      </a:pPr>
                      <a:r>
                        <a:rPr lang="en-ZA" sz="16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just">
                        <a:lnSpc>
                          <a:spcPct val="100000"/>
                        </a:lnSpc>
                        <a:spcAft>
                          <a:spcPts val="800"/>
                        </a:spcAft>
                        <a:buNone/>
                      </a:pPr>
                      <a:r>
                        <a:rPr lang="en-ZA" sz="16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Aspects</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243456">
                <a:tc gridSpan="2">
                  <a:txBody>
                    <a:bodyPr/>
                    <a:lstStyle/>
                    <a:p>
                      <a:pPr algn="l">
                        <a:lnSpc>
                          <a:spcPct val="100000"/>
                        </a:lnSpc>
                        <a:spcAft>
                          <a:spcPts val="800"/>
                        </a:spcAft>
                        <a:buNone/>
                      </a:pPr>
                      <a:r>
                        <a:rPr lang="en-GB" sz="1600" b="1" kern="100" dirty="0">
                          <a:effectLst/>
                          <a:latin typeface="Arial" panose="020B0604020202020204" pitchFamily="34" charset="0"/>
                          <a:ea typeface="Aptos" panose="020B0004020202020204" pitchFamily="34" charset="0"/>
                          <a:cs typeface="Arial" panose="020B0604020202020204" pitchFamily="34" charset="0"/>
                        </a:rPr>
                        <a:t>Supply-oriented objectives were studied</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a:txBody>
                    <a:bodyPr/>
                    <a:lstStyle/>
                    <a:p>
                      <a:pPr algn="l">
                        <a:lnSpc>
                          <a:spcPct val="100000"/>
                        </a:lnSpc>
                        <a:spcAft>
                          <a:spcPts val="800"/>
                        </a:spcAft>
                        <a:buNone/>
                      </a:pPr>
                      <a:r>
                        <a:rPr lang="en-GB" sz="1600" b="1" kern="100">
                          <a:effectLst/>
                          <a:latin typeface="Arial" panose="020B0604020202020204" pitchFamily="34" charset="0"/>
                          <a:ea typeface="Aptos" panose="020B0004020202020204" pitchFamily="34" charset="0"/>
                          <a:cs typeface="Arial" panose="020B0604020202020204" pitchFamily="34" charset="0"/>
                        </a:rPr>
                        <a:t> </a:t>
                      </a:r>
                      <a:endParaRPr lang="en-ZA" sz="16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0412578"/>
                  </a:ext>
                </a:extLst>
              </a:tr>
              <a:tr h="5254845">
                <a:tc>
                  <a:txBody>
                    <a:bodyPr/>
                    <a:lstStyle/>
                    <a:p>
                      <a:pPr algn="l">
                        <a:lnSpc>
                          <a:spcPct val="100000"/>
                        </a:lnSpc>
                        <a:buNone/>
                        <a:tabLst>
                          <a:tab pos="301625" algn="l"/>
                        </a:tabLst>
                      </a:pPr>
                      <a:r>
                        <a:rPr lang="en-GB" sz="1600" kern="1200" dirty="0">
                          <a:solidFill>
                            <a:schemeClr val="tx1"/>
                          </a:solidFill>
                          <a:effectLst/>
                          <a:latin typeface="Arial" panose="020B0604020202020204" pitchFamily="34" charset="0"/>
                          <a:ea typeface="+mn-ea"/>
                          <a:cs typeface="Arial" panose="020B0604020202020204" pitchFamily="34" charset="0"/>
                        </a:rPr>
                        <a:t>Assess the influence of visa association and visa requirements on the travel intentions of digital nomads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Most of the respondents (43%) indicated not being aware of the introduction of South Africa’s digital nomad visa</a:t>
                      </a:r>
                    </a:p>
                    <a:p>
                      <a:pPr marL="0" lvl="0" indent="0" algn="l">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At least a third (32.00%) of surveyed digital nomads were aware of South Africa’s digital nomad visa</a:t>
                      </a:r>
                    </a:p>
                    <a:p>
                      <a:pPr marL="0" lvl="0" indent="0" algn="l">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Travel intentions of digital nomads could be positively attributed to visa regime requirements and positive experience aspects associated with the visa processes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buNone/>
                      </a:pPr>
                      <a:r>
                        <a:rPr lang="en-ZA" sz="1600" dirty="0">
                          <a:effectLst/>
                          <a:latin typeface="Arial" panose="020B0604020202020204" pitchFamily="34" charset="0"/>
                          <a:ea typeface="Times New Roman" panose="02020603050405020304" pitchFamily="18" charset="0"/>
                          <a:cs typeface="Arial" panose="020B0604020202020204" pitchFamily="34" charset="0"/>
                        </a:rPr>
                        <a:t>Important nomad visa decision aspects:</a:t>
                      </a:r>
                    </a:p>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Efficiency in visa application processes </a:t>
                      </a:r>
                    </a:p>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The availability of information related to the renewal of the South African nomad visa </a:t>
                      </a:r>
                    </a:p>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An effective and efficient renewal process </a:t>
                      </a:r>
                    </a:p>
                    <a:p>
                      <a:pPr marL="0" lvl="0" indent="0" algn="l">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buNone/>
                      </a:pPr>
                      <a:r>
                        <a:rPr lang="en-ZA" sz="1600" dirty="0">
                          <a:effectLst/>
                          <a:latin typeface="Arial" panose="020B0604020202020204" pitchFamily="34" charset="0"/>
                          <a:ea typeface="Times New Roman" panose="02020603050405020304" pitchFamily="18" charset="0"/>
                          <a:cs typeface="Arial" panose="020B0604020202020204" pitchFamily="34" charset="0"/>
                        </a:rPr>
                        <a:t>Influential digital nomad visa requirements </a:t>
                      </a:r>
                    </a:p>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The travel insurance covering applicants’ stay in South Africa </a:t>
                      </a:r>
                    </a:p>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A valid return air flight ticket or proof of reservation </a:t>
                      </a:r>
                    </a:p>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A duly completed and signed application form </a:t>
                      </a:r>
                    </a:p>
                    <a:p>
                      <a:pPr algn="l">
                        <a:lnSpc>
                          <a:spcPct val="100000"/>
                        </a:lnSpc>
                        <a:buNone/>
                      </a:pPr>
                      <a:r>
                        <a:rPr lang="en-ZA" sz="1600" dirty="0">
                          <a:effectLst/>
                          <a:latin typeface="Arial" panose="020B0604020202020204" pitchFamily="34" charset="0"/>
                          <a:ea typeface="Times New Roman" panose="02020603050405020304" pitchFamily="18" charset="0"/>
                          <a:cs typeface="Arial" panose="020B0604020202020204" pitchFamily="34" charset="0"/>
                        </a:rPr>
                        <a:t> </a:t>
                      </a:r>
                    </a:p>
                    <a:p>
                      <a:pPr algn="l">
                        <a:lnSpc>
                          <a:spcPct val="100000"/>
                        </a:lnSpc>
                        <a:buNone/>
                      </a:pPr>
                      <a:r>
                        <a:rPr lang="en-ZA" sz="1600" dirty="0">
                          <a:effectLst/>
                          <a:latin typeface="Arial" panose="020B0604020202020204" pitchFamily="34" charset="0"/>
                          <a:ea typeface="Times New Roman" panose="02020603050405020304" pitchFamily="18" charset="0"/>
                          <a:cs typeface="Arial" panose="020B0604020202020204" pitchFamily="34" charset="0"/>
                        </a:rPr>
                        <a:t>I</a:t>
                      </a:r>
                      <a:r>
                        <a:rPr lang="en-GB" sz="1600" dirty="0">
                          <a:effectLst/>
                          <a:latin typeface="Arial" panose="020B0604020202020204" pitchFamily="34" charset="0"/>
                          <a:ea typeface="Times New Roman" panose="02020603050405020304" pitchFamily="18" charset="0"/>
                          <a:cs typeface="Arial" panose="020B0604020202020204" pitchFamily="34" charset="0"/>
                        </a:rPr>
                        <a:t>mportant general digital nomad visa regime aspects of the digital nomad pre-travel experience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Ease of visa renewal, should visitors want to extend their stay</a:t>
                      </a:r>
                    </a:p>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Short visa processing time(s)</a:t>
                      </a:r>
                    </a:p>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Advanced online visa processing systems</a:t>
                      </a:r>
                    </a:p>
                    <a:p>
                      <a:pPr marL="342900" lvl="0" indent="-342900" algn="l">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A clear, fair appeal process should a visa application is unsuccessful</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bl>
          </a:graphicData>
        </a:graphic>
      </p:graphicFrame>
    </p:spTree>
    <p:extLst>
      <p:ext uri="{BB962C8B-B14F-4D97-AF65-F5344CB8AC3E}">
        <p14:creationId xmlns:p14="http://schemas.microsoft.com/office/powerpoint/2010/main" val="3907436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434A3-A52C-BF78-9A82-0189A503C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940DA-32AD-0911-BC8B-1F15458093F5}"/>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E8B21FE8-B7B4-46F9-B9DB-9784DFF2E71B}"/>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4" name="Table 3">
            <a:extLst>
              <a:ext uri="{FF2B5EF4-FFF2-40B4-BE49-F238E27FC236}">
                <a16:creationId xmlns:a16="http://schemas.microsoft.com/office/drawing/2014/main" id="{E4229A82-D73E-3E0A-9375-A2133EE193BE}"/>
              </a:ext>
            </a:extLst>
          </p:cNvPr>
          <p:cNvGraphicFramePr>
            <a:graphicFrameLocks noGrp="1"/>
          </p:cNvGraphicFramePr>
          <p:nvPr>
            <p:extLst>
              <p:ext uri="{D42A27DB-BD31-4B8C-83A1-F6EECF244321}">
                <p14:modId xmlns:p14="http://schemas.microsoft.com/office/powerpoint/2010/main" val="2141710242"/>
              </p:ext>
            </p:extLst>
          </p:nvPr>
        </p:nvGraphicFramePr>
        <p:xfrm>
          <a:off x="511302" y="655609"/>
          <a:ext cx="11395776" cy="5760720"/>
        </p:xfrm>
        <a:graphic>
          <a:graphicData uri="http://schemas.openxmlformats.org/drawingml/2006/table">
            <a:tbl>
              <a:tblPr firstRow="1" firstCol="1" bandRow="1"/>
              <a:tblGrid>
                <a:gridCol w="2469647">
                  <a:extLst>
                    <a:ext uri="{9D8B030D-6E8A-4147-A177-3AD203B41FA5}">
                      <a16:colId xmlns:a16="http://schemas.microsoft.com/office/drawing/2014/main" val="2659329907"/>
                    </a:ext>
                  </a:extLst>
                </a:gridCol>
                <a:gridCol w="3450673">
                  <a:extLst>
                    <a:ext uri="{9D8B030D-6E8A-4147-A177-3AD203B41FA5}">
                      <a16:colId xmlns:a16="http://schemas.microsoft.com/office/drawing/2014/main" val="2095820082"/>
                    </a:ext>
                  </a:extLst>
                </a:gridCol>
                <a:gridCol w="5475456">
                  <a:extLst>
                    <a:ext uri="{9D8B030D-6E8A-4147-A177-3AD203B41FA5}">
                      <a16:colId xmlns:a16="http://schemas.microsoft.com/office/drawing/2014/main" val="3466796555"/>
                    </a:ext>
                  </a:extLst>
                </a:gridCol>
              </a:tblGrid>
              <a:tr h="103876">
                <a:tc>
                  <a:txBody>
                    <a:bodyPr/>
                    <a:lstStyle/>
                    <a:p>
                      <a:pPr algn="just">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just">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just">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Aspects</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103876">
                <a:tc gridSpan="2">
                  <a:txBody>
                    <a:bodyPr/>
                    <a:lstStyle/>
                    <a:p>
                      <a:pPr algn="l">
                        <a:lnSpc>
                          <a:spcPct val="100000"/>
                        </a:lnSpc>
                        <a:spcAft>
                          <a:spcPts val="800"/>
                        </a:spcAft>
                        <a:buNone/>
                      </a:pPr>
                      <a:r>
                        <a:rPr lang="en-GB" sz="1400" b="1" kern="100" dirty="0">
                          <a:effectLst/>
                          <a:latin typeface="Arial" panose="020B0604020202020204" pitchFamily="34" charset="0"/>
                          <a:ea typeface="Aptos" panose="020B0004020202020204" pitchFamily="34" charset="0"/>
                          <a:cs typeface="Arial" panose="020B0604020202020204" pitchFamily="34" charset="0"/>
                        </a:rPr>
                        <a:t>Demand-oriented objectives were studied</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a:txBody>
                    <a:bodyPr/>
                    <a:lstStyle/>
                    <a:p>
                      <a:pPr algn="l">
                        <a:lnSpc>
                          <a:spcPct val="100000"/>
                        </a:lnSpc>
                        <a:spcAft>
                          <a:spcPts val="800"/>
                        </a:spcAft>
                        <a:buNone/>
                      </a:pPr>
                      <a:r>
                        <a:rPr lang="en-GB" sz="1400" b="1" kern="100">
                          <a:effectLst/>
                          <a:latin typeface="Arial" panose="020B0604020202020204" pitchFamily="34" charset="0"/>
                          <a:ea typeface="Aptos" panose="020B0004020202020204" pitchFamily="34" charset="0"/>
                          <a:cs typeface="Arial" panose="020B0604020202020204" pitchFamily="34" charset="0"/>
                        </a:rPr>
                        <a:t> </a:t>
                      </a:r>
                      <a:endParaRPr lang="en-ZA" sz="14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0412578"/>
                  </a:ext>
                </a:extLst>
              </a:tr>
              <a:tr h="1584330">
                <a:tc>
                  <a:txBody>
                    <a:bodyPr/>
                    <a:lstStyle/>
                    <a:p>
                      <a:pPr algn="l">
                        <a:lnSpc>
                          <a:spcPct val="100000"/>
                        </a:lnSpc>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Explore how the non-visa-related factors related to South Africa are viewed by digital nomads.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Digital nomads consider visa-related factors related  to South Africa in their travel decisions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3">
                  <a:txBody>
                    <a:bodyPr/>
                    <a:lstStyle/>
                    <a:p>
                      <a:pPr algn="l">
                        <a:lnSpc>
                          <a:spcPct val="100000"/>
                        </a:lnSpc>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Safety considerations. Digital nomads:</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Would advise others to take precautions regarding safety in South Africa</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Were neutral on the need to worry about security issues when travelling in South Africa </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Admitted that others told them that South Africa is dangerous</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Potential phobia concerns related to their interaction with South African residents. Digital nomads:</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Believe South Africans would welcome them, but with some reservations</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Believe there are many misunderstandings between South Africans and foreigners in South Africa, and this is as a concern </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Non-visa-related factors related  to South Africa:</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b="1" dirty="0">
                          <a:effectLst/>
                          <a:latin typeface="Arial" panose="020B0604020202020204" pitchFamily="34" charset="0"/>
                          <a:ea typeface="Times New Roman" panose="02020603050405020304" pitchFamily="18" charset="0"/>
                          <a:cs typeface="Arial" panose="020B0604020202020204" pitchFamily="34" charset="0"/>
                        </a:rPr>
                        <a:t>Tourism</a:t>
                      </a:r>
                      <a:r>
                        <a:rPr lang="en-GB" sz="1400" dirty="0">
                          <a:effectLst/>
                          <a:latin typeface="Arial" panose="020B0604020202020204" pitchFamily="34" charset="0"/>
                          <a:ea typeface="Times New Roman" panose="02020603050405020304" pitchFamily="18" charset="0"/>
                          <a:cs typeface="Arial" panose="020B0604020202020204" pitchFamily="34" charset="0"/>
                        </a:rPr>
                        <a:t> = The scenic beauty of South Africa, and the reputation of South Africa as a tourism destination</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b="1" dirty="0">
                          <a:effectLst/>
                          <a:latin typeface="Arial" panose="020B0604020202020204" pitchFamily="34" charset="0"/>
                          <a:ea typeface="Times New Roman" panose="02020603050405020304" pitchFamily="18" charset="0"/>
                          <a:cs typeface="Arial" panose="020B0604020202020204" pitchFamily="34" charset="0"/>
                        </a:rPr>
                        <a:t>Governance</a:t>
                      </a:r>
                      <a:r>
                        <a:rPr lang="en-GB" sz="1400" dirty="0">
                          <a:effectLst/>
                          <a:latin typeface="Arial" panose="020B0604020202020204" pitchFamily="34" charset="0"/>
                          <a:ea typeface="Times New Roman" panose="02020603050405020304" pitchFamily="18" charset="0"/>
                          <a:cs typeface="Arial" panose="020B0604020202020204" pitchFamily="34" charset="0"/>
                        </a:rPr>
                        <a:t> = The political stability in South Africa and visible policing in South Africa</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b="1" dirty="0">
                          <a:effectLst/>
                          <a:latin typeface="Arial" panose="020B0604020202020204" pitchFamily="34" charset="0"/>
                          <a:ea typeface="Times New Roman" panose="02020603050405020304" pitchFamily="18" charset="0"/>
                          <a:cs typeface="Arial" panose="020B0604020202020204" pitchFamily="34" charset="0"/>
                        </a:rPr>
                        <a:t>Immigration</a:t>
                      </a:r>
                      <a:r>
                        <a:rPr lang="en-GB" sz="1400" dirty="0">
                          <a:effectLst/>
                          <a:latin typeface="Arial" panose="020B0604020202020204" pitchFamily="34" charset="0"/>
                          <a:ea typeface="Times New Roman" panose="02020603050405020304" pitchFamily="18" charset="0"/>
                          <a:cs typeface="Arial" panose="020B0604020202020204" pitchFamily="34" charset="0"/>
                        </a:rPr>
                        <a:t> = Availability of efficient basic service utilities in South Africa and quality of life, and cost of living in South Africa</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b="1" dirty="0">
                          <a:effectLst/>
                          <a:latin typeface="Arial" panose="020B0604020202020204" pitchFamily="34" charset="0"/>
                          <a:ea typeface="Times New Roman" panose="02020603050405020304" pitchFamily="18" charset="0"/>
                          <a:cs typeface="Arial" panose="020B0604020202020204" pitchFamily="34" charset="0"/>
                        </a:rPr>
                        <a:t>People</a:t>
                      </a:r>
                      <a:r>
                        <a:rPr lang="en-GB" sz="1400" dirty="0">
                          <a:effectLst/>
                          <a:latin typeface="Arial" panose="020B0604020202020204" pitchFamily="34" charset="0"/>
                          <a:ea typeface="Times New Roman" panose="02020603050405020304" pitchFamily="18" charset="0"/>
                          <a:cs typeface="Arial" panose="020B0604020202020204" pitchFamily="34" charset="0"/>
                        </a:rPr>
                        <a:t> = The friendliness/helpfulness of South Africans, tolerance of foreigners by South Africans and acceptance of tourists by South Africans</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b="1" dirty="0">
                          <a:effectLst/>
                          <a:latin typeface="Arial" panose="020B0604020202020204" pitchFamily="34" charset="0"/>
                          <a:ea typeface="Times New Roman" panose="02020603050405020304" pitchFamily="18" charset="0"/>
                          <a:cs typeface="Arial" panose="020B0604020202020204" pitchFamily="34" charset="0"/>
                        </a:rPr>
                        <a:t>Negative Events</a:t>
                      </a:r>
                      <a:r>
                        <a:rPr lang="en-GB" sz="1400" dirty="0">
                          <a:effectLst/>
                          <a:latin typeface="Arial" panose="020B0604020202020204" pitchFamily="34" charset="0"/>
                          <a:ea typeface="Times New Roman" panose="02020603050405020304" pitchFamily="18" charset="0"/>
                          <a:cs typeface="Arial" panose="020B0604020202020204" pitchFamily="34" charset="0"/>
                        </a:rPr>
                        <a:t> = Food safety concerns and health facilities and services concerns in South Africa </a:t>
                      </a:r>
                      <a:endParaRPr lang="en-ZA" sz="2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r h="1584330">
                <a:tc>
                  <a:txBody>
                    <a:bodyPr/>
                    <a:lstStyle/>
                    <a:p>
                      <a:pPr algn="l">
                        <a:lnSpc>
                          <a:spcPct val="100000"/>
                        </a:lnSpc>
                        <a:buNone/>
                      </a:pPr>
                      <a:r>
                        <a:rPr lang="en-ZA" sz="1400">
                          <a:effectLst/>
                          <a:latin typeface="Arial" panose="020B0604020202020204" pitchFamily="34" charset="0"/>
                          <a:ea typeface="Times New Roman" panose="02020603050405020304" pitchFamily="18" charset="0"/>
                          <a:cs typeface="Arial" panose="020B0604020202020204" pitchFamily="34" charset="0"/>
                        </a:rPr>
                        <a:t>Determine the influence of </a:t>
                      </a:r>
                      <a:r>
                        <a:rPr lang="en-GB" sz="1400">
                          <a:effectLst/>
                          <a:latin typeface="Arial" panose="020B0604020202020204" pitchFamily="34" charset="0"/>
                          <a:ea typeface="Times New Roman" panose="02020603050405020304" pitchFamily="18" charset="0"/>
                          <a:cs typeface="Arial" panose="020B0604020202020204" pitchFamily="34" charset="0"/>
                        </a:rPr>
                        <a:t>the non-visa-related factors influencing digital nomad travel desire towards South Africa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0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People, phobic stereotypes, and tourism positively influence the travel desire of digital nomads</a:t>
                      </a:r>
                    </a:p>
                    <a:p>
                      <a:pPr marL="342900" lvl="0" indent="-342900" algn="l">
                        <a:lnSpc>
                          <a:spcPct val="10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Negative events typically negatively influence the travel desire of digital nomads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marL="342900" lvl="0" indent="-342900" algn="just">
                        <a:lnSpc>
                          <a:spcPct val="100000"/>
                        </a:lnSpc>
                        <a:buFont typeface="Symbol" panose="05050102010706020507" pitchFamily="18" charset="2"/>
                        <a:buChar char=""/>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2720615"/>
                  </a:ext>
                </a:extLst>
              </a:tr>
              <a:tr h="1584330">
                <a:tc>
                  <a:txBody>
                    <a:bodyPr/>
                    <a:lstStyle/>
                    <a:p>
                      <a:pPr algn="l">
                        <a:lnSpc>
                          <a:spcPct val="100000"/>
                        </a:lnSpc>
                        <a:buNone/>
                      </a:pPr>
                      <a:r>
                        <a:rPr lang="en-ZA" sz="1400" dirty="0">
                          <a:effectLst/>
                          <a:latin typeface="Arial" panose="020B0604020202020204" pitchFamily="34" charset="0"/>
                          <a:ea typeface="Times New Roman" panose="02020603050405020304" pitchFamily="18" charset="0"/>
                          <a:cs typeface="Arial" panose="020B0604020202020204" pitchFamily="34" charset="0"/>
                        </a:rPr>
                        <a:t>Determine the influence of </a:t>
                      </a:r>
                      <a:r>
                        <a:rPr lang="en-GB" sz="1400" dirty="0">
                          <a:effectLst/>
                          <a:latin typeface="Arial" panose="020B0604020202020204" pitchFamily="34" charset="0"/>
                          <a:ea typeface="Times New Roman" panose="02020603050405020304" pitchFamily="18" charset="0"/>
                          <a:cs typeface="Arial" panose="020B0604020202020204" pitchFamily="34" charset="0"/>
                        </a:rPr>
                        <a:t>the non-visa-related factors influencing digital nomads' intrinsic motivation towards travel to South Africa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0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Immigration, people, and tourism positively influence the travel desire of digital nomads</a:t>
                      </a:r>
                    </a:p>
                    <a:p>
                      <a:pPr marL="342900" lvl="0" indent="-342900" algn="l">
                        <a:lnSpc>
                          <a:spcPct val="10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Negative events</a:t>
                      </a:r>
                      <a:r>
                        <a:rPr lang="en-ZA" sz="1400" b="1" dirty="0">
                          <a:effectLst/>
                          <a:latin typeface="Arial" panose="020B0604020202020204" pitchFamily="34" charset="0"/>
                          <a:ea typeface="Times New Roman" panose="02020603050405020304" pitchFamily="18" charset="0"/>
                          <a:cs typeface="Arial" panose="020B0604020202020204" pitchFamily="34" charset="0"/>
                        </a:rPr>
                        <a:t> </a:t>
                      </a:r>
                      <a:r>
                        <a:rPr lang="en-ZA" sz="1400" dirty="0">
                          <a:effectLst/>
                          <a:latin typeface="Arial" panose="020B0604020202020204" pitchFamily="34" charset="0"/>
                          <a:ea typeface="Times New Roman" panose="02020603050405020304" pitchFamily="18" charset="0"/>
                          <a:cs typeface="Arial" panose="020B0604020202020204" pitchFamily="34" charset="0"/>
                        </a:rPr>
                        <a:t>typically negatively influence the </a:t>
                      </a:r>
                      <a:r>
                        <a:rPr lang="en-GB" sz="1400" dirty="0">
                          <a:effectLst/>
                          <a:latin typeface="Arial" panose="020B0604020202020204" pitchFamily="34" charset="0"/>
                          <a:ea typeface="Times New Roman" panose="02020603050405020304" pitchFamily="18" charset="0"/>
                          <a:cs typeface="Arial" panose="020B0604020202020204" pitchFamily="34" charset="0"/>
                        </a:rPr>
                        <a:t>intrinsic motivation </a:t>
                      </a:r>
                      <a:r>
                        <a:rPr lang="en-ZA" sz="1400" dirty="0">
                          <a:effectLst/>
                          <a:latin typeface="Arial" panose="020B0604020202020204" pitchFamily="34" charset="0"/>
                          <a:ea typeface="Times New Roman" panose="02020603050405020304" pitchFamily="18" charset="0"/>
                          <a:cs typeface="Arial" panose="020B0604020202020204" pitchFamily="34" charset="0"/>
                        </a:rPr>
                        <a:t>of digital nomads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marL="342900" lvl="0" indent="-342900" algn="just">
                        <a:lnSpc>
                          <a:spcPct val="100000"/>
                        </a:lnSpc>
                        <a:buFont typeface="Symbol" panose="05050102010706020507" pitchFamily="18" charset="2"/>
                        <a:buChar char=""/>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04382"/>
                  </a:ext>
                </a:extLst>
              </a:tr>
            </a:tbl>
          </a:graphicData>
        </a:graphic>
      </p:graphicFrame>
    </p:spTree>
    <p:extLst>
      <p:ext uri="{BB962C8B-B14F-4D97-AF65-F5344CB8AC3E}">
        <p14:creationId xmlns:p14="http://schemas.microsoft.com/office/powerpoint/2010/main" val="147420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A054-BDE4-90C2-3B24-D4CA113360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D85C04-E4FE-8FE5-D01E-38A04F31D554}"/>
              </a:ext>
            </a:extLst>
          </p:cNvPr>
          <p:cNvSpPr>
            <a:spLocks noGrp="1"/>
          </p:cNvSpPr>
          <p:nvPr>
            <p:ph type="title"/>
          </p:nvPr>
        </p:nvSpPr>
        <p:spPr>
          <a:xfrm>
            <a:off x="456806" y="1111662"/>
            <a:ext cx="11278389" cy="693398"/>
          </a:xfrm>
        </p:spPr>
        <p:txBody>
          <a:bodyPr>
            <a:normAutofit/>
          </a:bodyPr>
          <a:lstStyle/>
          <a:p>
            <a:pPr algn="l"/>
            <a:r>
              <a:rPr lang="en-US" sz="2000" dirty="0"/>
              <a:t>Visa: China, India &amp; Nigeria</a:t>
            </a:r>
            <a:br>
              <a:rPr lang="en-US" sz="2000" dirty="0"/>
            </a:br>
            <a:r>
              <a:rPr lang="en-US" sz="2000" dirty="0"/>
              <a:t>Digital Nomads: USA, UK, Russia, Canada &amp; Germany</a:t>
            </a:r>
            <a:endParaRPr lang="en-ZA" sz="2000" dirty="0"/>
          </a:p>
        </p:txBody>
      </p:sp>
      <p:sp>
        <p:nvSpPr>
          <p:cNvPr id="5" name="Content Placeholder 4">
            <a:extLst>
              <a:ext uri="{FF2B5EF4-FFF2-40B4-BE49-F238E27FC236}">
                <a16:creationId xmlns:a16="http://schemas.microsoft.com/office/drawing/2014/main" id="{25251DD5-4681-F7AD-10D0-1382F41D5225}"/>
              </a:ext>
            </a:extLst>
          </p:cNvPr>
          <p:cNvSpPr>
            <a:spLocks noGrp="1"/>
          </p:cNvSpPr>
          <p:nvPr>
            <p:ph idx="1"/>
          </p:nvPr>
        </p:nvSpPr>
        <p:spPr>
          <a:xfrm>
            <a:off x="220134" y="213596"/>
            <a:ext cx="11591064" cy="898066"/>
          </a:xfrm>
        </p:spPr>
        <p:txBody>
          <a:bodyPr>
            <a:normAutofit/>
          </a:bodyPr>
          <a:lstStyle/>
          <a:p>
            <a:pPr marL="0" indent="0">
              <a:buNone/>
            </a:pPr>
            <a:r>
              <a:rPr lang="en-GB" b="1" dirty="0">
                <a:effectLst/>
                <a:latin typeface="Arial Narrow" panose="020B0606020202030204" pitchFamily="34" charset="0"/>
                <a:ea typeface="Times New Roman" panose="02020603050405020304" pitchFamily="18" charset="0"/>
                <a:cs typeface="Times New Roman" panose="02020603050405020304" pitchFamily="18" charset="0"/>
              </a:rPr>
              <a:t>The study aims to assess the impact of visa requirements on travel and tourism demand</a:t>
            </a:r>
            <a:endParaRPr lang="en-ZA" b="1" dirty="0"/>
          </a:p>
        </p:txBody>
      </p:sp>
      <p:graphicFrame>
        <p:nvGraphicFramePr>
          <p:cNvPr id="2" name="Table 1">
            <a:extLst>
              <a:ext uri="{FF2B5EF4-FFF2-40B4-BE49-F238E27FC236}">
                <a16:creationId xmlns:a16="http://schemas.microsoft.com/office/drawing/2014/main" id="{DDBF3A88-7BCA-6775-8442-ECC8361DBF09}"/>
              </a:ext>
            </a:extLst>
          </p:cNvPr>
          <p:cNvGraphicFramePr>
            <a:graphicFrameLocks noGrp="1"/>
          </p:cNvGraphicFramePr>
          <p:nvPr>
            <p:extLst>
              <p:ext uri="{D42A27DB-BD31-4B8C-83A1-F6EECF244321}">
                <p14:modId xmlns:p14="http://schemas.microsoft.com/office/powerpoint/2010/main" val="3599866600"/>
              </p:ext>
            </p:extLst>
          </p:nvPr>
        </p:nvGraphicFramePr>
        <p:xfrm>
          <a:off x="456805" y="1889524"/>
          <a:ext cx="11430396" cy="4754880"/>
        </p:xfrm>
        <a:graphic>
          <a:graphicData uri="http://schemas.openxmlformats.org/drawingml/2006/table">
            <a:tbl>
              <a:tblPr firstRow="1" bandRow="1">
                <a:tableStyleId>{5C22544A-7EE6-4342-B048-85BDC9FD1C3A}</a:tableStyleId>
              </a:tblPr>
              <a:tblGrid>
                <a:gridCol w="3210734">
                  <a:extLst>
                    <a:ext uri="{9D8B030D-6E8A-4147-A177-3AD203B41FA5}">
                      <a16:colId xmlns:a16="http://schemas.microsoft.com/office/drawing/2014/main" val="2368112634"/>
                    </a:ext>
                  </a:extLst>
                </a:gridCol>
                <a:gridCol w="4409530">
                  <a:extLst>
                    <a:ext uri="{9D8B030D-6E8A-4147-A177-3AD203B41FA5}">
                      <a16:colId xmlns:a16="http://schemas.microsoft.com/office/drawing/2014/main" val="1088540198"/>
                    </a:ext>
                  </a:extLst>
                </a:gridCol>
                <a:gridCol w="3810132">
                  <a:extLst>
                    <a:ext uri="{9D8B030D-6E8A-4147-A177-3AD203B41FA5}">
                      <a16:colId xmlns:a16="http://schemas.microsoft.com/office/drawing/2014/main" val="602328470"/>
                    </a:ext>
                  </a:extLst>
                </a:gridCol>
              </a:tblGrid>
              <a:tr h="4672003">
                <a:tc>
                  <a:txBody>
                    <a:bodyPr/>
                    <a:lstStyle/>
                    <a:p>
                      <a:pPr algn="ctr"/>
                      <a:r>
                        <a:rPr lang="en-US" dirty="0"/>
                        <a:t>Universal objectives:</a:t>
                      </a:r>
                    </a:p>
                    <a:p>
                      <a:pPr lvl="0"/>
                      <a:endParaRPr lang="en-GB" sz="18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GB" sz="1800" b="0" kern="1200" dirty="0">
                          <a:solidFill>
                            <a:schemeClr val="lt1"/>
                          </a:solidFill>
                          <a:effectLst/>
                          <a:latin typeface="+mn-lt"/>
                          <a:ea typeface="+mn-ea"/>
                          <a:cs typeface="+mn-cs"/>
                        </a:rPr>
                        <a:t>To explore the impact of </a:t>
                      </a:r>
                      <a:r>
                        <a:rPr lang="en-GB" sz="1800" b="1" kern="1200" dirty="0">
                          <a:solidFill>
                            <a:schemeClr val="lt1"/>
                          </a:solidFill>
                          <a:effectLst/>
                          <a:latin typeface="+mn-lt"/>
                          <a:ea typeface="+mn-ea"/>
                          <a:cs typeface="+mn-cs"/>
                        </a:rPr>
                        <a:t>visa requirements</a:t>
                      </a:r>
                      <a:r>
                        <a:rPr lang="en-GB" sz="1800" b="0" kern="1200" dirty="0">
                          <a:solidFill>
                            <a:schemeClr val="lt1"/>
                          </a:solidFill>
                          <a:effectLst/>
                          <a:latin typeface="+mn-lt"/>
                          <a:ea typeface="+mn-ea"/>
                          <a:cs typeface="+mn-cs"/>
                        </a:rPr>
                        <a:t> from a demand and supply perspective. </a:t>
                      </a:r>
                    </a:p>
                    <a:p>
                      <a:pPr marL="285750" lvl="0" indent="-285750">
                        <a:buFont typeface="Arial" panose="020B0604020202020204" pitchFamily="34" charset="0"/>
                        <a:buChar char="•"/>
                      </a:pPr>
                      <a:endParaRPr lang="en-ZA" sz="1800" b="0" kern="1200" dirty="0">
                        <a:solidFill>
                          <a:schemeClr val="lt1"/>
                        </a:solidFill>
                        <a:effectLst/>
                        <a:latin typeface="+mn-lt"/>
                        <a:ea typeface="+mn-ea"/>
                        <a:cs typeface="+mn-cs"/>
                      </a:endParaRPr>
                    </a:p>
                    <a:p>
                      <a:pPr marL="285750" lvl="0" indent="-285750">
                        <a:buFont typeface="Arial" panose="020B0604020202020204" pitchFamily="34" charset="0"/>
                        <a:buChar char="•"/>
                      </a:pPr>
                      <a:r>
                        <a:rPr lang="en-GB" sz="1800" b="0" kern="1200" dirty="0">
                          <a:solidFill>
                            <a:schemeClr val="lt1"/>
                          </a:solidFill>
                          <a:effectLst/>
                          <a:latin typeface="+mn-lt"/>
                          <a:ea typeface="+mn-ea"/>
                          <a:cs typeface="+mn-cs"/>
                        </a:rPr>
                        <a:t>To </a:t>
                      </a:r>
                      <a:r>
                        <a:rPr lang="en-GB" sz="1800" b="1" kern="1200" dirty="0">
                          <a:solidFill>
                            <a:schemeClr val="lt1"/>
                          </a:solidFill>
                          <a:effectLst/>
                          <a:latin typeface="+mn-lt"/>
                          <a:ea typeface="+mn-ea"/>
                          <a:cs typeface="+mn-cs"/>
                        </a:rPr>
                        <a:t>interrogate and benchmark </a:t>
                      </a:r>
                      <a:r>
                        <a:rPr lang="en-GB" sz="1800" b="0" kern="1200" dirty="0">
                          <a:solidFill>
                            <a:schemeClr val="lt1"/>
                          </a:solidFill>
                          <a:effectLst/>
                          <a:latin typeface="+mn-lt"/>
                          <a:ea typeface="+mn-ea"/>
                          <a:cs typeface="+mn-cs"/>
                        </a:rPr>
                        <a:t>visa regime/policy and strategic interventions that may be initiated to optimise travel and tourism demand. </a:t>
                      </a:r>
                      <a:endParaRPr lang="en-ZA" sz="1800" b="0" kern="1200" dirty="0">
                        <a:solidFill>
                          <a:schemeClr val="lt1"/>
                        </a:solidFill>
                        <a:effectLst/>
                        <a:latin typeface="+mn-lt"/>
                        <a:ea typeface="+mn-ea"/>
                        <a:cs typeface="+mn-cs"/>
                      </a:endParaRPr>
                    </a:p>
                    <a:p>
                      <a:endParaRPr lang="en-ZA" dirty="0"/>
                    </a:p>
                  </a:txBody>
                  <a:tcPr>
                    <a:solidFill>
                      <a:srgbClr val="C896DE"/>
                    </a:solidFill>
                  </a:tcPr>
                </a:tc>
                <a:tc>
                  <a:txBody>
                    <a:bodyPr/>
                    <a:lstStyle/>
                    <a:p>
                      <a:pPr algn="ctr"/>
                      <a:r>
                        <a:rPr lang="en-US" dirty="0"/>
                        <a:t>Supply objectives:</a:t>
                      </a:r>
                    </a:p>
                    <a:p>
                      <a:pPr lvl="0"/>
                      <a:endParaRPr lang="en-US" sz="18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800" b="0" kern="1200" dirty="0">
                          <a:solidFill>
                            <a:schemeClr val="lt1"/>
                          </a:solidFill>
                          <a:effectLst/>
                          <a:latin typeface="+mn-lt"/>
                          <a:ea typeface="+mn-ea"/>
                          <a:cs typeface="+mn-cs"/>
                        </a:rPr>
                        <a:t>Identify and </a:t>
                      </a:r>
                      <a:r>
                        <a:rPr lang="en-US" sz="1800" b="0" kern="1200" dirty="0" err="1">
                          <a:solidFill>
                            <a:schemeClr val="lt1"/>
                          </a:solidFill>
                          <a:effectLst/>
                          <a:latin typeface="+mn-lt"/>
                          <a:ea typeface="+mn-ea"/>
                          <a:cs typeface="+mn-cs"/>
                        </a:rPr>
                        <a:t>analyse</a:t>
                      </a:r>
                      <a:r>
                        <a:rPr lang="en-US" sz="1800" b="0" kern="1200" dirty="0">
                          <a:solidFill>
                            <a:schemeClr val="lt1"/>
                          </a:solidFill>
                          <a:effectLst/>
                          <a:latin typeface="+mn-lt"/>
                          <a:ea typeface="+mn-ea"/>
                          <a:cs typeface="+mn-cs"/>
                        </a:rPr>
                        <a:t> </a:t>
                      </a:r>
                      <a:r>
                        <a:rPr lang="en-US" sz="1800" b="1" kern="1200" dirty="0">
                          <a:solidFill>
                            <a:schemeClr val="lt1"/>
                          </a:solidFill>
                          <a:effectLst/>
                          <a:latin typeface="+mn-lt"/>
                          <a:ea typeface="+mn-ea"/>
                          <a:cs typeface="+mn-cs"/>
                        </a:rPr>
                        <a:t>best practices </a:t>
                      </a:r>
                      <a:r>
                        <a:rPr lang="en-US" sz="1800" b="0" kern="1200" dirty="0">
                          <a:solidFill>
                            <a:schemeClr val="lt1"/>
                          </a:solidFill>
                          <a:effectLst/>
                          <a:latin typeface="+mn-lt"/>
                          <a:ea typeface="+mn-ea"/>
                          <a:cs typeface="+mn-cs"/>
                        </a:rPr>
                        <a:t>in visa facilitation implemented</a:t>
                      </a:r>
                      <a:endParaRPr lang="en-ZA" sz="1800" b="0"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800" b="0" kern="1200" dirty="0">
                          <a:solidFill>
                            <a:schemeClr val="lt1"/>
                          </a:solidFill>
                          <a:effectLst/>
                          <a:latin typeface="+mn-lt"/>
                          <a:ea typeface="+mn-ea"/>
                          <a:cs typeface="+mn-cs"/>
                        </a:rPr>
                        <a:t>Assess which visa category is the </a:t>
                      </a:r>
                      <a:r>
                        <a:rPr lang="en-US" sz="1800" b="1" kern="1200" dirty="0">
                          <a:solidFill>
                            <a:schemeClr val="lt1"/>
                          </a:solidFill>
                          <a:effectLst/>
                          <a:latin typeface="+mn-lt"/>
                          <a:ea typeface="+mn-ea"/>
                          <a:cs typeface="+mn-cs"/>
                        </a:rPr>
                        <a:t>most efficient </a:t>
                      </a:r>
                      <a:r>
                        <a:rPr lang="en-US" sz="1800" b="0" kern="1200" dirty="0">
                          <a:solidFill>
                            <a:schemeClr val="lt1"/>
                          </a:solidFill>
                          <a:effectLst/>
                          <a:latin typeface="+mn-lt"/>
                          <a:ea typeface="+mn-ea"/>
                          <a:cs typeface="+mn-cs"/>
                        </a:rPr>
                        <a:t>and the </a:t>
                      </a:r>
                      <a:r>
                        <a:rPr lang="en-US" sz="1800" b="1" kern="1200" dirty="0">
                          <a:solidFill>
                            <a:schemeClr val="lt1"/>
                          </a:solidFill>
                          <a:effectLst/>
                          <a:latin typeface="+mn-lt"/>
                          <a:ea typeface="+mn-ea"/>
                          <a:cs typeface="+mn-cs"/>
                        </a:rPr>
                        <a:t>least efficient </a:t>
                      </a:r>
                      <a:r>
                        <a:rPr lang="en-US" sz="1800" b="0" kern="1200" dirty="0">
                          <a:solidFill>
                            <a:schemeClr val="lt1"/>
                          </a:solidFill>
                          <a:effectLst/>
                          <a:latin typeface="+mn-lt"/>
                          <a:ea typeface="+mn-ea"/>
                          <a:cs typeface="+mn-cs"/>
                        </a:rPr>
                        <a:t>in facilitating ease of access.</a:t>
                      </a:r>
                      <a:endParaRPr lang="en-ZA" sz="1800" b="0"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800" b="0" kern="1200" dirty="0">
                          <a:solidFill>
                            <a:schemeClr val="lt1"/>
                          </a:solidFill>
                          <a:effectLst/>
                          <a:latin typeface="+mn-lt"/>
                          <a:ea typeface="+mn-ea"/>
                          <a:cs typeface="+mn-cs"/>
                        </a:rPr>
                        <a:t>Use of </a:t>
                      </a:r>
                      <a:r>
                        <a:rPr lang="en-US" sz="1800" b="1" kern="1200" dirty="0">
                          <a:solidFill>
                            <a:schemeClr val="lt1"/>
                          </a:solidFill>
                          <a:effectLst/>
                          <a:latin typeface="+mn-lt"/>
                          <a:ea typeface="+mn-ea"/>
                          <a:cs typeface="+mn-cs"/>
                        </a:rPr>
                        <a:t>technology</a:t>
                      </a:r>
                      <a:r>
                        <a:rPr lang="en-US" sz="1800" b="0" kern="1200" dirty="0">
                          <a:solidFill>
                            <a:schemeClr val="lt1"/>
                          </a:solidFill>
                          <a:effectLst/>
                          <a:latin typeface="+mn-lt"/>
                          <a:ea typeface="+mn-ea"/>
                          <a:cs typeface="+mn-cs"/>
                        </a:rPr>
                        <a:t>.</a:t>
                      </a:r>
                      <a:endParaRPr lang="en-ZA" sz="1800" b="0"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800" b="0" kern="1200" dirty="0">
                          <a:solidFill>
                            <a:schemeClr val="lt1"/>
                          </a:solidFill>
                          <a:effectLst/>
                          <a:latin typeface="+mn-lt"/>
                          <a:ea typeface="+mn-ea"/>
                          <a:cs typeface="+mn-cs"/>
                        </a:rPr>
                        <a:t>Assess the efficacy of the </a:t>
                      </a:r>
                      <a:r>
                        <a:rPr lang="en-US" sz="1800" b="1" kern="1200" dirty="0">
                          <a:solidFill>
                            <a:schemeClr val="lt1"/>
                          </a:solidFill>
                          <a:effectLst/>
                          <a:latin typeface="+mn-lt"/>
                          <a:ea typeface="+mn-ea"/>
                          <a:cs typeface="+mn-cs"/>
                        </a:rPr>
                        <a:t>regional visa approach </a:t>
                      </a:r>
                    </a:p>
                    <a:p>
                      <a:pPr marL="285750" lvl="0" indent="-285750">
                        <a:buFont typeface="Arial" panose="020B0604020202020204" pitchFamily="34" charset="0"/>
                        <a:buChar char="•"/>
                      </a:pPr>
                      <a:r>
                        <a:rPr lang="en-US" sz="1800" b="0" kern="1200" dirty="0">
                          <a:solidFill>
                            <a:schemeClr val="lt1"/>
                          </a:solidFill>
                          <a:effectLst/>
                          <a:latin typeface="+mn-lt"/>
                          <a:ea typeface="+mn-ea"/>
                          <a:cs typeface="+mn-cs"/>
                        </a:rPr>
                        <a:t>Assess the acceptable </a:t>
                      </a:r>
                      <a:r>
                        <a:rPr lang="en-US" sz="1800" b="1" kern="1200" dirty="0">
                          <a:solidFill>
                            <a:schemeClr val="lt1"/>
                          </a:solidFill>
                          <a:effectLst/>
                          <a:latin typeface="+mn-lt"/>
                          <a:ea typeface="+mn-ea"/>
                          <a:cs typeface="+mn-cs"/>
                        </a:rPr>
                        <a:t>turn-around times </a:t>
                      </a:r>
                      <a:r>
                        <a:rPr lang="en-US" sz="1800" b="0" kern="1200" dirty="0">
                          <a:solidFill>
                            <a:schemeClr val="lt1"/>
                          </a:solidFill>
                          <a:effectLst/>
                          <a:latin typeface="+mn-lt"/>
                          <a:ea typeface="+mn-ea"/>
                          <a:cs typeface="+mn-cs"/>
                        </a:rPr>
                        <a:t>Visa </a:t>
                      </a:r>
                      <a:r>
                        <a:rPr lang="en-US" sz="1800" b="1" kern="1200" dirty="0">
                          <a:solidFill>
                            <a:schemeClr val="lt1"/>
                          </a:solidFill>
                          <a:effectLst/>
                          <a:latin typeface="+mn-lt"/>
                          <a:ea typeface="+mn-ea"/>
                          <a:cs typeface="+mn-cs"/>
                        </a:rPr>
                        <a:t>policy measures </a:t>
                      </a:r>
                      <a:r>
                        <a:rPr lang="en-US" sz="1800" b="0" kern="1200" dirty="0">
                          <a:solidFill>
                            <a:schemeClr val="lt1"/>
                          </a:solidFill>
                          <a:effectLst/>
                          <a:latin typeface="+mn-lt"/>
                          <a:ea typeface="+mn-ea"/>
                          <a:cs typeface="+mn-cs"/>
                        </a:rPr>
                        <a:t>employed  </a:t>
                      </a:r>
                      <a:endParaRPr lang="en-ZA" sz="1800" b="0"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800" b="1" kern="1200" dirty="0" err="1">
                          <a:solidFill>
                            <a:schemeClr val="lt1"/>
                          </a:solidFill>
                          <a:effectLst/>
                          <a:latin typeface="+mn-lt"/>
                          <a:ea typeface="+mn-ea"/>
                          <a:cs typeface="+mn-cs"/>
                        </a:rPr>
                        <a:t>Maximise</a:t>
                      </a:r>
                      <a:r>
                        <a:rPr lang="en-US" sz="1800" b="1" kern="1200" dirty="0">
                          <a:solidFill>
                            <a:schemeClr val="lt1"/>
                          </a:solidFill>
                          <a:effectLst/>
                          <a:latin typeface="+mn-lt"/>
                          <a:ea typeface="+mn-ea"/>
                          <a:cs typeface="+mn-cs"/>
                        </a:rPr>
                        <a:t> potential </a:t>
                      </a:r>
                      <a:r>
                        <a:rPr lang="en-US" sz="1800" b="0" kern="1200" dirty="0">
                          <a:solidFill>
                            <a:schemeClr val="lt1"/>
                          </a:solidFill>
                          <a:effectLst/>
                          <a:latin typeface="+mn-lt"/>
                          <a:ea typeface="+mn-ea"/>
                          <a:cs typeface="+mn-cs"/>
                        </a:rPr>
                        <a:t>tourism demand.</a:t>
                      </a:r>
                      <a:endParaRPr lang="en-ZA" sz="1800" b="0"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800" b="0" kern="1200" dirty="0">
                          <a:solidFill>
                            <a:schemeClr val="lt1"/>
                          </a:solidFill>
                          <a:effectLst/>
                          <a:latin typeface="+mn-lt"/>
                          <a:ea typeface="+mn-ea"/>
                          <a:cs typeface="+mn-cs"/>
                        </a:rPr>
                        <a:t>Provide </a:t>
                      </a:r>
                      <a:r>
                        <a:rPr lang="en-US" sz="1800" b="1" kern="1200" dirty="0">
                          <a:solidFill>
                            <a:schemeClr val="lt1"/>
                          </a:solidFill>
                          <a:effectLst/>
                          <a:latin typeface="+mn-lt"/>
                          <a:ea typeface="+mn-ea"/>
                          <a:cs typeface="+mn-cs"/>
                        </a:rPr>
                        <a:t>practical recommendations </a:t>
                      </a:r>
                      <a:r>
                        <a:rPr lang="en-US" sz="1800" b="0" kern="1200" dirty="0">
                          <a:solidFill>
                            <a:schemeClr val="lt1"/>
                          </a:solidFill>
                          <a:effectLst/>
                          <a:latin typeface="+mn-lt"/>
                          <a:ea typeface="+mn-ea"/>
                          <a:cs typeface="+mn-cs"/>
                        </a:rPr>
                        <a:t>for visa facilitation to enhance the competitiveness of South Africa.</a:t>
                      </a:r>
                      <a:endParaRPr lang="en-ZA" sz="1800" b="0" kern="1200" dirty="0">
                        <a:solidFill>
                          <a:schemeClr val="lt1"/>
                        </a:solidFill>
                        <a:effectLst/>
                        <a:latin typeface="+mn-lt"/>
                        <a:ea typeface="+mn-ea"/>
                        <a:cs typeface="+mn-cs"/>
                      </a:endParaRPr>
                    </a:p>
                    <a:p>
                      <a:endParaRPr lang="en-ZA" dirty="0"/>
                    </a:p>
                  </a:txBody>
                  <a:tcPr>
                    <a:solidFill>
                      <a:srgbClr val="C896DE"/>
                    </a:solidFill>
                  </a:tcPr>
                </a:tc>
                <a:tc>
                  <a:txBody>
                    <a:bodyPr/>
                    <a:lstStyle/>
                    <a:p>
                      <a:pPr algn="ctr"/>
                      <a:r>
                        <a:rPr lang="en-US" dirty="0"/>
                        <a:t>Demand objectives:</a:t>
                      </a:r>
                    </a:p>
                    <a:p>
                      <a:pPr lvl="0"/>
                      <a:endParaRPr lang="en-US" sz="18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800" b="0" kern="1200" dirty="0">
                          <a:solidFill>
                            <a:schemeClr val="lt1"/>
                          </a:solidFill>
                          <a:effectLst/>
                          <a:latin typeface="+mn-lt"/>
                          <a:ea typeface="+mn-ea"/>
                          <a:cs typeface="+mn-cs"/>
                        </a:rPr>
                        <a:t>Assess the impact of the </a:t>
                      </a:r>
                      <a:r>
                        <a:rPr lang="en-US" sz="1800" b="1" kern="1200" dirty="0">
                          <a:solidFill>
                            <a:schemeClr val="lt1"/>
                          </a:solidFill>
                          <a:effectLst/>
                          <a:latin typeface="+mn-lt"/>
                          <a:ea typeface="+mn-ea"/>
                          <a:cs typeface="+mn-cs"/>
                        </a:rPr>
                        <a:t>different visa categories/regimes </a:t>
                      </a:r>
                      <a:r>
                        <a:rPr lang="en-US" sz="1800" b="0" kern="1200" dirty="0">
                          <a:solidFill>
                            <a:schemeClr val="lt1"/>
                          </a:solidFill>
                          <a:effectLst/>
                          <a:latin typeface="+mn-lt"/>
                          <a:ea typeface="+mn-ea"/>
                          <a:cs typeface="+mn-cs"/>
                        </a:rPr>
                        <a:t>on tourism demand.</a:t>
                      </a:r>
                      <a:endParaRPr lang="en-ZA" sz="1800" b="0"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800" b="0" kern="1200" dirty="0">
                          <a:solidFill>
                            <a:schemeClr val="lt1"/>
                          </a:solidFill>
                          <a:effectLst/>
                          <a:latin typeface="+mn-lt"/>
                          <a:ea typeface="+mn-ea"/>
                          <a:cs typeface="+mn-cs"/>
                        </a:rPr>
                        <a:t>Determine how </a:t>
                      </a:r>
                      <a:r>
                        <a:rPr lang="en-US" sz="1800" b="1" kern="1200" dirty="0">
                          <a:solidFill>
                            <a:schemeClr val="lt1"/>
                          </a:solidFill>
                          <a:effectLst/>
                          <a:latin typeface="+mn-lt"/>
                          <a:ea typeface="+mn-ea"/>
                          <a:cs typeface="+mn-cs"/>
                        </a:rPr>
                        <a:t>modern technology-based </a:t>
                      </a:r>
                      <a:r>
                        <a:rPr lang="en-US" sz="1800" b="0" kern="1200" dirty="0">
                          <a:solidFill>
                            <a:schemeClr val="lt1"/>
                          </a:solidFill>
                          <a:effectLst/>
                          <a:latin typeface="+mn-lt"/>
                          <a:ea typeface="+mn-ea"/>
                          <a:cs typeface="+mn-cs"/>
                        </a:rPr>
                        <a:t>visa regimes and systems impact tourism demand.</a:t>
                      </a:r>
                      <a:endParaRPr lang="en-ZA" sz="1800" b="0"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800" b="0" kern="1200" dirty="0">
                          <a:solidFill>
                            <a:schemeClr val="lt1"/>
                          </a:solidFill>
                          <a:effectLst/>
                          <a:latin typeface="+mn-lt"/>
                          <a:ea typeface="+mn-ea"/>
                          <a:cs typeface="+mn-cs"/>
                        </a:rPr>
                        <a:t>Assess the </a:t>
                      </a:r>
                      <a:r>
                        <a:rPr lang="en-US" sz="1800" b="1" kern="1200" dirty="0">
                          <a:solidFill>
                            <a:schemeClr val="lt1"/>
                          </a:solidFill>
                          <a:effectLst/>
                          <a:latin typeface="+mn-lt"/>
                          <a:ea typeface="+mn-ea"/>
                          <a:cs typeface="+mn-cs"/>
                        </a:rPr>
                        <a:t>acceptable visa processing </a:t>
                      </a:r>
                      <a:r>
                        <a:rPr lang="en-US" sz="1800" b="0" kern="1200" dirty="0">
                          <a:solidFill>
                            <a:schemeClr val="lt1"/>
                          </a:solidFill>
                          <a:effectLst/>
                          <a:latin typeface="+mn-lt"/>
                          <a:ea typeface="+mn-ea"/>
                          <a:cs typeface="+mn-cs"/>
                        </a:rPr>
                        <a:t>aspects </a:t>
                      </a:r>
                    </a:p>
                    <a:p>
                      <a:pPr marL="285750" lvl="0" indent="-285750">
                        <a:buFont typeface="Arial" panose="020B0604020202020204" pitchFamily="34" charset="0"/>
                        <a:buChar char="•"/>
                      </a:pPr>
                      <a:r>
                        <a:rPr lang="en-US" sz="1800" b="0" kern="1200" dirty="0">
                          <a:solidFill>
                            <a:schemeClr val="lt1"/>
                          </a:solidFill>
                          <a:effectLst/>
                          <a:latin typeface="+mn-lt"/>
                          <a:ea typeface="+mn-ea"/>
                          <a:cs typeface="+mn-cs"/>
                        </a:rPr>
                        <a:t>Identify practical </a:t>
                      </a:r>
                      <a:r>
                        <a:rPr lang="en-US" sz="1800" b="1" kern="1200" dirty="0">
                          <a:solidFill>
                            <a:schemeClr val="lt1"/>
                          </a:solidFill>
                          <a:effectLst/>
                          <a:latin typeface="+mn-lt"/>
                          <a:ea typeface="+mn-ea"/>
                          <a:cs typeface="+mn-cs"/>
                        </a:rPr>
                        <a:t>visa facilitation </a:t>
                      </a:r>
                      <a:r>
                        <a:rPr lang="en-US" sz="1800" b="0" kern="1200" dirty="0">
                          <a:solidFill>
                            <a:schemeClr val="lt1"/>
                          </a:solidFill>
                          <a:effectLst/>
                          <a:latin typeface="+mn-lt"/>
                          <a:ea typeface="+mn-ea"/>
                          <a:cs typeface="+mn-cs"/>
                        </a:rPr>
                        <a:t>demand aspects that may enhance the competitiveness of South Africa.</a:t>
                      </a:r>
                      <a:endParaRPr lang="en-ZA" sz="1800" b="0" kern="1200" dirty="0">
                        <a:solidFill>
                          <a:schemeClr val="lt1"/>
                        </a:solidFill>
                        <a:effectLst/>
                        <a:latin typeface="+mn-lt"/>
                        <a:ea typeface="+mn-ea"/>
                        <a:cs typeface="+mn-cs"/>
                      </a:endParaRPr>
                    </a:p>
                    <a:p>
                      <a:endParaRPr lang="en-ZA" dirty="0"/>
                    </a:p>
                  </a:txBody>
                  <a:tcPr>
                    <a:solidFill>
                      <a:srgbClr val="C896DE"/>
                    </a:solidFill>
                  </a:tcPr>
                </a:tc>
                <a:extLst>
                  <a:ext uri="{0D108BD9-81ED-4DB2-BD59-A6C34878D82A}">
                    <a16:rowId xmlns:a16="http://schemas.microsoft.com/office/drawing/2014/main" val="2245204140"/>
                  </a:ext>
                </a:extLst>
              </a:tr>
            </a:tbl>
          </a:graphicData>
        </a:graphic>
      </p:graphicFrame>
    </p:spTree>
    <p:extLst>
      <p:ext uri="{BB962C8B-B14F-4D97-AF65-F5344CB8AC3E}">
        <p14:creationId xmlns:p14="http://schemas.microsoft.com/office/powerpoint/2010/main" val="2471996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BD28-78EA-9560-25CB-D78CE78E7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7905E-12D8-F426-5FEB-58596B41F8D4}"/>
              </a:ext>
            </a:extLst>
          </p:cNvPr>
          <p:cNvSpPr>
            <a:spLocks noGrp="1"/>
          </p:cNvSpPr>
          <p:nvPr>
            <p:ph type="title"/>
          </p:nvPr>
        </p:nvSpPr>
        <p:spPr>
          <a:xfrm>
            <a:off x="1543735" y="172133"/>
            <a:ext cx="9395011" cy="483476"/>
          </a:xfrm>
        </p:spPr>
        <p:txBody>
          <a:bodyPr>
            <a:normAutofit fontScale="90000"/>
          </a:bodyPr>
          <a:lstStyle/>
          <a:p>
            <a:r>
              <a:rPr lang="en-US" sz="3600" dirty="0"/>
              <a:t>ACTIONABLE RECOMMENDATIONS</a:t>
            </a:r>
            <a:endParaRPr lang="en-ZA" sz="3600" dirty="0"/>
          </a:p>
        </p:txBody>
      </p:sp>
      <p:sp>
        <p:nvSpPr>
          <p:cNvPr id="3" name="Content Placeholder 2">
            <a:extLst>
              <a:ext uri="{FF2B5EF4-FFF2-40B4-BE49-F238E27FC236}">
                <a16:creationId xmlns:a16="http://schemas.microsoft.com/office/drawing/2014/main" id="{6BDA21DF-7800-29DA-679B-404EB74D502B}"/>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sp>
        <p:nvSpPr>
          <p:cNvPr id="4" name="TextBox 3">
            <a:extLst>
              <a:ext uri="{FF2B5EF4-FFF2-40B4-BE49-F238E27FC236}">
                <a16:creationId xmlns:a16="http://schemas.microsoft.com/office/drawing/2014/main" id="{08FC0301-4A59-2F29-520E-6CFE1CE2CA01}"/>
              </a:ext>
            </a:extLst>
          </p:cNvPr>
          <p:cNvSpPr txBox="1"/>
          <p:nvPr/>
        </p:nvSpPr>
        <p:spPr>
          <a:xfrm>
            <a:off x="123290" y="655609"/>
            <a:ext cx="10296767"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Willingness to travel to SA – within their means to travel.</a:t>
            </a:r>
          </a:p>
          <a:p>
            <a:pPr marL="285750" indent="-285750">
              <a:buFont typeface="Arial" panose="020B0604020202020204" pitchFamily="34" charset="0"/>
              <a:buChar char="•"/>
            </a:pPr>
            <a:r>
              <a:rPr lang="en-US" sz="2400" b="1" i="1" dirty="0">
                <a:latin typeface="Arial" panose="020B0604020202020204" pitchFamily="34" charset="0"/>
                <a:cs typeface="Arial" panose="020B0604020202020204" pitchFamily="34" charset="0"/>
              </a:rPr>
              <a:t>Short term:</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Streamline current processing times: expand capacity at processing </a:t>
            </a:r>
            <a:r>
              <a:rPr lang="en-US" sz="2400" dirty="0" err="1">
                <a:latin typeface="Arial" panose="020B0604020202020204" pitchFamily="34" charset="0"/>
                <a:cs typeface="Arial" panose="020B0604020202020204" pitchFamily="34" charset="0"/>
              </a:rPr>
              <a:t>centres</a:t>
            </a:r>
            <a:r>
              <a:rPr lang="en-US" sz="2400" dirty="0">
                <a:latin typeface="Arial" panose="020B0604020202020204" pitchFamily="34" charset="0"/>
                <a:cs typeface="Arial" panose="020B0604020202020204" pitchFamily="34" charset="0"/>
              </a:rPr>
              <a:t> and enable e-submissions of documents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Expand the e-visa rollout – </a:t>
            </a:r>
            <a:r>
              <a:rPr lang="en-US" sz="2400" dirty="0" err="1">
                <a:latin typeface="Arial" panose="020B0604020202020204" pitchFamily="34" charset="0"/>
                <a:cs typeface="Arial" panose="020B0604020202020204" pitchFamily="34" charset="0"/>
              </a:rPr>
              <a:t>prioritise</a:t>
            </a:r>
            <a:r>
              <a:rPr lang="en-US" sz="2400" dirty="0">
                <a:latin typeface="Arial" panose="020B0604020202020204" pitchFamily="34" charset="0"/>
                <a:cs typeface="Arial" panose="020B0604020202020204" pitchFamily="34" charset="0"/>
              </a:rPr>
              <a:t> for key source markets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Improve communication and transparency: simplify requirements; provide multi-language guidelines and provide digital status updates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Pilot simple visa requirements for high-value markets such as digital nomads. </a:t>
            </a:r>
          </a:p>
          <a:p>
            <a:pPr marL="285750" indent="-285750">
              <a:buFont typeface="Arial" panose="020B0604020202020204" pitchFamily="34" charset="0"/>
              <a:buChar char="•"/>
            </a:pPr>
            <a:r>
              <a:rPr lang="en-US" sz="2400" b="1" i="1" dirty="0">
                <a:latin typeface="Arial" panose="020B0604020202020204" pitchFamily="34" charset="0"/>
                <a:cs typeface="Arial" panose="020B0604020202020204" pitchFamily="34" charset="0"/>
              </a:rPr>
              <a:t>Medium term:</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Full integration of digital platforms – end-to-end application</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Consider a trusted </a:t>
            </a:r>
            <a:r>
              <a:rPr lang="en-US" sz="2400" dirty="0" err="1">
                <a:latin typeface="Arial" panose="020B0604020202020204" pitchFamily="34" charset="0"/>
                <a:cs typeface="Arial" panose="020B0604020202020204" pitchFamily="34" charset="0"/>
              </a:rPr>
              <a:t>traveller</a:t>
            </a:r>
            <a:r>
              <a:rPr lang="en-US" sz="2400" dirty="0">
                <a:latin typeface="Arial" panose="020B0604020202020204" pitchFamily="34" charset="0"/>
                <a:cs typeface="Arial" panose="020B0604020202020204" pitchFamily="34" charset="0"/>
              </a:rPr>
              <a:t> strategy with multi-year entry visas for frequent visitors, business tourists, academics, investors etc.</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Improve access to visa facilitation </a:t>
            </a:r>
            <a:r>
              <a:rPr lang="en-US" sz="2400" dirty="0" err="1">
                <a:latin typeface="Arial" panose="020B0604020202020204" pitchFamily="34" charset="0"/>
                <a:cs typeface="Arial" panose="020B0604020202020204" pitchFamily="34" charset="0"/>
              </a:rPr>
              <a:t>centres</a:t>
            </a:r>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Upskill staff in digital systems, fraud detection and customer services</a:t>
            </a:r>
          </a:p>
        </p:txBody>
      </p:sp>
    </p:spTree>
    <p:extLst>
      <p:ext uri="{BB962C8B-B14F-4D97-AF65-F5344CB8AC3E}">
        <p14:creationId xmlns:p14="http://schemas.microsoft.com/office/powerpoint/2010/main" val="2616203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3507E-DB7B-BB07-F37E-376431E56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EBACF-075A-6392-F13A-7C49D2E6ADAD}"/>
              </a:ext>
            </a:extLst>
          </p:cNvPr>
          <p:cNvSpPr>
            <a:spLocks noGrp="1"/>
          </p:cNvSpPr>
          <p:nvPr>
            <p:ph type="title"/>
          </p:nvPr>
        </p:nvSpPr>
        <p:spPr>
          <a:xfrm>
            <a:off x="1543735" y="172133"/>
            <a:ext cx="9395011" cy="483476"/>
          </a:xfrm>
        </p:spPr>
        <p:txBody>
          <a:bodyPr>
            <a:normAutofit fontScale="90000"/>
          </a:bodyPr>
          <a:lstStyle/>
          <a:p>
            <a:r>
              <a:rPr lang="en-US" sz="3600" dirty="0"/>
              <a:t>ACTIONABLE RECOMMENDATIONS</a:t>
            </a:r>
            <a:endParaRPr lang="en-ZA" sz="3600" dirty="0"/>
          </a:p>
        </p:txBody>
      </p:sp>
      <p:sp>
        <p:nvSpPr>
          <p:cNvPr id="3" name="Content Placeholder 2">
            <a:extLst>
              <a:ext uri="{FF2B5EF4-FFF2-40B4-BE49-F238E27FC236}">
                <a16:creationId xmlns:a16="http://schemas.microsoft.com/office/drawing/2014/main" id="{565B9E0A-F18F-99DB-9917-A969E189EEC3}"/>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sp>
        <p:nvSpPr>
          <p:cNvPr id="4" name="TextBox 3">
            <a:extLst>
              <a:ext uri="{FF2B5EF4-FFF2-40B4-BE49-F238E27FC236}">
                <a16:creationId xmlns:a16="http://schemas.microsoft.com/office/drawing/2014/main" id="{79D833DE-BCB9-86DF-E1C9-AFCB90882884}"/>
              </a:ext>
            </a:extLst>
          </p:cNvPr>
          <p:cNvSpPr txBox="1"/>
          <p:nvPr/>
        </p:nvSpPr>
        <p:spPr>
          <a:xfrm>
            <a:off x="708916" y="1119883"/>
            <a:ext cx="10397448" cy="4893647"/>
          </a:xfrm>
          <a:prstGeom prst="rect">
            <a:avLst/>
          </a:prstGeom>
          <a:noFill/>
        </p:spPr>
        <p:txBody>
          <a:bodyPr wrap="square" rtlCol="0">
            <a:spAutoFit/>
          </a:bodyPr>
          <a:lstStyle/>
          <a:p>
            <a:pPr marL="285750" indent="-285750">
              <a:buFont typeface="Arial" panose="020B0604020202020204" pitchFamily="34" charset="0"/>
              <a:buChar char="•"/>
            </a:pPr>
            <a:r>
              <a:rPr lang="en-US" sz="2400" b="1" i="1" dirty="0">
                <a:latin typeface="Arial" panose="020B0604020202020204" pitchFamily="34" charset="0"/>
                <a:cs typeface="Arial" panose="020B0604020202020204" pitchFamily="34" charset="0"/>
              </a:rPr>
              <a:t>Longer-term:</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Consider the use of AI tool for risk profiling, fraud detection and expedited low-risk approvals</a:t>
            </a:r>
          </a:p>
          <a:p>
            <a:pPr lvl="1"/>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Review and align visa policies with international trends (Stages and MEETS Visa)</a:t>
            </a:r>
          </a:p>
          <a:p>
            <a:pPr lvl="1"/>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Negotiate reciprocal visa-free arrangements with key tourism markets</a:t>
            </a:r>
          </a:p>
          <a:p>
            <a:pPr lvl="1"/>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Visa is not the challenge – it is the process.</a:t>
            </a:r>
          </a:p>
          <a:p>
            <a:pPr marL="285750" indent="-285750">
              <a:lnSpc>
                <a:spcPct val="20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401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1852C-C2DF-A715-FF23-200FA3835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5B361-9925-B140-7FEB-5A3593AD63E2}"/>
              </a:ext>
            </a:extLst>
          </p:cNvPr>
          <p:cNvSpPr>
            <a:spLocks noGrp="1"/>
          </p:cNvSpPr>
          <p:nvPr>
            <p:ph type="title"/>
          </p:nvPr>
        </p:nvSpPr>
        <p:spPr>
          <a:xfrm>
            <a:off x="1543735" y="172133"/>
            <a:ext cx="9395011" cy="500728"/>
          </a:xfrm>
        </p:spPr>
        <p:txBody>
          <a:bodyPr>
            <a:normAutofit fontScale="90000"/>
          </a:bodyPr>
          <a:lstStyle/>
          <a:p>
            <a:r>
              <a:rPr lang="en-US" sz="3600" dirty="0"/>
              <a:t>STRATEGIC ALIGNMENT </a:t>
            </a:r>
            <a:endParaRPr lang="en-ZA" sz="3600" dirty="0"/>
          </a:p>
        </p:txBody>
      </p:sp>
      <p:sp>
        <p:nvSpPr>
          <p:cNvPr id="3" name="Content Placeholder 2">
            <a:extLst>
              <a:ext uri="{FF2B5EF4-FFF2-40B4-BE49-F238E27FC236}">
                <a16:creationId xmlns:a16="http://schemas.microsoft.com/office/drawing/2014/main" id="{0E778837-5BE4-7CB2-466D-13BF3E6CDD94}"/>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sp>
        <p:nvSpPr>
          <p:cNvPr id="5" name="TextBox 4">
            <a:extLst>
              <a:ext uri="{FF2B5EF4-FFF2-40B4-BE49-F238E27FC236}">
                <a16:creationId xmlns:a16="http://schemas.microsoft.com/office/drawing/2014/main" id="{CDF439F2-0B0C-57D3-4865-5C4EAE6FE990}"/>
              </a:ext>
            </a:extLst>
          </p:cNvPr>
          <p:cNvSpPr txBox="1"/>
          <p:nvPr/>
        </p:nvSpPr>
        <p:spPr>
          <a:xfrm>
            <a:off x="286757" y="806656"/>
            <a:ext cx="11130346" cy="5909310"/>
          </a:xfrm>
          <a:prstGeom prst="rect">
            <a:avLst/>
          </a:prstGeom>
          <a:noFill/>
        </p:spPr>
        <p:txBody>
          <a:bodyPr wrap="square">
            <a:spAutoFit/>
          </a:bodyPr>
          <a:lstStyle/>
          <a:p>
            <a:r>
              <a:rPr lang="en-ZA" sz="2000" b="1" dirty="0">
                <a:latin typeface="Arial" panose="020B0604020202020204" pitchFamily="34" charset="0"/>
                <a:cs typeface="Arial" panose="020B0604020202020204" pitchFamily="34" charset="0"/>
              </a:rPr>
              <a:t>GNU Priority</a:t>
            </a:r>
            <a:endParaRPr lang="en-ZA" sz="2000" dirty="0">
              <a:latin typeface="Arial" panose="020B0604020202020204" pitchFamily="34" charset="0"/>
              <a:cs typeface="Arial" panose="020B0604020202020204" pitchFamily="34" charset="0"/>
            </a:endParaRPr>
          </a:p>
          <a:p>
            <a:r>
              <a:rPr lang="en-ZA" sz="2000" dirty="0">
                <a:latin typeface="Arial" panose="020B0604020202020204" pitchFamily="34" charset="0"/>
                <a:cs typeface="Arial" panose="020B0604020202020204" pitchFamily="34" charset="0"/>
              </a:rPr>
              <a:t>Digital Innovation: By accelerating technology adoption, such as data-driven personalisation</a:t>
            </a:r>
          </a:p>
          <a:p>
            <a:r>
              <a:rPr lang="en-ZA" sz="2000" dirty="0">
                <a:latin typeface="Arial" panose="020B0604020202020204" pitchFamily="34" charset="0"/>
                <a:cs typeface="Arial" panose="020B0604020202020204" pitchFamily="34" charset="0"/>
              </a:rPr>
              <a:t> </a:t>
            </a:r>
          </a:p>
          <a:p>
            <a:r>
              <a:rPr lang="en-ZA" sz="2000" b="1" dirty="0">
                <a:latin typeface="Arial" panose="020B0604020202020204" pitchFamily="34" charset="0"/>
                <a:cs typeface="Arial" panose="020B0604020202020204" pitchFamily="34" charset="0"/>
              </a:rPr>
              <a:t>G20 Tourism Priority </a:t>
            </a:r>
            <a:endParaRPr lang="en-ZA" sz="2000" dirty="0">
              <a:latin typeface="Arial" panose="020B0604020202020204" pitchFamily="34" charset="0"/>
              <a:cs typeface="Arial" panose="020B0604020202020204" pitchFamily="34" charset="0"/>
            </a:endParaRPr>
          </a:p>
          <a:p>
            <a:r>
              <a:rPr lang="en-ZA" sz="2000" dirty="0">
                <a:latin typeface="Arial" panose="020B0604020202020204" pitchFamily="34" charset="0"/>
                <a:cs typeface="Arial" panose="020B0604020202020204" pitchFamily="34" charset="0"/>
              </a:rPr>
              <a:t>Digital Innovation: Harnessing people-centred Artificial Intelligence (AI) (extended to immigration policy and facilitation for tourism)</a:t>
            </a:r>
          </a:p>
          <a:p>
            <a:endParaRPr lang="en-ZA" sz="20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Study concludes there is a need to move to a completely online </a:t>
            </a:r>
            <a:r>
              <a:rPr kumimoji="0" lang="en-ZA"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eVisa</a:t>
            </a: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ETA – no negative effects of tourism flow between countries!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Visa system was highlighted in the State of the National Address – to enhance the system, the launch of the ETA, and clear the backlog of applications. Digital Visa System, ETA is set for launch by September 2025 for short-term tourist visits</a:t>
            </a:r>
          </a:p>
          <a:p>
            <a:endParaRPr lang="en-ZA" sz="2000" dirty="0">
              <a:latin typeface="Arial" panose="020B0604020202020204" pitchFamily="34" charset="0"/>
              <a:cs typeface="Arial" panose="020B0604020202020204" pitchFamily="34" charset="0"/>
            </a:endParaRPr>
          </a:p>
          <a:p>
            <a:r>
              <a:rPr lang="en-ZA" sz="2000" b="1" dirty="0">
                <a:latin typeface="Arial" panose="020B0604020202020204" pitchFamily="34" charset="0"/>
                <a:cs typeface="Arial" panose="020B0604020202020204" pitchFamily="34" charset="0"/>
              </a:rPr>
              <a:t>National Tourism Sector Priority</a:t>
            </a:r>
            <a:endParaRPr lang="en-ZA" sz="2000" dirty="0">
              <a:latin typeface="Arial" panose="020B0604020202020204" pitchFamily="34" charset="0"/>
              <a:cs typeface="Arial" panose="020B0604020202020204" pitchFamily="34" charset="0"/>
            </a:endParaRPr>
          </a:p>
          <a:p>
            <a:r>
              <a:rPr lang="en-ZA" sz="2000" dirty="0">
                <a:latin typeface="Arial" panose="020B0604020202020204" pitchFamily="34" charset="0"/>
                <a:cs typeface="Arial" panose="020B0604020202020204" pitchFamily="34" charset="0"/>
              </a:rPr>
              <a:t>Innovation &amp; Digitisation: Drives innovation, particularly in </a:t>
            </a:r>
            <a:r>
              <a:rPr lang="en-ZA"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Artificial Intelligence (AI)</a:t>
            </a:r>
            <a:r>
              <a:rPr lang="en-ZA" sz="2000" dirty="0">
                <a:latin typeface="Arial" panose="020B0604020202020204" pitchFamily="34" charset="0"/>
                <a:cs typeface="Arial" panose="020B0604020202020204" pitchFamily="34" charset="0"/>
              </a:rPr>
              <a:t>, to improve the travel experience</a:t>
            </a:r>
          </a:p>
          <a:p>
            <a:r>
              <a:rPr lang="en-ZA" sz="2000" dirty="0">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As above, and consider the introduction of TTOS for the Nigerian market</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12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7465-1952-7551-F89B-EEDC7DF8DE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75B56-C5E3-05DD-CE03-52EA7921FD04}"/>
              </a:ext>
            </a:extLst>
          </p:cNvPr>
          <p:cNvSpPr>
            <a:spLocks noGrp="1"/>
          </p:cNvSpPr>
          <p:nvPr>
            <p:ph type="title"/>
          </p:nvPr>
        </p:nvSpPr>
        <p:spPr>
          <a:xfrm>
            <a:off x="1543735" y="172133"/>
            <a:ext cx="9395011" cy="500728"/>
          </a:xfrm>
        </p:spPr>
        <p:txBody>
          <a:bodyPr>
            <a:normAutofit fontScale="90000"/>
          </a:bodyPr>
          <a:lstStyle/>
          <a:p>
            <a:r>
              <a:rPr lang="en-US" sz="3600" dirty="0"/>
              <a:t>STRATEGIC ALIGNMENT </a:t>
            </a:r>
            <a:endParaRPr lang="en-ZA" sz="3600" dirty="0"/>
          </a:p>
        </p:txBody>
      </p:sp>
      <p:sp>
        <p:nvSpPr>
          <p:cNvPr id="3" name="Content Placeholder 2">
            <a:extLst>
              <a:ext uri="{FF2B5EF4-FFF2-40B4-BE49-F238E27FC236}">
                <a16:creationId xmlns:a16="http://schemas.microsoft.com/office/drawing/2014/main" id="{7B545934-6CCD-1E95-5898-8BEB33E6A481}"/>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sp>
        <p:nvSpPr>
          <p:cNvPr id="5" name="TextBox 4">
            <a:extLst>
              <a:ext uri="{FF2B5EF4-FFF2-40B4-BE49-F238E27FC236}">
                <a16:creationId xmlns:a16="http://schemas.microsoft.com/office/drawing/2014/main" id="{C9EAB79F-5260-5FDE-FC24-59CDCA9D911B}"/>
              </a:ext>
            </a:extLst>
          </p:cNvPr>
          <p:cNvSpPr txBox="1"/>
          <p:nvPr/>
        </p:nvSpPr>
        <p:spPr>
          <a:xfrm>
            <a:off x="286756" y="806656"/>
            <a:ext cx="11368925" cy="3170099"/>
          </a:xfrm>
          <a:prstGeom prst="rect">
            <a:avLst/>
          </a:prstGeom>
          <a:noFill/>
        </p:spPr>
        <p:txBody>
          <a:bodyPr wrap="square">
            <a:spAutoFit/>
          </a:bodyPr>
          <a:lstStyle/>
          <a:p>
            <a:r>
              <a:rPr lang="en-ZA" sz="2000" b="1" dirty="0">
                <a:latin typeface="Arial" panose="020B0604020202020204" pitchFamily="34" charset="0"/>
                <a:cs typeface="Arial" panose="020B0604020202020204" pitchFamily="34" charset="0"/>
              </a:rPr>
              <a:t>BRICS Tourism Priorities</a:t>
            </a:r>
          </a:p>
          <a:p>
            <a:endParaRPr lang="en-ZA" sz="2000" b="1" dirty="0">
              <a:latin typeface="Arial" panose="020B0604020202020204" pitchFamily="34" charset="0"/>
              <a:cs typeface="Arial" panose="020B0604020202020204" pitchFamily="34" charset="0"/>
            </a:endParaRPr>
          </a:p>
          <a:p>
            <a:pPr algn="just"/>
            <a:r>
              <a:rPr lang="en-ZA" sz="2000" dirty="0">
                <a:latin typeface="Arial" panose="020B0604020202020204" pitchFamily="34" charset="0"/>
                <a:cs typeface="Arial" panose="020B0604020202020204" pitchFamily="34" charset="0"/>
              </a:rPr>
              <a:t>Mobility &amp; Connectivity: The focus is on improving visa processes and developing tourism routes to facilitate easier travel and greater tourism mobility among member countries</a:t>
            </a:r>
          </a:p>
          <a:p>
            <a:r>
              <a:rPr lang="en-ZA" sz="2000" dirty="0">
                <a:latin typeface="Arial" panose="020B0604020202020204" pitchFamily="34" charset="0"/>
                <a:cs typeface="Arial" panose="020B0604020202020204" pitchFamily="34" charset="0"/>
              </a:rPr>
              <a:t> </a:t>
            </a:r>
          </a:p>
          <a:p>
            <a:pPr marL="342900" lvl="0" indent="-342900" algn="just">
              <a:buFont typeface="Arial" panose="020B0604020202020204" pitchFamily="34" charset="0"/>
              <a:buChar char="•"/>
            </a:pPr>
            <a:r>
              <a:rPr lang="en-ZA" sz="2000" dirty="0">
                <a:latin typeface="Arial" panose="020B0604020202020204" pitchFamily="34" charset="0"/>
                <a:cs typeface="Arial" panose="020B0604020202020204" pitchFamily="34" charset="0"/>
              </a:rPr>
              <a:t>Study indicates there is room for a Multilateral</a:t>
            </a:r>
            <a:r>
              <a:rPr lang="en-GB" sz="2000" dirty="0">
                <a:latin typeface="Arial" panose="020B0604020202020204" pitchFamily="34" charset="0"/>
                <a:cs typeface="Arial" panose="020B0604020202020204" pitchFamily="34" charset="0"/>
              </a:rPr>
              <a:t> visa system (MVS) </a:t>
            </a:r>
            <a:r>
              <a:rPr lang="en-ZA" sz="2000" dirty="0">
                <a:latin typeface="Arial" panose="020B0604020202020204" pitchFamily="34" charset="0"/>
                <a:cs typeface="Arial" panose="020B0604020202020204" pitchFamily="34" charset="0"/>
              </a:rPr>
              <a:t>BRICS visa as a potential Schengen-style single visa that will include India and China as priority markets and Other nations (UAE as a high value market) </a:t>
            </a:r>
          </a:p>
          <a:p>
            <a:r>
              <a:rPr lang="en-ZA" sz="2000" b="1" dirty="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r>
              <a:rPr lang="en-ZA" sz="2000"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48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F651-5CA0-2106-8552-B916078B5B38}"/>
              </a:ext>
            </a:extLst>
          </p:cNvPr>
          <p:cNvSpPr>
            <a:spLocks noGrp="1"/>
          </p:cNvSpPr>
          <p:nvPr>
            <p:ph type="ctrTitle"/>
          </p:nvPr>
        </p:nvSpPr>
        <p:spPr>
          <a:xfrm>
            <a:off x="411989" y="2835970"/>
            <a:ext cx="5424750" cy="917592"/>
          </a:xfrm>
        </p:spPr>
        <p:txBody>
          <a:bodyPr/>
          <a:lstStyle/>
          <a:p>
            <a:r>
              <a:rPr lang="en-US" dirty="0"/>
              <a:t>THANK YOU!</a:t>
            </a:r>
            <a:endParaRPr lang="en-ZA" dirty="0"/>
          </a:p>
        </p:txBody>
      </p:sp>
      <p:sp>
        <p:nvSpPr>
          <p:cNvPr id="3" name="Subtitle 2">
            <a:extLst>
              <a:ext uri="{FF2B5EF4-FFF2-40B4-BE49-F238E27FC236}">
                <a16:creationId xmlns:a16="http://schemas.microsoft.com/office/drawing/2014/main" id="{6635DD7E-87ED-FEA9-23CE-62B9C2B89054}"/>
              </a:ext>
            </a:extLst>
          </p:cNvPr>
          <p:cNvSpPr>
            <a:spLocks noGrp="1"/>
          </p:cNvSpPr>
          <p:nvPr>
            <p:ph type="subTitle" idx="1"/>
          </p:nvPr>
        </p:nvSpPr>
        <p:spPr/>
        <p:txBody>
          <a:bodyPr>
            <a:normAutofit lnSpcReduction="10000"/>
          </a:bodyPr>
          <a:lstStyle/>
          <a:p>
            <a:r>
              <a:rPr lang="en-US" dirty="0">
                <a:hlinkClick r:id="rId2">
                  <a:extLst>
                    <a:ext uri="{A12FA001-AC4F-418D-AE19-62706E023703}">
                      <ahyp:hlinkClr xmlns:ahyp="http://schemas.microsoft.com/office/drawing/2018/hyperlinkcolor" val="tx"/>
                    </a:ext>
                  </a:extLst>
                </a:hlinkClick>
              </a:rPr>
              <a:t>Elmarie.Slabbert@nwu.ac.za</a:t>
            </a:r>
            <a:endParaRPr lang="en-US" dirty="0"/>
          </a:p>
          <a:p>
            <a:r>
              <a:rPr lang="en-US" dirty="0">
                <a:hlinkClick r:id="rId3">
                  <a:extLst>
                    <a:ext uri="{A12FA001-AC4F-418D-AE19-62706E023703}">
                      <ahyp:hlinkClr xmlns:ahyp="http://schemas.microsoft.com/office/drawing/2018/hyperlinkcolor" val="tx"/>
                    </a:ext>
                  </a:extLst>
                </a:hlinkClick>
              </a:rPr>
              <a:t>Tafadzwa.Matiza@nwu.ac.za</a:t>
            </a:r>
            <a:endParaRPr lang="en-US" dirty="0"/>
          </a:p>
          <a:p>
            <a:endParaRPr lang="en-ZA" dirty="0"/>
          </a:p>
        </p:txBody>
      </p:sp>
    </p:spTree>
    <p:extLst>
      <p:ext uri="{BB962C8B-B14F-4D97-AF65-F5344CB8AC3E}">
        <p14:creationId xmlns:p14="http://schemas.microsoft.com/office/powerpoint/2010/main" val="52000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C12E-4708-4650-AFDB-431CB1ED7C35}"/>
              </a:ext>
            </a:extLst>
          </p:cNvPr>
          <p:cNvSpPr>
            <a:spLocks noGrp="1"/>
          </p:cNvSpPr>
          <p:nvPr>
            <p:ph type="title"/>
          </p:nvPr>
        </p:nvSpPr>
        <p:spPr>
          <a:xfrm>
            <a:off x="1602557" y="18255"/>
            <a:ext cx="9323109" cy="852921"/>
          </a:xfrm>
        </p:spPr>
        <p:txBody>
          <a:bodyPr>
            <a:normAutofit fontScale="90000"/>
          </a:bodyPr>
          <a:lstStyle/>
          <a:p>
            <a:r>
              <a:rPr lang="en-US" sz="3200" dirty="0"/>
              <a:t>METHODOLOGY APPLIED IN THE STUDY  </a:t>
            </a:r>
            <a:br>
              <a:rPr lang="en-US" sz="3200" dirty="0"/>
            </a:br>
            <a:r>
              <a:rPr lang="en-US" sz="3200" dirty="0"/>
              <a:t>[VISA STUDY]</a:t>
            </a:r>
            <a:endParaRPr lang="en-ZA" sz="3200" dirty="0"/>
          </a:p>
        </p:txBody>
      </p:sp>
      <p:graphicFrame>
        <p:nvGraphicFramePr>
          <p:cNvPr id="8" name="Content Placeholder 2">
            <a:extLst>
              <a:ext uri="{FF2B5EF4-FFF2-40B4-BE49-F238E27FC236}">
                <a16:creationId xmlns:a16="http://schemas.microsoft.com/office/drawing/2014/main" id="{6FC1958F-CA1B-46CD-99BD-9DC0323C2339}"/>
              </a:ext>
            </a:extLst>
          </p:cNvPr>
          <p:cNvGraphicFramePr>
            <a:graphicFrameLocks noGrp="1"/>
          </p:cNvGraphicFramePr>
          <p:nvPr>
            <p:ph idx="1"/>
            <p:extLst>
              <p:ext uri="{D42A27DB-BD31-4B8C-83A1-F6EECF244321}">
                <p14:modId xmlns:p14="http://schemas.microsoft.com/office/powerpoint/2010/main" val="3247429889"/>
              </p:ext>
            </p:extLst>
          </p:nvPr>
        </p:nvGraphicFramePr>
        <p:xfrm>
          <a:off x="590135" y="1236565"/>
          <a:ext cx="11033113" cy="243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D320678-522A-41C1-82A0-2FB020AF767F}"/>
              </a:ext>
            </a:extLst>
          </p:cNvPr>
          <p:cNvSpPr txBox="1"/>
          <p:nvPr/>
        </p:nvSpPr>
        <p:spPr>
          <a:xfrm>
            <a:off x="68367" y="4033389"/>
            <a:ext cx="12123633" cy="2431435"/>
          </a:xfrm>
          <a:prstGeom prst="rect">
            <a:avLst/>
          </a:prstGeom>
          <a:solidFill>
            <a:srgbClr val="C896DE">
              <a:alpha val="17000"/>
            </a:srgbClr>
          </a:solidFill>
        </p:spPr>
        <p:txBody>
          <a:bodyPr wrap="square" rtlCol="0">
            <a:spAutoFit/>
          </a:bodyPr>
          <a:lstStyle/>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SAMPLING:	Stratified Purposive sampling [China = 436; India = 440, Nigeria = 440]</a:t>
            </a:r>
          </a:p>
          <a:p>
            <a:pPr marL="457200" indent="-45720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SURVEY:		Questionnaire published and administered on QuestionPro [June 2025]</a:t>
            </a:r>
          </a:p>
          <a:p>
            <a:r>
              <a:rPr lang="en-GB" sz="20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APPROACH:</a:t>
            </a:r>
            <a:r>
              <a:rPr lang="en-GB" sz="12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Respondents were informed about the purpose of the study and then asked to 				complete the survey</a:t>
            </a:r>
          </a:p>
          <a:p>
            <a:pPr marL="45720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ANALYSIS:		Descriptive Analysis – Mean Scores &amp; MRA in SMART-PLS4</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99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C7966-6DFA-4F8E-8E4D-553A387244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66E5C-7349-7766-4707-01A14E318103}"/>
              </a:ext>
            </a:extLst>
          </p:cNvPr>
          <p:cNvSpPr>
            <a:spLocks noGrp="1"/>
          </p:cNvSpPr>
          <p:nvPr>
            <p:ph type="title"/>
          </p:nvPr>
        </p:nvSpPr>
        <p:spPr>
          <a:xfrm>
            <a:off x="1602557" y="18255"/>
            <a:ext cx="9323109" cy="852921"/>
          </a:xfrm>
        </p:spPr>
        <p:txBody>
          <a:bodyPr>
            <a:normAutofit fontScale="90000"/>
          </a:bodyPr>
          <a:lstStyle/>
          <a:p>
            <a:r>
              <a:rPr lang="en-US" sz="3200" dirty="0"/>
              <a:t>METHODOLOGY APPLIED IN THE STUDY  </a:t>
            </a:r>
            <a:br>
              <a:rPr lang="en-US" sz="3200" dirty="0"/>
            </a:br>
            <a:r>
              <a:rPr lang="en-US" sz="3200" dirty="0"/>
              <a:t>[DIGITAL NOMADS STUDY]</a:t>
            </a:r>
            <a:endParaRPr lang="en-ZA" sz="3200" dirty="0"/>
          </a:p>
        </p:txBody>
      </p:sp>
      <p:graphicFrame>
        <p:nvGraphicFramePr>
          <p:cNvPr id="8" name="Content Placeholder 2">
            <a:extLst>
              <a:ext uri="{FF2B5EF4-FFF2-40B4-BE49-F238E27FC236}">
                <a16:creationId xmlns:a16="http://schemas.microsoft.com/office/drawing/2014/main" id="{6F1AD737-926E-A580-3F18-708E672AEDB6}"/>
              </a:ext>
            </a:extLst>
          </p:cNvPr>
          <p:cNvGraphicFramePr>
            <a:graphicFrameLocks noGrp="1"/>
          </p:cNvGraphicFramePr>
          <p:nvPr>
            <p:ph idx="1"/>
            <p:extLst>
              <p:ext uri="{D42A27DB-BD31-4B8C-83A1-F6EECF244321}">
                <p14:modId xmlns:p14="http://schemas.microsoft.com/office/powerpoint/2010/main" val="2262962"/>
              </p:ext>
            </p:extLst>
          </p:nvPr>
        </p:nvGraphicFramePr>
        <p:xfrm>
          <a:off x="590136" y="1236565"/>
          <a:ext cx="10823144" cy="243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F7C65BF-16EC-4EE9-3D11-13FC417060BC}"/>
              </a:ext>
            </a:extLst>
          </p:cNvPr>
          <p:cNvSpPr txBox="1"/>
          <p:nvPr/>
        </p:nvSpPr>
        <p:spPr>
          <a:xfrm>
            <a:off x="68367" y="4033389"/>
            <a:ext cx="12123633" cy="2739211"/>
          </a:xfrm>
          <a:prstGeom prst="rect">
            <a:avLst/>
          </a:prstGeom>
          <a:solidFill>
            <a:srgbClr val="C896DE">
              <a:alpha val="17000"/>
            </a:srgbClr>
          </a:solidFill>
        </p:spPr>
        <p:txBody>
          <a:bodyPr wrap="square" rtlCol="0">
            <a:spAutoFit/>
          </a:bodyPr>
          <a:lstStyle/>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SAMPLING:	Stratified Purposive sampling [</a:t>
            </a:r>
            <a:r>
              <a:rPr lang="en-US" sz="2000" dirty="0">
                <a:latin typeface="Arial" panose="020B0604020202020204" pitchFamily="34" charset="0"/>
                <a:cs typeface="Arial" panose="020B0604020202020204" pitchFamily="34" charset="0"/>
              </a:rPr>
              <a:t>United States =  140; United Kingdom = 139; 				Russia = 140; Canada = 140; Germany = 141</a:t>
            </a:r>
            <a:r>
              <a:rPr lang="en-GB" sz="20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SURVEY:		Questionnaire published and administered on QuestionPro [June 2025]</a:t>
            </a:r>
          </a:p>
          <a:p>
            <a:r>
              <a:rPr lang="en-GB" sz="20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APPROACH:</a:t>
            </a:r>
            <a:r>
              <a:rPr lang="en-GB" sz="12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Respondents were informed about the purpose of the study and then asked to 				complete the survey</a:t>
            </a:r>
          </a:p>
          <a:p>
            <a:pPr marL="45720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ANALYSIS:		</a:t>
            </a:r>
            <a:r>
              <a:rPr lang="en-US" sz="2000" dirty="0">
                <a:latin typeface="Arial" panose="020B0604020202020204" pitchFamily="34" charset="0"/>
                <a:cs typeface="Arial" panose="020B0604020202020204" pitchFamily="34" charset="0"/>
              </a:rPr>
              <a:t>Descriptive Analysis – Mean Scores &amp; MRA in SMART-PLS4</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31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F5DA6-2A03-2AF8-F185-90942BCCE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ACA61-4F6B-50A1-0940-ED98F73F7B21}"/>
              </a:ext>
            </a:extLst>
          </p:cNvPr>
          <p:cNvSpPr>
            <a:spLocks noGrp="1"/>
          </p:cNvSpPr>
          <p:nvPr>
            <p:ph type="title"/>
          </p:nvPr>
        </p:nvSpPr>
        <p:spPr>
          <a:xfrm>
            <a:off x="1602557" y="18255"/>
            <a:ext cx="9323109" cy="852921"/>
          </a:xfrm>
        </p:spPr>
        <p:txBody>
          <a:bodyPr>
            <a:normAutofit fontScale="90000"/>
          </a:bodyPr>
          <a:lstStyle/>
          <a:p>
            <a:r>
              <a:rPr lang="en-US" sz="3200" dirty="0"/>
              <a:t>METHODOLOGY APPLIED IN THE STUDY  </a:t>
            </a:r>
            <a:br>
              <a:rPr lang="en-US" sz="3200" dirty="0"/>
            </a:br>
            <a:r>
              <a:rPr lang="en-US" sz="3200" dirty="0"/>
              <a:t>[GRAVITY MODELLING]</a:t>
            </a:r>
            <a:endParaRPr lang="en-ZA" sz="3200" dirty="0"/>
          </a:p>
        </p:txBody>
      </p:sp>
      <p:graphicFrame>
        <p:nvGraphicFramePr>
          <p:cNvPr id="8" name="Content Placeholder 2">
            <a:extLst>
              <a:ext uri="{FF2B5EF4-FFF2-40B4-BE49-F238E27FC236}">
                <a16:creationId xmlns:a16="http://schemas.microsoft.com/office/drawing/2014/main" id="{4A917F9E-F872-1A5F-FCF8-6F7E0D26F118}"/>
              </a:ext>
            </a:extLst>
          </p:cNvPr>
          <p:cNvGraphicFramePr>
            <a:graphicFrameLocks noGrp="1"/>
          </p:cNvGraphicFramePr>
          <p:nvPr>
            <p:ph idx="1"/>
            <p:extLst>
              <p:ext uri="{D42A27DB-BD31-4B8C-83A1-F6EECF244321}">
                <p14:modId xmlns:p14="http://schemas.microsoft.com/office/powerpoint/2010/main" val="643515488"/>
              </p:ext>
            </p:extLst>
          </p:nvPr>
        </p:nvGraphicFramePr>
        <p:xfrm>
          <a:off x="590136" y="1236565"/>
          <a:ext cx="10823144" cy="2609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AEB6E64-DA53-B4D1-8078-10CFC3C54D2F}"/>
              </a:ext>
            </a:extLst>
          </p:cNvPr>
          <p:cNvSpPr txBox="1"/>
          <p:nvPr/>
        </p:nvSpPr>
        <p:spPr>
          <a:xfrm>
            <a:off x="68367" y="3642971"/>
            <a:ext cx="9096181" cy="2862322"/>
          </a:xfrm>
          <a:prstGeom prst="rect">
            <a:avLst/>
          </a:prstGeom>
          <a:solidFill>
            <a:srgbClr val="C896DE">
              <a:alpha val="17000"/>
            </a:srgbClr>
          </a:solidFill>
        </p:spPr>
        <p:txBody>
          <a:bodyPr wrap="square" rtlCol="0">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Modelling bilateral tourism flows</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In gravity modelling, structural dimensions of tourism demand are the main concern</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It can control for characteristics that are unique to a certain destination-origin pair </a:t>
            </a:r>
          </a:p>
          <a:p>
            <a:pPr marL="457200" indent="-457200">
              <a:buFont typeface="Arial" panose="020B0604020202020204" pitchFamily="34" charset="0"/>
              <a:buChar char="•"/>
            </a:pPr>
            <a:r>
              <a:rPr lang="en-US" sz="2000" b="1" i="1" dirty="0">
                <a:latin typeface="Arial" panose="020B0604020202020204" pitchFamily="34" charset="0"/>
                <a:cs typeface="Arial" panose="020B0604020202020204" pitchFamily="34" charset="0"/>
              </a:rPr>
              <a:t>For this study: </a:t>
            </a:r>
            <a:r>
              <a:rPr lang="en-US" sz="2000" dirty="0">
                <a:latin typeface="Arial" panose="020B0604020202020204" pitchFamily="34" charset="0"/>
                <a:cs typeface="Arial" panose="020B0604020202020204" pitchFamily="34" charset="0"/>
              </a:rPr>
              <a:t>The lag of total trade between two countries, the physical distance between two countries; The real GDP per capita of both countries; the population, the relative prices; geographical variable, common colony and visa.</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71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27DB5-3D5C-1C5D-EC42-FFC977A54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6F0DB-AE40-BF53-BACD-A30C01AF4FD3}"/>
              </a:ext>
            </a:extLst>
          </p:cNvPr>
          <p:cNvSpPr>
            <a:spLocks noGrp="1"/>
          </p:cNvSpPr>
          <p:nvPr>
            <p:ph type="title"/>
          </p:nvPr>
        </p:nvSpPr>
        <p:spPr>
          <a:xfrm>
            <a:off x="1543735" y="2302858"/>
            <a:ext cx="9395011" cy="483476"/>
          </a:xfrm>
        </p:spPr>
        <p:txBody>
          <a:bodyPr>
            <a:normAutofit fontScale="90000"/>
          </a:bodyPr>
          <a:lstStyle/>
          <a:p>
            <a:r>
              <a:rPr lang="en-US" sz="3600" dirty="0"/>
              <a:t>KEY FINDINGS AND INSIGHTS</a:t>
            </a:r>
            <a:br>
              <a:rPr lang="en-US" sz="3600" dirty="0"/>
            </a:br>
            <a:br>
              <a:rPr lang="en-US" sz="3600" dirty="0"/>
            </a:br>
            <a:r>
              <a:rPr lang="en-US" sz="3600" dirty="0"/>
              <a:t>VISA REGIME STUDY</a:t>
            </a:r>
            <a:endParaRPr lang="en-ZA" sz="3600" dirty="0"/>
          </a:p>
        </p:txBody>
      </p:sp>
      <p:sp>
        <p:nvSpPr>
          <p:cNvPr id="3" name="Content Placeholder 2">
            <a:extLst>
              <a:ext uri="{FF2B5EF4-FFF2-40B4-BE49-F238E27FC236}">
                <a16:creationId xmlns:a16="http://schemas.microsoft.com/office/drawing/2014/main" id="{41702865-72A0-BC25-1C4E-55F5DBCF83FB}"/>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spTree>
    <p:extLst>
      <p:ext uri="{BB962C8B-B14F-4D97-AF65-F5344CB8AC3E}">
        <p14:creationId xmlns:p14="http://schemas.microsoft.com/office/powerpoint/2010/main" val="285961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239F7-60B0-758D-7881-41B677EF8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2ECD7-439F-23F8-D651-8470B8218AE5}"/>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364595B4-568D-1439-8BE2-7E67AFF03982}"/>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5" name="Table 4">
            <a:extLst>
              <a:ext uri="{FF2B5EF4-FFF2-40B4-BE49-F238E27FC236}">
                <a16:creationId xmlns:a16="http://schemas.microsoft.com/office/drawing/2014/main" id="{68236C45-A54E-7C9E-2440-5FFE7336D869}"/>
              </a:ext>
            </a:extLst>
          </p:cNvPr>
          <p:cNvGraphicFramePr>
            <a:graphicFrameLocks noGrp="1"/>
          </p:cNvGraphicFramePr>
          <p:nvPr>
            <p:extLst>
              <p:ext uri="{D42A27DB-BD31-4B8C-83A1-F6EECF244321}">
                <p14:modId xmlns:p14="http://schemas.microsoft.com/office/powerpoint/2010/main" val="1568716805"/>
              </p:ext>
            </p:extLst>
          </p:nvPr>
        </p:nvGraphicFramePr>
        <p:xfrm>
          <a:off x="536319" y="914400"/>
          <a:ext cx="11005824" cy="5731262"/>
        </p:xfrm>
        <a:graphic>
          <a:graphicData uri="http://schemas.openxmlformats.org/drawingml/2006/table">
            <a:tbl>
              <a:tblPr firstRow="1" firstCol="1" bandRow="1"/>
              <a:tblGrid>
                <a:gridCol w="2047855">
                  <a:extLst>
                    <a:ext uri="{9D8B030D-6E8A-4147-A177-3AD203B41FA5}">
                      <a16:colId xmlns:a16="http://schemas.microsoft.com/office/drawing/2014/main" val="2659329907"/>
                    </a:ext>
                  </a:extLst>
                </a:gridCol>
                <a:gridCol w="5128959">
                  <a:extLst>
                    <a:ext uri="{9D8B030D-6E8A-4147-A177-3AD203B41FA5}">
                      <a16:colId xmlns:a16="http://schemas.microsoft.com/office/drawing/2014/main" val="3285460798"/>
                    </a:ext>
                  </a:extLst>
                </a:gridCol>
                <a:gridCol w="3829010">
                  <a:extLst>
                    <a:ext uri="{9D8B030D-6E8A-4147-A177-3AD203B41FA5}">
                      <a16:colId xmlns:a16="http://schemas.microsoft.com/office/drawing/2014/main" val="3466796555"/>
                    </a:ext>
                  </a:extLst>
                </a:gridCol>
              </a:tblGrid>
              <a:tr h="222370">
                <a:tc>
                  <a:txBody>
                    <a:bodyPr/>
                    <a:lstStyle/>
                    <a:p>
                      <a:pPr>
                        <a:lnSpc>
                          <a:spcPct val="115000"/>
                        </a:lnSpc>
                        <a:spcAft>
                          <a:spcPts val="800"/>
                        </a:spcAft>
                        <a:buNone/>
                      </a:pPr>
                      <a:r>
                        <a:rPr lang="en-ZA" sz="13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3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nSpc>
                          <a:spcPct val="115000"/>
                        </a:lnSpc>
                        <a:spcAft>
                          <a:spcPts val="800"/>
                        </a:spcAft>
                        <a:buNone/>
                      </a:pPr>
                      <a:r>
                        <a:rPr lang="en-ZA" sz="13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3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nSpc>
                          <a:spcPct val="115000"/>
                        </a:lnSpc>
                        <a:spcAft>
                          <a:spcPts val="800"/>
                        </a:spcAft>
                        <a:buNone/>
                      </a:pPr>
                      <a:r>
                        <a:rPr lang="en-ZA" sz="13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Empirical</a:t>
                      </a:r>
                      <a:endParaRPr lang="en-ZA" sz="13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254047">
                <a:tc gridSpan="2">
                  <a:txBody>
                    <a:bodyPr/>
                    <a:lstStyle/>
                    <a:p>
                      <a:pPr>
                        <a:lnSpc>
                          <a:spcPct val="115000"/>
                        </a:lnSpc>
                        <a:spcAft>
                          <a:spcPts val="800"/>
                        </a:spcAft>
                        <a:buNone/>
                      </a:pPr>
                      <a:r>
                        <a:rPr lang="en-GB" sz="1300" b="1" kern="100" dirty="0">
                          <a:effectLst/>
                          <a:latin typeface="Arial" panose="020B0604020202020204" pitchFamily="34" charset="0"/>
                          <a:ea typeface="Aptos" panose="020B0004020202020204" pitchFamily="34" charset="0"/>
                          <a:cs typeface="Arial" panose="020B0604020202020204" pitchFamily="34" charset="0"/>
                        </a:rPr>
                        <a:t>Demand-oriented objectives were studied</a:t>
                      </a:r>
                      <a:endParaRPr lang="en-ZA" sz="13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a:txBody>
                    <a:bodyPr/>
                    <a:lstStyle/>
                    <a:p>
                      <a:pPr>
                        <a:lnSpc>
                          <a:spcPct val="115000"/>
                        </a:lnSpc>
                        <a:spcAft>
                          <a:spcPts val="800"/>
                        </a:spcAft>
                        <a:buNone/>
                      </a:pPr>
                      <a:r>
                        <a:rPr lang="en-GB" sz="1300" b="1" kern="100">
                          <a:effectLst/>
                          <a:latin typeface="Arial" panose="020B0604020202020204" pitchFamily="34" charset="0"/>
                          <a:ea typeface="Aptos" panose="020B0004020202020204" pitchFamily="34" charset="0"/>
                          <a:cs typeface="Arial" panose="020B0604020202020204" pitchFamily="34" charset="0"/>
                        </a:rPr>
                        <a:t> </a:t>
                      </a:r>
                      <a:endParaRPr lang="en-ZA" sz="13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0412578"/>
                  </a:ext>
                </a:extLst>
              </a:tr>
              <a:tr h="5254845">
                <a:tc>
                  <a:txBody>
                    <a:bodyPr/>
                    <a:lstStyle/>
                    <a:p>
                      <a:pPr algn="l">
                        <a:lnSpc>
                          <a:spcPct val="115000"/>
                        </a:lnSpc>
                        <a:spcAft>
                          <a:spcPts val="800"/>
                        </a:spcAft>
                        <a:buNone/>
                      </a:pPr>
                      <a:r>
                        <a:rPr lang="en-GB" sz="1300" kern="0" dirty="0">
                          <a:effectLst/>
                          <a:latin typeface="Arial" panose="020B0604020202020204" pitchFamily="34" charset="0"/>
                          <a:ea typeface="Times New Roman" panose="02020603050405020304" pitchFamily="18" charset="0"/>
                          <a:cs typeface="Arial" panose="020B0604020202020204" pitchFamily="34" charset="0"/>
                        </a:rPr>
                        <a:t>Assess the impact of the different visa categories/regimes on tourism demand (Primary data - Empirical survey study).</a:t>
                      </a:r>
                      <a:endParaRPr lang="en-ZA" sz="13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15000"/>
                        </a:lnSpc>
                        <a:spcAft>
                          <a:spcPts val="800"/>
                        </a:spcAft>
                        <a:buFont typeface="Symbol" panose="05050102010706020507" pitchFamily="18" charset="2"/>
                        <a:buChar char=""/>
                      </a:pPr>
                      <a:r>
                        <a:rPr lang="en-ZA" sz="1300" kern="0" dirty="0">
                          <a:effectLst/>
                          <a:latin typeface="Arial" panose="020B0604020202020204" pitchFamily="34" charset="0"/>
                          <a:ea typeface="Times New Roman" panose="02020603050405020304" pitchFamily="18" charset="0"/>
                          <a:cs typeface="Arial" panose="020B0604020202020204" pitchFamily="34" charset="0"/>
                        </a:rPr>
                        <a:t>Literature suggests that visa regimes have evolved significantly to a more liberal regime that promotes travel and tourism</a:t>
                      </a:r>
                      <a:endParaRPr lang="en-ZA" sz="13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lnSpc>
                          <a:spcPct val="115000"/>
                        </a:lnSpc>
                        <a:spcAft>
                          <a:spcPts val="800"/>
                        </a:spcAft>
                        <a:buFont typeface="Symbol" panose="05050102010706020507" pitchFamily="18" charset="2"/>
                        <a:buChar char=""/>
                      </a:pPr>
                      <a:r>
                        <a:rPr lang="en-GB" sz="1300" kern="0" dirty="0">
                          <a:effectLst/>
                          <a:latin typeface="Arial" panose="020B0604020202020204" pitchFamily="34" charset="0"/>
                          <a:ea typeface="Times New Roman" panose="02020603050405020304" pitchFamily="18" charset="0"/>
                          <a:cs typeface="Arial" panose="020B0604020202020204" pitchFamily="34" charset="0"/>
                        </a:rPr>
                        <a:t>Diplomatic relations, national security, and economic policies shape visa regimes. In the context of tourism, visa policies can significantly impact travel flows, as more restrictive regimes deter visitors, while visa liberalisation can boost tourism and economic growth </a:t>
                      </a:r>
                      <a:endParaRPr lang="en-ZA" sz="13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lnSpc>
                          <a:spcPct val="115000"/>
                        </a:lnSpc>
                        <a:spcAft>
                          <a:spcPts val="800"/>
                        </a:spcAft>
                        <a:buFont typeface="Symbol" panose="05050102010706020507" pitchFamily="18" charset="2"/>
                        <a:buChar char=""/>
                      </a:pPr>
                      <a:r>
                        <a:rPr lang="en-ZA" sz="1300" kern="0" dirty="0">
                          <a:effectLst/>
                          <a:latin typeface="Arial" panose="020B0604020202020204" pitchFamily="34" charset="0"/>
                          <a:ea typeface="Times New Roman" panose="02020603050405020304" pitchFamily="18" charset="0"/>
                          <a:cs typeface="Arial" panose="020B0604020202020204" pitchFamily="34" charset="0"/>
                        </a:rPr>
                        <a:t>Tourism demand is synchronised with other government visa policies, as countries try to balance ensuring ‘homeland’ security and supporting their local economies through inbound tourism </a:t>
                      </a:r>
                      <a:endParaRPr lang="en-ZA" sz="13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lnSpc>
                          <a:spcPct val="115000"/>
                        </a:lnSpc>
                        <a:spcAft>
                          <a:spcPts val="800"/>
                        </a:spcAft>
                        <a:buFont typeface="Symbol" panose="05050102010706020507" pitchFamily="18" charset="2"/>
                        <a:buChar char=""/>
                      </a:pPr>
                      <a:r>
                        <a:rPr lang="en-ZA" sz="1300" kern="0" dirty="0">
                          <a:effectLst/>
                          <a:latin typeface="Arial" panose="020B0604020202020204" pitchFamily="34" charset="0"/>
                          <a:ea typeface="Times New Roman" panose="02020603050405020304" pitchFamily="18" charset="0"/>
                          <a:cs typeface="Arial" panose="020B0604020202020204" pitchFamily="34" charset="0"/>
                        </a:rPr>
                        <a:t>Global mobility is subject to four conventional visa regimes: the traditional visa, visa, visa on arrival and visa exemption (no visa) regime </a:t>
                      </a:r>
                      <a:endParaRPr lang="en-ZA" sz="13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lnSpc>
                          <a:spcPct val="115000"/>
                        </a:lnSpc>
                        <a:spcAft>
                          <a:spcPts val="800"/>
                        </a:spcAft>
                        <a:buFont typeface="Symbol" panose="05050102010706020507" pitchFamily="18" charset="2"/>
                        <a:buChar char=""/>
                      </a:pPr>
                      <a:r>
                        <a:rPr lang="en-US" sz="1300" kern="0" dirty="0">
                          <a:effectLst/>
                          <a:latin typeface="Arial" panose="020B0604020202020204" pitchFamily="34" charset="0"/>
                          <a:ea typeface="Arial Narrow" panose="020B0606020202030204" pitchFamily="34" charset="0"/>
                          <a:cs typeface="Arial" panose="020B0604020202020204" pitchFamily="34" charset="0"/>
                        </a:rPr>
                        <a:t>Visa regimes can affect tourism in four primary ways: </a:t>
                      </a:r>
                      <a:r>
                        <a:rPr lang="en-US" sz="1300" b="1" kern="0" dirty="0">
                          <a:effectLst/>
                          <a:latin typeface="Arial" panose="020B0604020202020204" pitchFamily="34" charset="0"/>
                          <a:ea typeface="Arial Narrow" panose="020B0606020202030204" pitchFamily="34" charset="0"/>
                          <a:cs typeface="Arial" panose="020B0604020202020204" pitchFamily="34" charset="0"/>
                        </a:rPr>
                        <a:t>accessibility, cost, perceived hospitality, and length of stay</a:t>
                      </a:r>
                      <a:endParaRPr lang="en-ZA" sz="1300" b="1"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lnSpc>
                          <a:spcPct val="115000"/>
                        </a:lnSpc>
                        <a:spcAft>
                          <a:spcPts val="800"/>
                        </a:spcAft>
                        <a:buFont typeface="Symbol" panose="05050102010706020507" pitchFamily="18" charset="2"/>
                        <a:buChar char=""/>
                      </a:pPr>
                      <a:r>
                        <a:rPr lang="en-GB" sz="1300" kern="0" dirty="0">
                          <a:effectLst/>
                          <a:latin typeface="Arial" panose="020B0604020202020204" pitchFamily="34" charset="0"/>
                          <a:ea typeface="Arial Narrow" panose="020B0606020202030204" pitchFamily="34" charset="0"/>
                          <a:cs typeface="Arial" panose="020B0604020202020204" pitchFamily="34" charset="0"/>
                        </a:rPr>
                        <a:t>There is an inverse relationship between visa regimes and tourism demand; more stringent regimes generally reduce demand, while more liberal regimes generally increase demand</a:t>
                      </a:r>
                      <a:endParaRPr lang="en-ZA" sz="13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15000"/>
                        </a:lnSpc>
                        <a:spcAft>
                          <a:spcPts val="800"/>
                        </a:spcAft>
                        <a:buFont typeface="Symbol" panose="05050102010706020507" pitchFamily="18" charset="2"/>
                        <a:buChar char=""/>
                      </a:pPr>
                      <a:r>
                        <a:rPr lang="en-GB" sz="1300" kern="0" dirty="0">
                          <a:effectLst/>
                          <a:latin typeface="Arial" panose="020B0604020202020204" pitchFamily="34" charset="0"/>
                          <a:ea typeface="Times New Roman" panose="02020603050405020304" pitchFamily="18" charset="0"/>
                          <a:cs typeface="Arial" panose="020B0604020202020204" pitchFamily="34" charset="0"/>
                        </a:rPr>
                        <a:t>Visas and visa regimes are key determinants of destination choice and travel intention via their contribution to the external demand dynamics tourists consider in their consumptive behaviour [engaging in tourism]</a:t>
                      </a:r>
                      <a:endParaRPr lang="en-ZA" sz="13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lnSpc>
                          <a:spcPct val="115000"/>
                        </a:lnSpc>
                        <a:spcAft>
                          <a:spcPts val="800"/>
                        </a:spcAft>
                        <a:buFont typeface="Symbol" panose="05050102010706020507" pitchFamily="18" charset="2"/>
                        <a:buChar char=""/>
                      </a:pPr>
                      <a:r>
                        <a:rPr lang="en-GB" sz="1300" kern="0" dirty="0">
                          <a:effectLst/>
                          <a:latin typeface="Arial" panose="020B0604020202020204" pitchFamily="34" charset="0"/>
                          <a:ea typeface="Times New Roman" panose="02020603050405020304" pitchFamily="18" charset="0"/>
                          <a:cs typeface="Arial" panose="020B0604020202020204" pitchFamily="34" charset="0"/>
                        </a:rPr>
                        <a:t>The empirical evidence suggests that visa exemption is desirable and preferred in some cases. </a:t>
                      </a:r>
                    </a:p>
                    <a:p>
                      <a:pPr marL="342900" lvl="0" indent="-342900" algn="l">
                        <a:lnSpc>
                          <a:spcPct val="115000"/>
                        </a:lnSpc>
                        <a:spcAft>
                          <a:spcPts val="800"/>
                        </a:spcAft>
                        <a:buFont typeface="Symbol" panose="05050102010706020507" pitchFamily="18" charset="2"/>
                        <a:buChar char=""/>
                      </a:pPr>
                      <a:r>
                        <a:rPr lang="en-GB" sz="1300" kern="0" dirty="0">
                          <a:effectLst/>
                          <a:latin typeface="Arial" panose="020B0604020202020204" pitchFamily="34" charset="0"/>
                          <a:ea typeface="Aptos" panose="020B0004020202020204" pitchFamily="34" charset="0"/>
                          <a:cs typeface="Arial" panose="020B0604020202020204" pitchFamily="34" charset="0"/>
                        </a:rPr>
                        <a:t>Imposing a Visa has a negative effect on arrivals </a:t>
                      </a:r>
                      <a:r>
                        <a:rPr lang="en-GB" sz="1300" kern="0" dirty="0">
                          <a:effectLst/>
                          <a:latin typeface="Arial" panose="020B0604020202020204" pitchFamily="34" charset="0"/>
                          <a:ea typeface="Times New Roman" panose="02020603050405020304" pitchFamily="18" charset="0"/>
                          <a:cs typeface="Arial" panose="020B0604020202020204" pitchFamily="34" charset="0"/>
                        </a:rPr>
                        <a:t> </a:t>
                      </a:r>
                      <a:endParaRPr lang="en-ZA" sz="13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bl>
          </a:graphicData>
        </a:graphic>
      </p:graphicFrame>
    </p:spTree>
    <p:extLst>
      <p:ext uri="{BB962C8B-B14F-4D97-AF65-F5344CB8AC3E}">
        <p14:creationId xmlns:p14="http://schemas.microsoft.com/office/powerpoint/2010/main" val="304194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02C88-C10E-D252-603F-B3D3F8CCB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F91A2-70EA-2749-760B-C6BA2F63413E}"/>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DF26446E-B542-92BC-58E7-E79649D8CE49}"/>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4" name="Table 3">
            <a:extLst>
              <a:ext uri="{FF2B5EF4-FFF2-40B4-BE49-F238E27FC236}">
                <a16:creationId xmlns:a16="http://schemas.microsoft.com/office/drawing/2014/main" id="{093B13D2-CB61-59C1-BAB1-BC2DA8679474}"/>
              </a:ext>
            </a:extLst>
          </p:cNvPr>
          <p:cNvGraphicFramePr>
            <a:graphicFrameLocks noGrp="1"/>
          </p:cNvGraphicFramePr>
          <p:nvPr>
            <p:extLst>
              <p:ext uri="{D42A27DB-BD31-4B8C-83A1-F6EECF244321}">
                <p14:modId xmlns:p14="http://schemas.microsoft.com/office/powerpoint/2010/main" val="3061657620"/>
              </p:ext>
            </p:extLst>
          </p:nvPr>
        </p:nvGraphicFramePr>
        <p:xfrm>
          <a:off x="536319" y="914400"/>
          <a:ext cx="11005824" cy="5731262"/>
        </p:xfrm>
        <a:graphic>
          <a:graphicData uri="http://schemas.openxmlformats.org/drawingml/2006/table">
            <a:tbl>
              <a:tblPr firstRow="1" firstCol="1" bandRow="1"/>
              <a:tblGrid>
                <a:gridCol w="2326151">
                  <a:extLst>
                    <a:ext uri="{9D8B030D-6E8A-4147-A177-3AD203B41FA5}">
                      <a16:colId xmlns:a16="http://schemas.microsoft.com/office/drawing/2014/main" val="2659329907"/>
                    </a:ext>
                  </a:extLst>
                </a:gridCol>
                <a:gridCol w="4522304">
                  <a:extLst>
                    <a:ext uri="{9D8B030D-6E8A-4147-A177-3AD203B41FA5}">
                      <a16:colId xmlns:a16="http://schemas.microsoft.com/office/drawing/2014/main" val="3639640811"/>
                    </a:ext>
                  </a:extLst>
                </a:gridCol>
                <a:gridCol w="4157369">
                  <a:extLst>
                    <a:ext uri="{9D8B030D-6E8A-4147-A177-3AD203B41FA5}">
                      <a16:colId xmlns:a16="http://schemas.microsoft.com/office/drawing/2014/main" val="3466796555"/>
                    </a:ext>
                  </a:extLst>
                </a:gridCol>
              </a:tblGrid>
              <a:tr h="222370">
                <a:tc>
                  <a:txBody>
                    <a:bodyPr/>
                    <a:lstStyle/>
                    <a:p>
                      <a:pPr algn="l">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l">
                        <a:lnSpc>
                          <a:spcPct val="100000"/>
                        </a:lnSpc>
                        <a:spcAft>
                          <a:spcPts val="800"/>
                        </a:spcAft>
                        <a:buNone/>
                      </a:pPr>
                      <a:r>
                        <a:rPr lang="en-ZA" sz="1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l">
                        <a:lnSpc>
                          <a:spcPct val="100000"/>
                        </a:lnSpc>
                        <a:spcAft>
                          <a:spcPts val="800"/>
                        </a:spcAft>
                        <a:buNone/>
                      </a:pPr>
                      <a:r>
                        <a:rPr lang="en-ZA" sz="14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Empirical</a:t>
                      </a:r>
                      <a:endParaRPr lang="en-ZA" sz="14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254047">
                <a:tc gridSpan="2">
                  <a:txBody>
                    <a:bodyPr/>
                    <a:lstStyle/>
                    <a:p>
                      <a:pPr algn="l">
                        <a:lnSpc>
                          <a:spcPct val="100000"/>
                        </a:lnSpc>
                        <a:spcAft>
                          <a:spcPts val="800"/>
                        </a:spcAft>
                        <a:buNone/>
                      </a:pPr>
                      <a:r>
                        <a:rPr lang="en-GB" sz="1400" b="1" kern="100" dirty="0">
                          <a:effectLst/>
                          <a:latin typeface="Arial" panose="020B0604020202020204" pitchFamily="34" charset="0"/>
                          <a:ea typeface="Aptos" panose="020B0004020202020204" pitchFamily="34" charset="0"/>
                          <a:cs typeface="Arial" panose="020B0604020202020204" pitchFamily="34" charset="0"/>
                        </a:rPr>
                        <a:t>Demand-oriented objectives were studied</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a:txBody>
                    <a:bodyPr/>
                    <a:lstStyle/>
                    <a:p>
                      <a:pPr algn="l">
                        <a:lnSpc>
                          <a:spcPct val="100000"/>
                        </a:lnSpc>
                        <a:spcAft>
                          <a:spcPts val="800"/>
                        </a:spcAft>
                        <a:buNone/>
                      </a:pPr>
                      <a:r>
                        <a:rPr lang="en-GB" sz="1400" b="1" kern="100">
                          <a:effectLst/>
                          <a:latin typeface="Arial" panose="020B0604020202020204" pitchFamily="34" charset="0"/>
                          <a:ea typeface="Aptos" panose="020B0004020202020204" pitchFamily="34" charset="0"/>
                          <a:cs typeface="Arial" panose="020B0604020202020204" pitchFamily="34" charset="0"/>
                        </a:rPr>
                        <a:t> </a:t>
                      </a:r>
                      <a:endParaRPr lang="en-ZA" sz="14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0412578"/>
                  </a:ext>
                </a:extLst>
              </a:tr>
              <a:tr h="5254845">
                <a:tc>
                  <a:txBody>
                    <a:bodyPr/>
                    <a:lstStyle/>
                    <a:p>
                      <a:pPr algn="l">
                        <a:lnSpc>
                          <a:spcPct val="100000"/>
                        </a:lnSpc>
                      </a:pPr>
                      <a:r>
                        <a:rPr lang="en-GB" sz="1400" kern="1200" dirty="0">
                          <a:solidFill>
                            <a:schemeClr val="tx1"/>
                          </a:solidFill>
                          <a:effectLst/>
                          <a:latin typeface="Arial" panose="020B0604020202020204" pitchFamily="34" charset="0"/>
                          <a:ea typeface="+mn-ea"/>
                          <a:cs typeface="Arial" panose="020B0604020202020204" pitchFamily="34" charset="0"/>
                        </a:rPr>
                        <a:t>Determine how modern technology-based visa regimes and systems impact tourism demand</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Technological advancements have led to the introduction of electronic visas (e-Visas) and biometric screening, which aim to streamline visa processing and enhance security</a:t>
                      </a:r>
                    </a:p>
                    <a:p>
                      <a:pPr marL="0" lvl="0" indent="0" algn="l">
                        <a:lnSpc>
                          <a:spcPct val="10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I</a:t>
                      </a:r>
                      <a:r>
                        <a:rPr lang="en-GB" sz="1400" dirty="0" err="1">
                          <a:effectLst/>
                          <a:latin typeface="Arial" panose="020B0604020202020204" pitchFamily="34" charset="0"/>
                          <a:ea typeface="Times New Roman" panose="02020603050405020304" pitchFamily="18" charset="0"/>
                          <a:cs typeface="Arial" panose="020B0604020202020204" pitchFamily="34" charset="0"/>
                        </a:rPr>
                        <a:t>nnovations</a:t>
                      </a:r>
                      <a:r>
                        <a:rPr lang="en-GB" sz="1400" dirty="0">
                          <a:effectLst/>
                          <a:latin typeface="Arial" panose="020B0604020202020204" pitchFamily="34" charset="0"/>
                          <a:ea typeface="Times New Roman" panose="02020603050405020304" pitchFamily="18" charset="0"/>
                          <a:cs typeface="Arial" panose="020B0604020202020204" pitchFamily="34" charset="0"/>
                        </a:rPr>
                        <a:t> in visa-related technology come with unique challenges, including cybersecurity threats, data privacy concerns, and unequal access to digital infrastructure</a:t>
                      </a:r>
                    </a:p>
                    <a:p>
                      <a:pPr marL="0" lvl="0" indent="0" algn="l">
                        <a:lnSpc>
                          <a:spcPct val="10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Currently, 50 countries worldwide offer e-visa services; however, many developing countries still lack the technological resources to implement advanced visa processing systems, creating disparities in the efficiency and security of visa issuance worldwide </a:t>
                      </a:r>
                    </a:p>
                    <a:p>
                      <a:pPr marL="0" lvl="0" indent="0" algn="l">
                        <a:lnSpc>
                          <a:spcPct val="10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South Africa’s e-visa system is available (limited to specific countries) on the website of the Department of Home Affairs, focusing on four steps (https://ehome.dha.gov.za/epermit/home), namely: creating a profile, submitting the online form, uploading the necessary information and making the payment</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00000"/>
                        </a:lnSpc>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The empirical evidence suggests tourists view advances in technology-facilitated visa processes as enhancing convenience and desire to travel to South Africa, and intrinsic travel motives across all markets</a:t>
                      </a:r>
                    </a:p>
                    <a:p>
                      <a:pPr marL="0" lvl="0" indent="0" algn="l">
                        <a:lnSpc>
                          <a:spcPct val="100000"/>
                        </a:lnSpc>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Integration of technology in visa processes is influential to Nigerian and Indian respondents </a:t>
                      </a:r>
                      <a:r>
                        <a:rPr lang="en-GB" sz="1400" kern="0" dirty="0">
                          <a:effectLst/>
                          <a:latin typeface="Arial" panose="020B0604020202020204" pitchFamily="34" charset="0"/>
                          <a:ea typeface="Times New Roman" panose="02020603050405020304" pitchFamily="18" charset="0"/>
                          <a:cs typeface="Arial" panose="020B0604020202020204" pitchFamily="34" charset="0"/>
                        </a:rPr>
                        <a:t> </a:t>
                      </a:r>
                      <a:endParaRPr lang="en-ZA" sz="14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bl>
          </a:graphicData>
        </a:graphic>
      </p:graphicFrame>
    </p:spTree>
    <p:extLst>
      <p:ext uri="{BB962C8B-B14F-4D97-AF65-F5344CB8AC3E}">
        <p14:creationId xmlns:p14="http://schemas.microsoft.com/office/powerpoint/2010/main" val="261131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45B53-8426-5760-8349-654B6EA42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A2962-310A-AD41-70AA-E6CA6F3CAC23}"/>
              </a:ext>
            </a:extLst>
          </p:cNvPr>
          <p:cNvSpPr>
            <a:spLocks noGrp="1"/>
          </p:cNvSpPr>
          <p:nvPr>
            <p:ph type="title"/>
          </p:nvPr>
        </p:nvSpPr>
        <p:spPr>
          <a:xfrm>
            <a:off x="1543735" y="172133"/>
            <a:ext cx="9395011" cy="483476"/>
          </a:xfrm>
        </p:spPr>
        <p:txBody>
          <a:bodyPr>
            <a:normAutofit fontScale="90000"/>
          </a:bodyPr>
          <a:lstStyle/>
          <a:p>
            <a:r>
              <a:rPr lang="en-US" sz="3600" dirty="0"/>
              <a:t>KEY FINDINGS AND INSIGHTS</a:t>
            </a:r>
            <a:endParaRPr lang="en-ZA" sz="3600" dirty="0"/>
          </a:p>
        </p:txBody>
      </p:sp>
      <p:sp>
        <p:nvSpPr>
          <p:cNvPr id="3" name="Content Placeholder 2">
            <a:extLst>
              <a:ext uri="{FF2B5EF4-FFF2-40B4-BE49-F238E27FC236}">
                <a16:creationId xmlns:a16="http://schemas.microsoft.com/office/drawing/2014/main" id="{C668533E-511E-1D2B-5260-DA072CCA1961}"/>
              </a:ext>
            </a:extLst>
          </p:cNvPr>
          <p:cNvSpPr>
            <a:spLocks noGrp="1"/>
          </p:cNvSpPr>
          <p:nvPr>
            <p:ph idx="1"/>
          </p:nvPr>
        </p:nvSpPr>
        <p:spPr>
          <a:xfrm>
            <a:off x="377293" y="1047310"/>
            <a:ext cx="11278389" cy="5445563"/>
          </a:xfrm>
        </p:spPr>
        <p:txBody>
          <a:bodyPr>
            <a:normAutofit/>
          </a:bodyPr>
          <a:lstStyle/>
          <a:p>
            <a:pPr algn="l">
              <a:lnSpc>
                <a:spcPct val="120000"/>
              </a:lnSpc>
            </a:pPr>
            <a:endParaRPr lang="en-ZA" sz="2000" dirty="0">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marL="0" indent="0" algn="l">
              <a:lnSpc>
                <a:spcPct val="120000"/>
              </a:lnSpc>
              <a:buNone/>
            </a:pPr>
            <a:endParaRPr lang="en-ZA" sz="2000" dirty="0">
              <a:effectLst/>
              <a:latin typeface="Arial" panose="020B0604020202020204" pitchFamily="34" charset="0"/>
              <a:ea typeface="Aptos" panose="020B0004020202020204" pitchFamily="34" charset="0"/>
              <a:cs typeface="Arial" panose="020B0604020202020204" pitchFamily="34" charset="0"/>
            </a:endParaRPr>
          </a:p>
          <a:p>
            <a:pPr algn="l">
              <a:lnSpc>
                <a:spcPct val="120000"/>
              </a:lnSpc>
            </a:pPr>
            <a:endParaRPr lang="en-ZA" sz="1800" dirty="0">
              <a:latin typeface="Arial" panose="020B0604020202020204" pitchFamily="34" charset="0"/>
              <a:cs typeface="Arial" panose="020B0604020202020204" pitchFamily="34" charset="0"/>
            </a:endParaRPr>
          </a:p>
          <a:p>
            <a:pPr marL="0" indent="0" algn="l">
              <a:lnSpc>
                <a:spcPct val="120000"/>
              </a:lnSpc>
              <a:buNone/>
            </a:pPr>
            <a:endParaRPr lang="en-ZA" dirty="0"/>
          </a:p>
          <a:p>
            <a:pPr marL="0" indent="0" algn="l">
              <a:lnSpc>
                <a:spcPct val="120000"/>
              </a:lnSpc>
              <a:buNone/>
            </a:pPr>
            <a:endParaRPr lang="en-ZA" dirty="0"/>
          </a:p>
          <a:p>
            <a:pPr marL="0" indent="0" algn="l">
              <a:lnSpc>
                <a:spcPct val="120000"/>
              </a:lnSpc>
              <a:buNone/>
            </a:pPr>
            <a:endParaRPr lang="en-ZA" dirty="0"/>
          </a:p>
        </p:txBody>
      </p:sp>
      <p:graphicFrame>
        <p:nvGraphicFramePr>
          <p:cNvPr id="4" name="Table 3">
            <a:extLst>
              <a:ext uri="{FF2B5EF4-FFF2-40B4-BE49-F238E27FC236}">
                <a16:creationId xmlns:a16="http://schemas.microsoft.com/office/drawing/2014/main" id="{84F52FB7-4686-8D76-4DDC-88E2178644B0}"/>
              </a:ext>
            </a:extLst>
          </p:cNvPr>
          <p:cNvGraphicFramePr>
            <a:graphicFrameLocks noGrp="1"/>
          </p:cNvGraphicFramePr>
          <p:nvPr>
            <p:extLst>
              <p:ext uri="{D42A27DB-BD31-4B8C-83A1-F6EECF244321}">
                <p14:modId xmlns:p14="http://schemas.microsoft.com/office/powerpoint/2010/main" val="3032734068"/>
              </p:ext>
            </p:extLst>
          </p:nvPr>
        </p:nvGraphicFramePr>
        <p:xfrm>
          <a:off x="536319" y="914400"/>
          <a:ext cx="11005824" cy="5752732"/>
        </p:xfrm>
        <a:graphic>
          <a:graphicData uri="http://schemas.openxmlformats.org/drawingml/2006/table">
            <a:tbl>
              <a:tblPr firstRow="1" firstCol="1" bandRow="1"/>
              <a:tblGrid>
                <a:gridCol w="2047855">
                  <a:extLst>
                    <a:ext uri="{9D8B030D-6E8A-4147-A177-3AD203B41FA5}">
                      <a16:colId xmlns:a16="http://schemas.microsoft.com/office/drawing/2014/main" val="2659329907"/>
                    </a:ext>
                  </a:extLst>
                </a:gridCol>
                <a:gridCol w="3995530">
                  <a:extLst>
                    <a:ext uri="{9D8B030D-6E8A-4147-A177-3AD203B41FA5}">
                      <a16:colId xmlns:a16="http://schemas.microsoft.com/office/drawing/2014/main" val="3120889830"/>
                    </a:ext>
                  </a:extLst>
                </a:gridCol>
                <a:gridCol w="4962439">
                  <a:extLst>
                    <a:ext uri="{9D8B030D-6E8A-4147-A177-3AD203B41FA5}">
                      <a16:colId xmlns:a16="http://schemas.microsoft.com/office/drawing/2014/main" val="3466796555"/>
                    </a:ext>
                  </a:extLst>
                </a:gridCol>
              </a:tblGrid>
              <a:tr h="222370">
                <a:tc>
                  <a:txBody>
                    <a:bodyPr/>
                    <a:lstStyle/>
                    <a:p>
                      <a:pPr algn="l">
                        <a:lnSpc>
                          <a:spcPct val="100000"/>
                        </a:lnSpc>
                        <a:spcAft>
                          <a:spcPts val="800"/>
                        </a:spcAft>
                        <a:buNone/>
                      </a:pPr>
                      <a:r>
                        <a:rPr lang="en-ZA" sz="16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Objective</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l">
                        <a:lnSpc>
                          <a:spcPct val="100000"/>
                        </a:lnSpc>
                        <a:spcAft>
                          <a:spcPts val="800"/>
                        </a:spcAft>
                        <a:buNone/>
                      </a:pPr>
                      <a:r>
                        <a:rPr lang="en-ZA" sz="16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Literature</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algn="l">
                        <a:lnSpc>
                          <a:spcPct val="100000"/>
                        </a:lnSpc>
                        <a:spcAft>
                          <a:spcPts val="800"/>
                        </a:spcAft>
                        <a:buNone/>
                      </a:pPr>
                      <a:r>
                        <a:rPr lang="en-ZA" sz="16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Key findings - Empirical</a:t>
                      </a:r>
                      <a:endParaRPr lang="en-ZA" sz="16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221864788"/>
                  </a:ext>
                </a:extLst>
              </a:tr>
              <a:tr h="254047">
                <a:tc gridSpan="2">
                  <a:txBody>
                    <a:bodyPr/>
                    <a:lstStyle/>
                    <a:p>
                      <a:pPr algn="l">
                        <a:lnSpc>
                          <a:spcPct val="100000"/>
                        </a:lnSpc>
                        <a:spcAft>
                          <a:spcPts val="800"/>
                        </a:spcAft>
                        <a:buNone/>
                      </a:pPr>
                      <a:r>
                        <a:rPr lang="en-GB" sz="1600" b="1" kern="100" dirty="0">
                          <a:effectLst/>
                          <a:latin typeface="Arial" panose="020B0604020202020204" pitchFamily="34" charset="0"/>
                          <a:ea typeface="Aptos" panose="020B0004020202020204" pitchFamily="34" charset="0"/>
                          <a:cs typeface="Arial" panose="020B0604020202020204" pitchFamily="34" charset="0"/>
                        </a:rPr>
                        <a:t>Demand-oriented objectives were studied</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a:txBody>
                    <a:bodyPr/>
                    <a:lstStyle/>
                    <a:p>
                      <a:pPr algn="l">
                        <a:lnSpc>
                          <a:spcPct val="100000"/>
                        </a:lnSpc>
                        <a:spcAft>
                          <a:spcPts val="800"/>
                        </a:spcAft>
                        <a:buNone/>
                      </a:pPr>
                      <a:r>
                        <a:rPr lang="en-GB" sz="1600" b="1" kern="100">
                          <a:effectLst/>
                          <a:latin typeface="Arial" panose="020B0604020202020204" pitchFamily="34" charset="0"/>
                          <a:ea typeface="Aptos" panose="020B0004020202020204" pitchFamily="34" charset="0"/>
                          <a:cs typeface="Arial" panose="020B0604020202020204" pitchFamily="34" charset="0"/>
                        </a:rPr>
                        <a:t> </a:t>
                      </a:r>
                      <a:endParaRPr lang="en-ZA" sz="1600" kern="10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0412578"/>
                  </a:ext>
                </a:extLst>
              </a:tr>
              <a:tr h="5254845">
                <a:tc>
                  <a:txBody>
                    <a:bodyPr/>
                    <a:lstStyle/>
                    <a:p>
                      <a:pPr algn="l">
                        <a:lnSpc>
                          <a:spcPct val="100000"/>
                        </a:lnSpc>
                      </a:pPr>
                      <a:r>
                        <a:rPr lang="en-GB" sz="1600" kern="1200" dirty="0">
                          <a:solidFill>
                            <a:schemeClr val="tx1"/>
                          </a:solidFill>
                          <a:effectLst/>
                          <a:latin typeface="Arial" panose="020B0604020202020204" pitchFamily="34" charset="0"/>
                          <a:ea typeface="+mn-ea"/>
                          <a:cs typeface="Arial" panose="020B0604020202020204" pitchFamily="34" charset="0"/>
                        </a:rPr>
                        <a:t>Assess the acceptable visa processing aspects (such as turn-around times, costs, requirements, and procedures) by the visa regimes being studied from a tourist point of view (Primary data - Empirical survey study). </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Visa regimes impact tourists' pre-travel experiences, influencing their decisions through factors like cost, turnaround time, length of stay, and administrative complexity</a:t>
                      </a:r>
                    </a:p>
                    <a:p>
                      <a:pPr marL="342900" lvl="0" indent="-342900" algn="l">
                        <a:lnSpc>
                          <a:spcPct val="100000"/>
                        </a:lnSpc>
                        <a:buFont typeface="Symbol" panose="05050102010706020507" pitchFamily="18" charset="2"/>
                        <a:buChar char=""/>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The modern traveller tends to have a shorter booking lead time, suggesting that demand would decrease for destinations requiring considerable planning, particularly securing a visa in advance. </a:t>
                      </a:r>
                    </a:p>
                    <a:p>
                      <a:pPr marL="342900" lvl="0" indent="-342900" algn="l">
                        <a:lnSpc>
                          <a:spcPct val="100000"/>
                        </a:lnSpc>
                        <a:buFont typeface="Symbol" panose="05050102010706020507" pitchFamily="18" charset="2"/>
                        <a:buChar char=""/>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The global focus in terms of visa regimes has shifted towards efficiency in visa systems and processes, including the introduction of biometric data for enhanced border security and travel security checks</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l">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Visa association (experience aspects) only had a significant positive influence on destination choice in the Indian market, and not in the Chinese and Nigerian contexts, in terms of destination choice</a:t>
                      </a:r>
                    </a:p>
                    <a:p>
                      <a:pPr marL="0" lvl="0" indent="0" algn="l">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ZA" sz="1600" dirty="0">
                          <a:effectLst/>
                          <a:latin typeface="Arial" panose="020B0604020202020204" pitchFamily="34" charset="0"/>
                          <a:ea typeface="Times New Roman" panose="02020603050405020304" pitchFamily="18" charset="0"/>
                          <a:cs typeface="Arial" panose="020B0604020202020204" pitchFamily="34" charset="0"/>
                        </a:rPr>
                        <a:t>The comparison of South Africa’s visa regime to other destinations had a positive effect on destination choice across all markets in terms of destination choice and intrinsic motives</a:t>
                      </a:r>
                    </a:p>
                    <a:p>
                      <a:pPr marL="0" lvl="0" indent="0" algn="l">
                        <a:lnSpc>
                          <a:spcPct val="100000"/>
                        </a:lnSpc>
                        <a:buFont typeface="Symbol" panose="05050102010706020507" pitchFamily="18" charset="2"/>
                        <a:buNone/>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Aspects associated with South Africa’s visa regime (ASN) had a negative effect on the intrinsic motives of Nigerian respondents. Such associations did not influence Chinese and Indian respondents</a:t>
                      </a:r>
                      <a:endParaRPr lang="en-ZA" sz="1600" kern="100" dirty="0">
                        <a:effectLst/>
                        <a:latin typeface="Arial" panose="020B0604020202020204" pitchFamily="34" charset="0"/>
                        <a:ea typeface="Aptos" panose="020B0004020202020204" pitchFamily="34" charset="0"/>
                        <a:cs typeface="Arial" panose="020B0604020202020204" pitchFamily="34" charset="0"/>
                      </a:endParaRPr>
                    </a:p>
                  </a:txBody>
                  <a:tcPr marL="68351" marR="6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7523586"/>
                  </a:ext>
                </a:extLst>
              </a:tr>
            </a:tbl>
          </a:graphicData>
        </a:graphic>
      </p:graphicFrame>
    </p:spTree>
    <p:extLst>
      <p:ext uri="{BB962C8B-B14F-4D97-AF65-F5344CB8AC3E}">
        <p14:creationId xmlns:p14="http://schemas.microsoft.com/office/powerpoint/2010/main" val="4160522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 name="ARTICULATE_DESIGN_ID_OFFICE THEME" val="1O48MR6n"/>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U_Small_PPT Template_Pattern_grey.pptx" id="{A3FEB61B-6C3F-47AF-9A48-6CD9D0E3D813}" vid="{5CA0A863-9E39-4635-9D00-ED64B3FE097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U_Small_PPT Template_Pattern_grey.pptx" id="{A3FEB61B-6C3F-47AF-9A48-6CD9D0E3D813}" vid="{5CA0A863-9E39-4635-9D00-ED64B3FE09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NWU_Small_PPT Template_Pattern_grey</Template>
  <TotalTime>2841</TotalTime>
  <Words>3386</Words>
  <Application>Microsoft Office PowerPoint</Application>
  <PresentationFormat>Widescreen</PresentationFormat>
  <Paragraphs>436</Paragraphs>
  <Slides>24</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 Narrow</vt:lpstr>
      <vt:lpstr>Calibri</vt:lpstr>
      <vt:lpstr>Calibri Light</vt:lpstr>
      <vt:lpstr>Symbol</vt:lpstr>
      <vt:lpstr>Times New Roman</vt:lpstr>
      <vt:lpstr>Office Theme</vt:lpstr>
      <vt:lpstr>1_Office Theme</vt:lpstr>
      <vt:lpstr>PowerPoint Presentation</vt:lpstr>
      <vt:lpstr>Visa: China, India &amp; Nigeria Digital Nomads: USA, UK, Russia, Canada &amp; Germany</vt:lpstr>
      <vt:lpstr>METHODOLOGY APPLIED IN THE STUDY   [VISA STUDY]</vt:lpstr>
      <vt:lpstr>METHODOLOGY APPLIED IN THE STUDY   [DIGITAL NOMADS STUDY]</vt:lpstr>
      <vt:lpstr>METHODOLOGY APPLIED IN THE STUDY   [GRAVITY MODELLING]</vt:lpstr>
      <vt:lpstr>KEY FINDINGS AND INSIGHTS  VISA REGIME STUDY</vt:lpstr>
      <vt:lpstr>KEY FINDINGS AND INSIGHTS</vt:lpstr>
      <vt:lpstr>KEY FINDINGS AND INSIGHTS</vt:lpstr>
      <vt:lpstr>KEY FINDINGS AND INSIGHTS</vt:lpstr>
      <vt:lpstr>KEY FINDINGS AND INSIGHTS</vt:lpstr>
      <vt:lpstr>KEY FINDINGS AND INSIGHTS</vt:lpstr>
      <vt:lpstr>KEY FINDINGS AND INSIGHTS</vt:lpstr>
      <vt:lpstr>KEY FINDINGS AND INSIGHTS</vt:lpstr>
      <vt:lpstr>KEY FINDINGS AND INSIGHTS</vt:lpstr>
      <vt:lpstr>KEY FINDINGS AND INSIGHTS</vt:lpstr>
      <vt:lpstr>KEY FINDINGS AND INSIGHTS</vt:lpstr>
      <vt:lpstr>KEY FINDINGS AND INSIGHTS  DIGITAL NOMAD VISA REGIME STUDY</vt:lpstr>
      <vt:lpstr>KEY FINDINGS AND INSIGHTS</vt:lpstr>
      <vt:lpstr>KEY FINDINGS AND INSIGHTS</vt:lpstr>
      <vt:lpstr>ACTIONABLE RECOMMENDATIONS</vt:lpstr>
      <vt:lpstr>ACTIONABLE RECOMMENDATIONS</vt:lpstr>
      <vt:lpstr>STRATEGIC ALIGNMENT </vt:lpstr>
      <vt:lpstr>STRATEGIC ALIGNMENT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NWUUSER</dc:creator>
  <cp:lastModifiedBy>User 1</cp:lastModifiedBy>
  <cp:revision>83</cp:revision>
  <cp:lastPrinted>2025-09-25T08:22:35Z</cp:lastPrinted>
  <dcterms:created xsi:type="dcterms:W3CDTF">2019-11-07T12:14:35Z</dcterms:created>
  <dcterms:modified xsi:type="dcterms:W3CDTF">2025-10-23T08:20:16Z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2491B7AF-2EC0-4966-BF57-3F970DC8AF35</vt:lpwstr>
  </property>
  <property fmtid="{D5CDD505-2E9C-101B-9397-08002B2CF9AE}" pid="3" name="ArticulatePath">
    <vt:lpwstr>POWERPOINT TEMPLAAT_1024x768</vt:lpwstr>
  </property>
</Properties>
</file>